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slides/slide129.xml" ContentType="application/vnd.openxmlformats-officedocument.presentationml.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viewProps.xml" ContentType="application/vnd.openxmlformats-officedocument.presentationml.viewProp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126.xml" ContentType="application/vnd.openxmlformats-officedocument.presentationml.slide+xml"/>
  <Override PartName="/ppt/slides/slide12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ppt/slides/slide124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4"/>
    <p:sldMasterId id="2147483672" r:id="rId5"/>
  </p:sldMasterIdLst>
  <p:notesMasterIdLst>
    <p:notesMasterId r:id="rId137"/>
  </p:notesMasterIdLst>
  <p:handoutMasterIdLst>
    <p:handoutMasterId r:id="rId138"/>
  </p:handoutMasterIdLst>
  <p:sldIdLst>
    <p:sldId id="655" r:id="rId6"/>
    <p:sldId id="309" r:id="rId7"/>
    <p:sldId id="649" r:id="rId8"/>
    <p:sldId id="613" r:id="rId9"/>
    <p:sldId id="614" r:id="rId10"/>
    <p:sldId id="615" r:id="rId11"/>
    <p:sldId id="616" r:id="rId12"/>
    <p:sldId id="617" r:id="rId13"/>
    <p:sldId id="618" r:id="rId14"/>
    <p:sldId id="619" r:id="rId15"/>
    <p:sldId id="620" r:id="rId16"/>
    <p:sldId id="621" r:id="rId17"/>
    <p:sldId id="622" r:id="rId18"/>
    <p:sldId id="623" r:id="rId19"/>
    <p:sldId id="624" r:id="rId20"/>
    <p:sldId id="625" r:id="rId21"/>
    <p:sldId id="626" r:id="rId22"/>
    <p:sldId id="627" r:id="rId23"/>
    <p:sldId id="628" r:id="rId24"/>
    <p:sldId id="629" r:id="rId25"/>
    <p:sldId id="630" r:id="rId26"/>
    <p:sldId id="631" r:id="rId27"/>
    <p:sldId id="632" r:id="rId28"/>
    <p:sldId id="633" r:id="rId29"/>
    <p:sldId id="634" r:id="rId30"/>
    <p:sldId id="635" r:id="rId31"/>
    <p:sldId id="636" r:id="rId32"/>
    <p:sldId id="637" r:id="rId33"/>
    <p:sldId id="638" r:id="rId34"/>
    <p:sldId id="639" r:id="rId35"/>
    <p:sldId id="640" r:id="rId36"/>
    <p:sldId id="641" r:id="rId37"/>
    <p:sldId id="642" r:id="rId38"/>
    <p:sldId id="643" r:id="rId39"/>
    <p:sldId id="644" r:id="rId40"/>
    <p:sldId id="645" r:id="rId41"/>
    <p:sldId id="646" r:id="rId42"/>
    <p:sldId id="647" r:id="rId43"/>
    <p:sldId id="650" r:id="rId44"/>
    <p:sldId id="499" r:id="rId45"/>
    <p:sldId id="480" r:id="rId46"/>
    <p:sldId id="495" r:id="rId47"/>
    <p:sldId id="387" r:id="rId48"/>
    <p:sldId id="519" r:id="rId49"/>
    <p:sldId id="498" r:id="rId50"/>
    <p:sldId id="541" r:id="rId51"/>
    <p:sldId id="542" r:id="rId52"/>
    <p:sldId id="543" r:id="rId53"/>
    <p:sldId id="359" r:id="rId54"/>
    <p:sldId id="503" r:id="rId55"/>
    <p:sldId id="509" r:id="rId56"/>
    <p:sldId id="502" r:id="rId57"/>
    <p:sldId id="533" r:id="rId58"/>
    <p:sldId id="532" r:id="rId59"/>
    <p:sldId id="507" r:id="rId60"/>
    <p:sldId id="508" r:id="rId61"/>
    <p:sldId id="506" r:id="rId62"/>
    <p:sldId id="510" r:id="rId63"/>
    <p:sldId id="511" r:id="rId64"/>
    <p:sldId id="535" r:id="rId65"/>
    <p:sldId id="512" r:id="rId66"/>
    <p:sldId id="651" r:id="rId67"/>
    <p:sldId id="584" r:id="rId68"/>
    <p:sldId id="585" r:id="rId69"/>
    <p:sldId id="586" r:id="rId70"/>
    <p:sldId id="587" r:id="rId71"/>
    <p:sldId id="588" r:id="rId72"/>
    <p:sldId id="589" r:id="rId73"/>
    <p:sldId id="590" r:id="rId74"/>
    <p:sldId id="591" r:id="rId75"/>
    <p:sldId id="592" r:id="rId76"/>
    <p:sldId id="593" r:id="rId77"/>
    <p:sldId id="594" r:id="rId78"/>
    <p:sldId id="595" r:id="rId79"/>
    <p:sldId id="596" r:id="rId80"/>
    <p:sldId id="597" r:id="rId81"/>
    <p:sldId id="598" r:id="rId82"/>
    <p:sldId id="599" r:id="rId83"/>
    <p:sldId id="600" r:id="rId84"/>
    <p:sldId id="601" r:id="rId85"/>
    <p:sldId id="602" r:id="rId86"/>
    <p:sldId id="603" r:id="rId87"/>
    <p:sldId id="604" r:id="rId88"/>
    <p:sldId id="652" r:id="rId89"/>
    <p:sldId id="546" r:id="rId90"/>
    <p:sldId id="547" r:id="rId91"/>
    <p:sldId id="548" r:id="rId92"/>
    <p:sldId id="549" r:id="rId93"/>
    <p:sldId id="550" r:id="rId94"/>
    <p:sldId id="551" r:id="rId95"/>
    <p:sldId id="552" r:id="rId96"/>
    <p:sldId id="496" r:id="rId97"/>
    <p:sldId id="487" r:id="rId98"/>
    <p:sldId id="513" r:id="rId99"/>
    <p:sldId id="517" r:id="rId100"/>
    <p:sldId id="536" r:id="rId101"/>
    <p:sldId id="518" r:id="rId102"/>
    <p:sldId id="537" r:id="rId103"/>
    <p:sldId id="544" r:id="rId104"/>
    <p:sldId id="653" r:id="rId105"/>
    <p:sldId id="520" r:id="rId106"/>
    <p:sldId id="484" r:id="rId107"/>
    <p:sldId id="485" r:id="rId108"/>
    <p:sldId id="486" r:id="rId109"/>
    <p:sldId id="505" r:id="rId110"/>
    <p:sldId id="521" r:id="rId111"/>
    <p:sldId id="522" r:id="rId112"/>
    <p:sldId id="414" r:id="rId113"/>
    <p:sldId id="526" r:id="rId114"/>
    <p:sldId id="524" r:id="rId115"/>
    <p:sldId id="415" r:id="rId116"/>
    <p:sldId id="416" r:id="rId117"/>
    <p:sldId id="493" r:id="rId118"/>
    <p:sldId id="494" r:id="rId119"/>
    <p:sldId id="528" r:id="rId120"/>
    <p:sldId id="417" r:id="rId121"/>
    <p:sldId id="527" r:id="rId122"/>
    <p:sldId id="539" r:id="rId123"/>
    <p:sldId id="529" r:id="rId124"/>
    <p:sldId id="418" r:id="rId125"/>
    <p:sldId id="540" r:id="rId126"/>
    <p:sldId id="530" r:id="rId127"/>
    <p:sldId id="525" r:id="rId128"/>
    <p:sldId id="411" r:id="rId129"/>
    <p:sldId id="488" r:id="rId130"/>
    <p:sldId id="489" r:id="rId131"/>
    <p:sldId id="490" r:id="rId132"/>
    <p:sldId id="491" r:id="rId133"/>
    <p:sldId id="492" r:id="rId134"/>
    <p:sldId id="654" r:id="rId135"/>
    <p:sldId id="531" r:id="rId1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  <a:srgbClr val="FFFF00"/>
    <a:srgbClr val="DDDDDD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3576" autoAdjust="0"/>
    <p:restoredTop sz="86323" autoAdjust="0"/>
  </p:normalViewPr>
  <p:slideViewPr>
    <p:cSldViewPr snapToGrid="0">
      <p:cViewPr>
        <p:scale>
          <a:sx n="66" d="100"/>
          <a:sy n="66" d="100"/>
        </p:scale>
        <p:origin x="-31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-1902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117" Type="http://schemas.openxmlformats.org/officeDocument/2006/relationships/slide" Target="slides/slide112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84" Type="http://schemas.openxmlformats.org/officeDocument/2006/relationships/slide" Target="slides/slide79.xml"/><Relationship Id="rId89" Type="http://schemas.openxmlformats.org/officeDocument/2006/relationships/slide" Target="slides/slide84.xml"/><Relationship Id="rId112" Type="http://schemas.openxmlformats.org/officeDocument/2006/relationships/slide" Target="slides/slide107.xml"/><Relationship Id="rId133" Type="http://schemas.openxmlformats.org/officeDocument/2006/relationships/slide" Target="slides/slide128.xml"/><Relationship Id="rId138" Type="http://schemas.openxmlformats.org/officeDocument/2006/relationships/handoutMaster" Target="handoutMasters/handoutMaster1.xml"/><Relationship Id="rId16" Type="http://schemas.openxmlformats.org/officeDocument/2006/relationships/slide" Target="slides/slide11.xml"/><Relationship Id="rId107" Type="http://schemas.openxmlformats.org/officeDocument/2006/relationships/slide" Target="slides/slide102.xml"/><Relationship Id="rId11" Type="http://schemas.openxmlformats.org/officeDocument/2006/relationships/slide" Target="slides/slide6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74" Type="http://schemas.openxmlformats.org/officeDocument/2006/relationships/slide" Target="slides/slide69.xml"/><Relationship Id="rId79" Type="http://schemas.openxmlformats.org/officeDocument/2006/relationships/slide" Target="slides/slide74.xml"/><Relationship Id="rId102" Type="http://schemas.openxmlformats.org/officeDocument/2006/relationships/slide" Target="slides/slide97.xml"/><Relationship Id="rId123" Type="http://schemas.openxmlformats.org/officeDocument/2006/relationships/slide" Target="slides/slide118.xml"/><Relationship Id="rId128" Type="http://schemas.openxmlformats.org/officeDocument/2006/relationships/slide" Target="slides/slide123.xml"/><Relationship Id="rId5" Type="http://schemas.openxmlformats.org/officeDocument/2006/relationships/slideMaster" Target="slideMasters/slideMaster2.xml"/><Relationship Id="rId90" Type="http://schemas.openxmlformats.org/officeDocument/2006/relationships/slide" Target="slides/slide85.xml"/><Relationship Id="rId95" Type="http://schemas.openxmlformats.org/officeDocument/2006/relationships/slide" Target="slides/slide90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113" Type="http://schemas.openxmlformats.org/officeDocument/2006/relationships/slide" Target="slides/slide108.xml"/><Relationship Id="rId118" Type="http://schemas.openxmlformats.org/officeDocument/2006/relationships/slide" Target="slides/slide113.xml"/><Relationship Id="rId134" Type="http://schemas.openxmlformats.org/officeDocument/2006/relationships/slide" Target="slides/slide129.xml"/><Relationship Id="rId139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slide" Target="slides/slide75.xml"/><Relationship Id="rId85" Type="http://schemas.openxmlformats.org/officeDocument/2006/relationships/slide" Target="slides/slide80.xml"/><Relationship Id="rId93" Type="http://schemas.openxmlformats.org/officeDocument/2006/relationships/slide" Target="slides/slide88.xml"/><Relationship Id="rId98" Type="http://schemas.openxmlformats.org/officeDocument/2006/relationships/slide" Target="slides/slide93.xml"/><Relationship Id="rId121" Type="http://schemas.openxmlformats.org/officeDocument/2006/relationships/slide" Target="slides/slide116.xml"/><Relationship Id="rId142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103" Type="http://schemas.openxmlformats.org/officeDocument/2006/relationships/slide" Target="slides/slide98.xml"/><Relationship Id="rId108" Type="http://schemas.openxmlformats.org/officeDocument/2006/relationships/slide" Target="slides/slide103.xml"/><Relationship Id="rId116" Type="http://schemas.openxmlformats.org/officeDocument/2006/relationships/slide" Target="slides/slide111.xml"/><Relationship Id="rId124" Type="http://schemas.openxmlformats.org/officeDocument/2006/relationships/slide" Target="slides/slide119.xml"/><Relationship Id="rId129" Type="http://schemas.openxmlformats.org/officeDocument/2006/relationships/slide" Target="slides/slide124.xml"/><Relationship Id="rId137" Type="http://schemas.openxmlformats.org/officeDocument/2006/relationships/notesMaster" Target="notesMasters/notesMaster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83" Type="http://schemas.openxmlformats.org/officeDocument/2006/relationships/slide" Target="slides/slide78.xml"/><Relationship Id="rId88" Type="http://schemas.openxmlformats.org/officeDocument/2006/relationships/slide" Target="slides/slide83.xml"/><Relationship Id="rId91" Type="http://schemas.openxmlformats.org/officeDocument/2006/relationships/slide" Target="slides/slide86.xml"/><Relationship Id="rId96" Type="http://schemas.openxmlformats.org/officeDocument/2006/relationships/slide" Target="slides/slide91.xml"/><Relationship Id="rId111" Type="http://schemas.openxmlformats.org/officeDocument/2006/relationships/slide" Target="slides/slide106.xml"/><Relationship Id="rId132" Type="http://schemas.openxmlformats.org/officeDocument/2006/relationships/slide" Target="slides/slide127.xml"/><Relationship Id="rId14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6" Type="http://schemas.openxmlformats.org/officeDocument/2006/relationships/slide" Target="slides/slide101.xml"/><Relationship Id="rId114" Type="http://schemas.openxmlformats.org/officeDocument/2006/relationships/slide" Target="slides/slide109.xml"/><Relationship Id="rId119" Type="http://schemas.openxmlformats.org/officeDocument/2006/relationships/slide" Target="slides/slide114.xml"/><Relationship Id="rId127" Type="http://schemas.openxmlformats.org/officeDocument/2006/relationships/slide" Target="slides/slide12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81" Type="http://schemas.openxmlformats.org/officeDocument/2006/relationships/slide" Target="slides/slide76.xml"/><Relationship Id="rId86" Type="http://schemas.openxmlformats.org/officeDocument/2006/relationships/slide" Target="slides/slide81.xml"/><Relationship Id="rId94" Type="http://schemas.openxmlformats.org/officeDocument/2006/relationships/slide" Target="slides/slide89.xml"/><Relationship Id="rId99" Type="http://schemas.openxmlformats.org/officeDocument/2006/relationships/slide" Target="slides/slide94.xml"/><Relationship Id="rId101" Type="http://schemas.openxmlformats.org/officeDocument/2006/relationships/slide" Target="slides/slide96.xml"/><Relationship Id="rId122" Type="http://schemas.openxmlformats.org/officeDocument/2006/relationships/slide" Target="slides/slide117.xml"/><Relationship Id="rId130" Type="http://schemas.openxmlformats.org/officeDocument/2006/relationships/slide" Target="slides/slide125.xml"/><Relationship Id="rId135" Type="http://schemas.openxmlformats.org/officeDocument/2006/relationships/slide" Target="slides/slide13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109" Type="http://schemas.openxmlformats.org/officeDocument/2006/relationships/slide" Target="slides/slide10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slide" Target="slides/slide71.xml"/><Relationship Id="rId97" Type="http://schemas.openxmlformats.org/officeDocument/2006/relationships/slide" Target="slides/slide92.xml"/><Relationship Id="rId104" Type="http://schemas.openxmlformats.org/officeDocument/2006/relationships/slide" Target="slides/slide99.xml"/><Relationship Id="rId120" Type="http://schemas.openxmlformats.org/officeDocument/2006/relationships/slide" Target="slides/slide115.xml"/><Relationship Id="rId125" Type="http://schemas.openxmlformats.org/officeDocument/2006/relationships/slide" Target="slides/slide120.xml"/><Relationship Id="rId141" Type="http://schemas.openxmlformats.org/officeDocument/2006/relationships/theme" Target="theme/theme1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92" Type="http://schemas.openxmlformats.org/officeDocument/2006/relationships/slide" Target="slides/slide87.xml"/><Relationship Id="rId2" Type="http://schemas.openxmlformats.org/officeDocument/2006/relationships/customXml" Target="../customXml/item2.xml"/><Relationship Id="rId29" Type="http://schemas.openxmlformats.org/officeDocument/2006/relationships/slide" Target="slides/slide24.xml"/><Relationship Id="rId24" Type="http://schemas.openxmlformats.org/officeDocument/2006/relationships/slide" Target="slides/slide19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66" Type="http://schemas.openxmlformats.org/officeDocument/2006/relationships/slide" Target="slides/slide61.xml"/><Relationship Id="rId87" Type="http://schemas.openxmlformats.org/officeDocument/2006/relationships/slide" Target="slides/slide82.xml"/><Relationship Id="rId110" Type="http://schemas.openxmlformats.org/officeDocument/2006/relationships/slide" Target="slides/slide105.xml"/><Relationship Id="rId115" Type="http://schemas.openxmlformats.org/officeDocument/2006/relationships/slide" Target="slides/slide110.xml"/><Relationship Id="rId131" Type="http://schemas.openxmlformats.org/officeDocument/2006/relationships/slide" Target="slides/slide126.xml"/><Relationship Id="rId136" Type="http://schemas.openxmlformats.org/officeDocument/2006/relationships/slide" Target="slides/slide131.xml"/><Relationship Id="rId61" Type="http://schemas.openxmlformats.org/officeDocument/2006/relationships/slide" Target="slides/slide56.xml"/><Relationship Id="rId82" Type="http://schemas.openxmlformats.org/officeDocument/2006/relationships/slide" Target="slides/slide77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56" Type="http://schemas.openxmlformats.org/officeDocument/2006/relationships/slide" Target="slides/slide51.xml"/><Relationship Id="rId77" Type="http://schemas.openxmlformats.org/officeDocument/2006/relationships/slide" Target="slides/slide72.xml"/><Relationship Id="rId100" Type="http://schemas.openxmlformats.org/officeDocument/2006/relationships/slide" Target="slides/slide95.xml"/><Relationship Id="rId105" Type="http://schemas.openxmlformats.org/officeDocument/2006/relationships/slide" Target="slides/slide100.xml"/><Relationship Id="rId126" Type="http://schemas.openxmlformats.org/officeDocument/2006/relationships/slide" Target="slides/slide12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ffectLst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ffectLst/>
                <a:cs typeface="+mn-cs"/>
              </a:defRPr>
            </a:lvl1pPr>
          </a:lstStyle>
          <a:p>
            <a:pPr>
              <a:defRPr/>
            </a:pPr>
            <a:fld id="{F5CD433A-8251-4215-B6FE-9BC402BFB389}" type="datetimeFigureOut">
              <a:rPr lang="en-US"/>
              <a:pPr>
                <a:defRPr/>
              </a:pPr>
              <a:t>2/18/2011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ffectLst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ffectLst/>
                <a:cs typeface="+mn-cs"/>
              </a:defRPr>
            </a:lvl1pPr>
          </a:lstStyle>
          <a:p>
            <a:pPr>
              <a:defRPr/>
            </a:pPr>
            <a:fld id="{07AB4ACC-3B3A-4393-8D17-4C66FEDDFB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ffectLst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ffectLst/>
                <a:cs typeface="+mn-cs"/>
              </a:defRPr>
            </a:lvl1pPr>
          </a:lstStyle>
          <a:p>
            <a:pPr>
              <a:defRPr/>
            </a:pPr>
            <a:fld id="{CF976702-51AD-4A67-AEBA-3B366C63B99E}" type="datetimeFigureOut">
              <a:rPr lang="en-US"/>
              <a:pPr>
                <a:defRPr/>
              </a:pPr>
              <a:t>2/18/2011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ffectLst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ffectLst/>
                <a:cs typeface="+mn-cs"/>
              </a:defRPr>
            </a:lvl1pPr>
          </a:lstStyle>
          <a:p>
            <a:pPr>
              <a:defRPr/>
            </a:pPr>
            <a:fld id="{30F2A65D-5824-45D6-84CC-9D173E41FC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7388" y="2132013"/>
            <a:ext cx="7770812" cy="1463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0013" y="3881438"/>
            <a:ext cx="6405562" cy="1762125"/>
          </a:xfrm>
        </p:spPr>
        <p:txBody>
          <a:bodyPr/>
          <a:lstStyle>
            <a:lvl1pPr marL="0" indent="0" algn="ctr">
              <a:buFont typeface="Wingdings 3" pitchFamily="18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6554788" y="625157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86467" tIns="43236" rIns="86467" bIns="43236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7C2E3CA7-2DED-4836-AB0A-4C6DA446A5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7825" y="-166688"/>
            <a:ext cx="2211388" cy="66436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900" y="-166688"/>
            <a:ext cx="6486525" cy="66436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8900" y="-166688"/>
            <a:ext cx="8850313" cy="6643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27013" y="-166688"/>
            <a:ext cx="8231187" cy="114300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8900" y="1000125"/>
            <a:ext cx="4348163" cy="2662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89463" y="1000125"/>
            <a:ext cx="4349750" cy="2662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8900" y="3814763"/>
            <a:ext cx="4348163" cy="2662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89463" y="3814763"/>
            <a:ext cx="4349750" cy="2662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97FEF-AB60-44B9-A03A-C58CA3EAD9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54258"/>
            <a:ext cx="8229600" cy="61073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9BCD0-E7F6-46AF-BDF3-BB1FF67F73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122D2-9E62-4437-B253-2AE6C7FD4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D01D-8C26-4B66-9768-3E4B85191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17793-6D4A-4D6B-B07B-4743598AB9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7FE1C-AE8F-46E1-A4FE-0FD0B87952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071" y="-507989"/>
            <a:ext cx="8231187" cy="42091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8ED85-E371-4F06-B3B2-8AB833ED2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652D-24B9-4332-BE62-4E5CCCBA7E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596C4-87F1-414F-A141-32E75AA5E4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D5915-3B89-4CB1-88E9-28AE3504CD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028FA-682F-4804-99FF-58B028F79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8900" y="-166688"/>
            <a:ext cx="8850313" cy="6643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900" y="1000125"/>
            <a:ext cx="4348163" cy="5476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000125"/>
            <a:ext cx="4349750" cy="5476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Rectangle 25"/>
          <p:cNvSpPr>
            <a:spLocks noChangeArrowheads="1"/>
          </p:cNvSpPr>
          <p:nvPr userDrawn="1"/>
        </p:nvSpPr>
        <p:spPr bwMode="auto">
          <a:xfrm>
            <a:off x="0" y="-12700"/>
            <a:ext cx="9144000" cy="835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7013" y="-580560"/>
            <a:ext cx="8231187" cy="46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900" y="1000125"/>
            <a:ext cx="8850313" cy="547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635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47" name="Rectangle 23"/>
          <p:cNvSpPr>
            <a:spLocks noChangeArrowheads="1"/>
          </p:cNvSpPr>
          <p:nvPr userDrawn="1"/>
        </p:nvSpPr>
        <p:spPr bwMode="auto">
          <a:xfrm>
            <a:off x="0" y="6596063"/>
            <a:ext cx="9144000" cy="2619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8724900" y="6596063"/>
            <a:ext cx="5080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67" tIns="43236" rIns="86467" bIns="43236">
            <a:spAutoFit/>
          </a:bodyPr>
          <a:lstStyle/>
          <a:p>
            <a:pPr algn="ctr" defTabSz="863600">
              <a:spcBef>
                <a:spcPct val="50000"/>
              </a:spcBef>
              <a:defRPr/>
            </a:pPr>
            <a:fld id="{D059D79B-80DE-494D-BB7F-F5D569666489}" type="slidenum">
              <a:rPr lang="en-US" sz="1200">
                <a:solidFill>
                  <a:schemeClr val="bg1"/>
                </a:solidFill>
                <a:cs typeface="+mn-cs"/>
              </a:rPr>
              <a:pPr algn="ctr" defTabSz="863600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chemeClr val="bg1"/>
              </a:solidFill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  <p:sldLayoutId id="2147483830" r:id="rId13"/>
  </p:sldLayoutIdLst>
  <p:txStyles>
    <p:titleStyle>
      <a:lvl1pPr algn="l" defTabSz="863600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863600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2pPr>
      <a:lvl3pPr algn="l" defTabSz="863600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3pPr>
      <a:lvl4pPr algn="l" defTabSz="863600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4pPr>
      <a:lvl5pPr algn="l" defTabSz="863600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5pPr>
      <a:lvl6pPr marL="457200" algn="l" defTabSz="863600" rtl="0" fontAlgn="base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6pPr>
      <a:lvl7pPr marL="914400" algn="l" defTabSz="863600" rtl="0" fontAlgn="base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7pPr>
      <a:lvl8pPr marL="1371600" algn="l" defTabSz="863600" rtl="0" fontAlgn="base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8pPr>
      <a:lvl9pPr marL="1828800" algn="l" defTabSz="863600" rtl="0" fontAlgn="base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23850" indent="-323850" algn="l" defTabSz="8636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20000"/>
        <a:buFont typeface="Wingdings 3" pitchFamily="18" charset="2"/>
        <a:buChar char=""/>
        <a:defRPr sz="1700" b="1">
          <a:solidFill>
            <a:schemeClr val="tx1"/>
          </a:solidFill>
          <a:latin typeface="+mn-lt"/>
          <a:ea typeface="+mn-ea"/>
          <a:cs typeface="+mn-cs"/>
        </a:defRPr>
      </a:lvl1pPr>
      <a:lvl2pPr marL="703263" indent="-271463" algn="l" defTabSz="8636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2pPr>
      <a:lvl3pPr marL="1081088" indent="-217488" algn="l" defTabSz="863600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512888" indent="-212725" algn="l" defTabSz="863600" rtl="0" eaLnBrk="0" fontAlgn="base" hangingPunct="0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  <a:cs typeface="+mn-cs"/>
        </a:defRPr>
      </a:lvl4pPr>
      <a:lvl5pPr marL="1944688" indent="-215900" algn="l" defTabSz="863600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401888" indent="-215900" algn="l" defTabSz="8636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859088" indent="-215900" algn="l" defTabSz="8636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316288" indent="-215900" algn="l" defTabSz="8636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773488" indent="-215900" algn="l" defTabSz="8636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-581688"/>
            <a:ext cx="8229600" cy="494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  <a:cs typeface="+mn-cs"/>
              </a:defRPr>
            </a:lvl1pPr>
          </a:lstStyle>
          <a:p>
            <a:pPr>
              <a:defRPr/>
            </a:pPr>
            <a:fld id="{4B8B2C65-6A87-4233-A6D7-803032FBE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3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0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0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0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0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0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0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0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0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png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0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0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0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0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0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0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0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0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0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0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0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0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0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0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0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0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0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0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0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0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0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0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0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0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0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0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0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0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0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0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0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5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5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5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0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0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5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5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5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5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5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0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91.png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0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0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0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0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9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285750" y="-493475"/>
            <a:ext cx="8231188" cy="406400"/>
          </a:xfrm>
        </p:spPr>
        <p:txBody>
          <a:bodyPr/>
          <a:lstStyle/>
          <a:p>
            <a:r>
              <a:rPr lang="en-US" dirty="0" smtClean="0"/>
              <a:t>Intro</a:t>
            </a:r>
            <a:endParaRPr lang="en-US" dirty="0" smtClean="0"/>
          </a:p>
        </p:txBody>
      </p:sp>
      <p:pic>
        <p:nvPicPr>
          <p:cNvPr id="5123" name="Content Placeholder 3" descr="horseheadchevtex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84513" y="2786063"/>
            <a:ext cx="2857500" cy="1905000"/>
          </a:xfrm>
        </p:spPr>
      </p:pic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1509713" y="1552575"/>
            <a:ext cx="60674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dirty="0">
                <a:effectLst/>
              </a:rPr>
              <a:t>PumperPal </a:t>
            </a:r>
            <a:r>
              <a:rPr lang="en-US" sz="3200" dirty="0" smtClean="0">
                <a:effectLst/>
              </a:rPr>
              <a:t>Special Topics</a:t>
            </a:r>
            <a:endParaRPr lang="en-US" sz="3200" dirty="0"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0287" y="130631"/>
            <a:ext cx="6226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Carroll Engineering, Inc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"/>
          <p:cNvSpPr>
            <a:spLocks noChangeArrowheads="1"/>
          </p:cNvSpPr>
          <p:nvPr/>
        </p:nvSpPr>
        <p:spPr bwMode="auto">
          <a:xfrm>
            <a:off x="219075" y="2314575"/>
            <a:ext cx="8664575" cy="9318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grpSp>
        <p:nvGrpSpPr>
          <p:cNvPr id="14339" name="Group 2"/>
          <p:cNvGrpSpPr>
            <a:grpSpLocks/>
          </p:cNvGrpSpPr>
          <p:nvPr/>
        </p:nvGrpSpPr>
        <p:grpSpPr bwMode="auto">
          <a:xfrm>
            <a:off x="476250" y="4286250"/>
            <a:ext cx="8220075" cy="1809750"/>
            <a:chOff x="437" y="2700"/>
            <a:chExt cx="5178" cy="1140"/>
          </a:xfrm>
        </p:grpSpPr>
        <p:sp>
          <p:nvSpPr>
            <p:cNvPr id="14345" name="Rectangle 3"/>
            <p:cNvSpPr>
              <a:spLocks noChangeArrowheads="1"/>
            </p:cNvSpPr>
            <p:nvPr/>
          </p:nvSpPr>
          <p:spPr bwMode="auto">
            <a:xfrm>
              <a:off x="437" y="2725"/>
              <a:ext cx="5178" cy="1115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14346" name="Text Box 4"/>
            <p:cNvSpPr txBox="1">
              <a:spLocks noChangeArrowheads="1"/>
            </p:cNvSpPr>
            <p:nvPr/>
          </p:nvSpPr>
          <p:spPr bwMode="auto">
            <a:xfrm>
              <a:off x="1298" y="2700"/>
              <a:ext cx="3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863600"/>
              <a:r>
                <a:rPr lang="en-US" b="1">
                  <a:effectLst/>
                </a:rPr>
                <a:t>LINEAR &amp; SQUARE ROOT METER OPTIONS:</a:t>
              </a:r>
            </a:p>
          </p:txBody>
        </p:sp>
        <p:sp>
          <p:nvSpPr>
            <p:cNvPr id="13324" name="Line 5"/>
            <p:cNvSpPr>
              <a:spLocks noChangeShapeType="1"/>
            </p:cNvSpPr>
            <p:nvPr/>
          </p:nvSpPr>
          <p:spPr bwMode="auto">
            <a:xfrm>
              <a:off x="437" y="2899"/>
              <a:ext cx="517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4340" name="Rectangle 7"/>
          <p:cNvSpPr>
            <a:spLocks noChangeArrowheads="1"/>
          </p:cNvSpPr>
          <p:nvPr/>
        </p:nvSpPr>
        <p:spPr bwMode="auto">
          <a:xfrm>
            <a:off x="250825" y="917575"/>
            <a:ext cx="8618538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 u="sng">
                <a:effectLst/>
              </a:rPr>
              <a:t>PumperPal Meter Capabilities Include Three(3) Types:</a:t>
            </a:r>
          </a:p>
          <a:p>
            <a:pPr>
              <a:lnSpc>
                <a:spcPct val="130000"/>
              </a:lnSpc>
            </a:pPr>
            <a:r>
              <a:rPr lang="en-US" b="1">
                <a:solidFill>
                  <a:schemeClr val="bg2"/>
                </a:solidFill>
                <a:effectLst/>
              </a:rPr>
              <a:t>ELECTRONIC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Flow Computers Designed to Measure Gas Flow with Digital Displays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Minimal Input Requirements  - Line Press and Volume</a:t>
            </a:r>
          </a:p>
          <a:p>
            <a:pPr>
              <a:lnSpc>
                <a:spcPct val="130000"/>
              </a:lnSpc>
            </a:pPr>
            <a:r>
              <a:rPr lang="en-US" b="1">
                <a:solidFill>
                  <a:srgbClr val="0000FF"/>
                </a:solidFill>
                <a:effectLst/>
              </a:rPr>
              <a:t>LINEAR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effectLst/>
              </a:rPr>
              <a:t>Chart Recorder Using % Method to Measure Gas Flow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effectLst/>
              </a:rPr>
              <a:t>Input Requirements – Dictated by Options Selected</a:t>
            </a:r>
          </a:p>
          <a:p>
            <a:pPr>
              <a:lnSpc>
                <a:spcPct val="130000"/>
              </a:lnSpc>
            </a:pPr>
            <a:r>
              <a:rPr lang="en-US" b="1">
                <a:solidFill>
                  <a:schemeClr val="bg2"/>
                </a:solidFill>
                <a:effectLst/>
              </a:rPr>
              <a:t>SQUARE ROOT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Chart Recorder Using L-10 or Direct Read Method to Measure Gas Flow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Input Requirements – Dictated by Options Selected</a:t>
            </a:r>
          </a:p>
        </p:txBody>
      </p:sp>
      <p:sp>
        <p:nvSpPr>
          <p:cNvPr id="14341" name="Text Box 8"/>
          <p:cNvSpPr txBox="1">
            <a:spLocks noChangeArrowheads="1"/>
          </p:cNvSpPr>
          <p:nvPr/>
        </p:nvSpPr>
        <p:spPr bwMode="auto">
          <a:xfrm>
            <a:off x="463550" y="4679950"/>
            <a:ext cx="39751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b="1" u="sng">
                <a:effectLst/>
              </a:rPr>
              <a:t>Input Requirements:</a:t>
            </a:r>
          </a:p>
          <a:p>
            <a:pPr marL="231775" lvl="1" indent="-117475" defTabSz="863600">
              <a:buFontTx/>
              <a:buChar char="•"/>
            </a:pPr>
            <a:r>
              <a:rPr lang="en-US" b="1">
                <a:effectLst/>
              </a:rPr>
              <a:t>Manual Entry</a:t>
            </a:r>
          </a:p>
          <a:p>
            <a:pPr marL="231775" lvl="1" indent="-117475" defTabSz="863600">
              <a:buFontTx/>
              <a:buChar char="•"/>
            </a:pPr>
            <a:r>
              <a:rPr lang="en-US" b="1">
                <a:effectLst/>
              </a:rPr>
              <a:t>Calculated by PumperPal</a:t>
            </a:r>
          </a:p>
          <a:p>
            <a:pPr marL="465138" lvl="2" indent="-117475" defTabSz="863600">
              <a:buFontTx/>
              <a:buChar char="•"/>
            </a:pPr>
            <a:r>
              <a:rPr lang="en-US" sz="1400" b="1">
                <a:effectLst/>
              </a:rPr>
              <a:t>PumperPal Calculated Flow Coefficient</a:t>
            </a:r>
          </a:p>
          <a:p>
            <a:pPr marL="465138" lvl="2" indent="-117475" defTabSz="863600">
              <a:buFontTx/>
              <a:buChar char="•"/>
            </a:pPr>
            <a:r>
              <a:rPr lang="en-US" sz="1400" b="1">
                <a:effectLst/>
              </a:rPr>
              <a:t>Manually Provide Flow Coefficient</a:t>
            </a:r>
          </a:p>
        </p:txBody>
      </p:sp>
      <p:sp>
        <p:nvSpPr>
          <p:cNvPr id="14342" name="Text Box 9"/>
          <p:cNvSpPr txBox="1">
            <a:spLocks noChangeArrowheads="1"/>
          </p:cNvSpPr>
          <p:nvPr/>
        </p:nvSpPr>
        <p:spPr bwMode="auto">
          <a:xfrm>
            <a:off x="4829175" y="4679950"/>
            <a:ext cx="3832225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b="1" u="sng">
                <a:effectLst/>
              </a:rPr>
              <a:t>PumperPal Calculated Volume:</a:t>
            </a:r>
          </a:p>
          <a:p>
            <a:pPr marL="231775" lvl="1" indent="-117475" defTabSz="863600">
              <a:buFontTx/>
              <a:buChar char="•"/>
            </a:pPr>
            <a:r>
              <a:rPr lang="en-US" b="1">
                <a:effectLst/>
              </a:rPr>
              <a:t>Affected by Well Downtime</a:t>
            </a:r>
          </a:p>
          <a:p>
            <a:pPr marL="231775" lvl="1" indent="-117475" defTabSz="863600">
              <a:buFontTx/>
              <a:buChar char="•"/>
            </a:pPr>
            <a:r>
              <a:rPr lang="en-US" b="1">
                <a:effectLst/>
              </a:rPr>
              <a:t>Affected by Plunger Sales Time</a:t>
            </a:r>
          </a:p>
          <a:p>
            <a:pPr marL="577850" lvl="3" defTabSz="863600"/>
            <a:r>
              <a:rPr lang="en-US" sz="1400" b="1">
                <a:effectLst/>
              </a:rPr>
              <a:t>(If Present)</a:t>
            </a:r>
          </a:p>
        </p:txBody>
      </p:sp>
      <p:sp>
        <p:nvSpPr>
          <p:cNvPr id="14343" name="Rectangle 11"/>
          <p:cNvSpPr>
            <a:spLocks noChangeArrowheads="1"/>
          </p:cNvSpPr>
          <p:nvPr/>
        </p:nvSpPr>
        <p:spPr bwMode="auto">
          <a:xfrm>
            <a:off x="393700" y="4229100"/>
            <a:ext cx="8394700" cy="1968500"/>
          </a:xfrm>
          <a:prstGeom prst="rect">
            <a:avLst/>
          </a:prstGeom>
          <a:solidFill>
            <a:schemeClr val="bg1">
              <a:alpha val="4901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14344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Meter</a:t>
            </a:r>
            <a:endParaRPr lang="en-US" dirty="0" smtClean="0"/>
          </a:p>
        </p:txBody>
      </p:sp>
      <p:sp>
        <p:nvSpPr>
          <p:cNvPr id="12" name="Title 10"/>
          <p:cNvSpPr txBox="1">
            <a:spLocks/>
          </p:cNvSpPr>
          <p:nvPr/>
        </p:nvSpPr>
        <p:spPr bwMode="auto">
          <a:xfrm>
            <a:off x="248787" y="152400"/>
            <a:ext cx="8231187" cy="46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636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PumperPal Detailed Training : Gas Meters</a:t>
            </a:r>
            <a:endParaRPr kumimoji="0" lang="en-US" sz="29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838200"/>
            <a:ext cx="74676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70C0"/>
                </a:solidFill>
                <a:effectLst/>
              </a:rPr>
              <a:t>PumperPal  SPECIAL TOPICS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0" y="4738688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effectLst/>
              </a:rPr>
              <a:t> Well Tests  </a:t>
            </a:r>
          </a:p>
          <a:p>
            <a:pPr>
              <a:defRPr/>
            </a:pPr>
            <a:endParaRPr lang="en-US" sz="24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0" y="2252663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bg2"/>
                </a:solidFill>
                <a:effectLst/>
              </a:rPr>
              <a:t> Downtime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0" y="1501775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bg2"/>
                </a:solidFill>
                <a:effectLst/>
              </a:rPr>
              <a:t> Gas Meters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24000" y="3810000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bg2"/>
                </a:solidFill>
                <a:effectLst/>
              </a:rPr>
              <a:t> Water Meters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524000" y="3059113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bg2"/>
                </a:solidFill>
                <a:effectLst/>
              </a:rPr>
              <a:t> Run Tickets </a:t>
            </a:r>
          </a:p>
        </p:txBody>
      </p:sp>
      <p:sp>
        <p:nvSpPr>
          <p:cNvPr id="106504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 Tests</a:t>
            </a:r>
            <a:endParaRPr lang="en-US" dirty="0" smtClean="0"/>
          </a:p>
        </p:txBody>
      </p:sp>
      <p:sp>
        <p:nvSpPr>
          <p:cNvPr id="9" name="Title 8"/>
          <p:cNvSpPr txBox="1">
            <a:spLocks/>
          </p:cNvSpPr>
          <p:nvPr/>
        </p:nvSpPr>
        <p:spPr bwMode="auto">
          <a:xfrm>
            <a:off x="234273" y="123372"/>
            <a:ext cx="8231187" cy="46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636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PumperPal Detailed Training</a:t>
            </a:r>
            <a:endParaRPr kumimoji="0" lang="en-US" sz="29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5524500" y="1168400"/>
            <a:ext cx="661988" cy="217488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Wellt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st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74613" y="576263"/>
            <a:ext cx="487362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5650" y="4308475"/>
            <a:ext cx="7851775" cy="1352550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00FF"/>
                </a:solidFill>
                <a:effectLst/>
              </a:rPr>
              <a:t>Welltest Tab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(F10 or Alt+E)  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Reflects Well Production for a Specific amount of time 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Should be done every month, when production changes or when otherwise directed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Setup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3" autoUpdateAnimBg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5486400" y="1066800"/>
            <a:ext cx="685800" cy="457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67000" y="4267200"/>
            <a:ext cx="3733800" cy="609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chemeClr val="tx2"/>
                </a:solidFill>
                <a:effectLst/>
              </a:rPr>
              <a:t>Welltest Tab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(F10 or Alt+E)</a:t>
            </a:r>
          </a:p>
        </p:txBody>
      </p:sp>
      <p:sp>
        <p:nvSpPr>
          <p:cNvPr id="5" name="Rectangle 4"/>
          <p:cNvSpPr/>
          <p:nvPr/>
        </p:nvSpPr>
        <p:spPr>
          <a:xfrm>
            <a:off x="1981200" y="5029200"/>
            <a:ext cx="5105400" cy="762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Note the </a:t>
            </a:r>
            <a:r>
              <a:rPr lang="en-US" sz="2000" b="1" dirty="0">
                <a:solidFill>
                  <a:schemeClr val="tx2"/>
                </a:solidFill>
                <a:effectLst/>
              </a:rPr>
              <a:t>Welltest Tab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 is not highlighted</a:t>
            </a:r>
            <a:r>
              <a:rPr lang="en-US" sz="2000" b="1" dirty="0">
                <a:solidFill>
                  <a:schemeClr val="tx2"/>
                </a:solidFill>
                <a:effectLst/>
              </a:rPr>
              <a:t> </a:t>
            </a:r>
            <a:endParaRPr lang="en-US" sz="20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Setup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457200" y="3657600"/>
            <a:ext cx="914400" cy="304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38200" y="609600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quipment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838200"/>
            <a:ext cx="9144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Data 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C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ollected</a:t>
            </a:r>
          </a:p>
        </p:txBody>
      </p:sp>
      <p:sp>
        <p:nvSpPr>
          <p:cNvPr id="7" name="Rectangle 6"/>
          <p:cNvSpPr/>
          <p:nvPr/>
        </p:nvSpPr>
        <p:spPr>
          <a:xfrm>
            <a:off x="3429000" y="1981200"/>
            <a:ext cx="3733800" cy="609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2"/>
                </a:solidFill>
                <a:effectLst/>
              </a:rPr>
              <a:t>Equipment Tab</a:t>
            </a:r>
          </a:p>
        </p:txBody>
      </p:sp>
      <p:sp>
        <p:nvSpPr>
          <p:cNvPr id="8" name="Rectangle 7"/>
          <p:cNvSpPr/>
          <p:nvPr/>
        </p:nvSpPr>
        <p:spPr>
          <a:xfrm>
            <a:off x="3429000" y="2743200"/>
            <a:ext cx="3733800" cy="609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2"/>
                </a:solidFill>
                <a:effectLst/>
              </a:rPr>
              <a:t>Data Collected Tab</a:t>
            </a:r>
          </a:p>
        </p:txBody>
      </p:sp>
      <p:sp>
        <p:nvSpPr>
          <p:cNvPr id="9" name="Rectangle 8"/>
          <p:cNvSpPr/>
          <p:nvPr/>
        </p:nvSpPr>
        <p:spPr>
          <a:xfrm>
            <a:off x="3429000" y="3505200"/>
            <a:ext cx="3733800" cy="1066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Add, Delete and Save equipment that needs to be reflected on the lease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57200" y="4572000"/>
            <a:ext cx="762000" cy="3048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Add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Setup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429000" y="1981200"/>
            <a:ext cx="3733800" cy="609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2"/>
                </a:solidFill>
                <a:effectLst/>
              </a:rPr>
              <a:t>Equipment Tab</a:t>
            </a:r>
          </a:p>
        </p:txBody>
      </p:sp>
      <p:sp>
        <p:nvSpPr>
          <p:cNvPr id="4" name="Rectangle 3"/>
          <p:cNvSpPr/>
          <p:nvPr/>
        </p:nvSpPr>
        <p:spPr>
          <a:xfrm>
            <a:off x="3429000" y="2743200"/>
            <a:ext cx="3733800" cy="609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2"/>
                </a:solidFill>
                <a:effectLst/>
              </a:rPr>
              <a:t>Data Collected Tab</a:t>
            </a:r>
          </a:p>
        </p:txBody>
      </p:sp>
      <p:grpSp>
        <p:nvGrpSpPr>
          <p:cNvPr id="110597" name="Group 9"/>
          <p:cNvGrpSpPr>
            <a:grpSpLocks/>
          </p:cNvGrpSpPr>
          <p:nvPr/>
        </p:nvGrpSpPr>
        <p:grpSpPr bwMode="auto">
          <a:xfrm>
            <a:off x="1752600" y="3352800"/>
            <a:ext cx="5410200" cy="1219200"/>
            <a:chOff x="1752600" y="3352800"/>
            <a:chExt cx="5410200" cy="1219200"/>
          </a:xfrm>
        </p:grpSpPr>
        <p:sp>
          <p:nvSpPr>
            <p:cNvPr id="5" name="Rectangle 4"/>
            <p:cNvSpPr/>
            <p:nvPr/>
          </p:nvSpPr>
          <p:spPr>
            <a:xfrm>
              <a:off x="3429000" y="3505200"/>
              <a:ext cx="3733800" cy="10668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  <a:effectLst/>
                </a:rPr>
                <a:t>Select Required Production to be Tested</a:t>
              </a:r>
              <a:endParaRPr lang="en-US" sz="2000" b="1" dirty="0">
                <a:solidFill>
                  <a:schemeClr val="tx2"/>
                </a:solidFill>
                <a:effectLst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1752600" y="3352800"/>
              <a:ext cx="1295400" cy="1066800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effectLst/>
              </a:endParaRPr>
            </a:p>
          </p:txBody>
        </p:sp>
      </p:grpSp>
      <p:sp>
        <p:nvSpPr>
          <p:cNvPr id="7" name="Rounded Rectangle 6"/>
          <p:cNvSpPr/>
          <p:nvPr/>
        </p:nvSpPr>
        <p:spPr>
          <a:xfrm>
            <a:off x="838200" y="609600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quipment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6200" y="838200"/>
            <a:ext cx="9144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Data 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C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ollected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Setup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838200" y="609600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quipment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838200"/>
            <a:ext cx="914400" cy="2286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Data 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C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ollected</a:t>
            </a:r>
          </a:p>
        </p:txBody>
      </p:sp>
      <p:sp>
        <p:nvSpPr>
          <p:cNvPr id="7" name="Rectangle 6"/>
          <p:cNvSpPr/>
          <p:nvPr/>
        </p:nvSpPr>
        <p:spPr>
          <a:xfrm>
            <a:off x="3429000" y="1981200"/>
            <a:ext cx="3733800" cy="609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2"/>
                </a:solidFill>
                <a:effectLst/>
              </a:rPr>
              <a:t>Equipment Tab</a:t>
            </a:r>
          </a:p>
        </p:txBody>
      </p:sp>
      <p:sp>
        <p:nvSpPr>
          <p:cNvPr id="8" name="Rectangle 7"/>
          <p:cNvSpPr/>
          <p:nvPr/>
        </p:nvSpPr>
        <p:spPr>
          <a:xfrm>
            <a:off x="3429000" y="2743200"/>
            <a:ext cx="3733800" cy="609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2"/>
                </a:solidFill>
                <a:effectLst/>
              </a:rPr>
              <a:t>Data Collected Tab</a:t>
            </a:r>
          </a:p>
        </p:txBody>
      </p:sp>
      <p:grpSp>
        <p:nvGrpSpPr>
          <p:cNvPr id="111623" name="Group 10"/>
          <p:cNvGrpSpPr>
            <a:grpSpLocks/>
          </p:cNvGrpSpPr>
          <p:nvPr/>
        </p:nvGrpSpPr>
        <p:grpSpPr bwMode="auto">
          <a:xfrm>
            <a:off x="1752600" y="3352800"/>
            <a:ext cx="5410200" cy="1308100"/>
            <a:chOff x="1752600" y="3352800"/>
            <a:chExt cx="5410200" cy="1308100"/>
          </a:xfrm>
        </p:grpSpPr>
        <p:sp>
          <p:nvSpPr>
            <p:cNvPr id="4" name="Rounded Rectangle 3"/>
            <p:cNvSpPr/>
            <p:nvPr/>
          </p:nvSpPr>
          <p:spPr>
            <a:xfrm>
              <a:off x="1752600" y="3352800"/>
              <a:ext cx="1295400" cy="1066800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effectLst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429000" y="3505200"/>
              <a:ext cx="3733800" cy="11557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  <a:effectLst/>
                </a:rPr>
                <a:t>In this case I have chosen Oil, Water and Gas to be required on the Well Test </a:t>
              </a:r>
              <a:endParaRPr lang="en-US" sz="2000" b="1" dirty="0">
                <a:solidFill>
                  <a:schemeClr val="tx2"/>
                </a:solidFill>
                <a:effectLst/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2133600" y="4572000"/>
            <a:ext cx="762000" cy="3048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Save</a:t>
            </a:r>
          </a:p>
        </p:txBody>
      </p:sp>
      <p:pic>
        <p:nvPicPr>
          <p:cNvPr id="111625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12925" y="3416300"/>
            <a:ext cx="1171575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Setup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5524500" y="1168400"/>
            <a:ext cx="661988" cy="217488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Wellt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st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74613" y="576263"/>
            <a:ext cx="487362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28600" y="1371600"/>
            <a:ext cx="3886200" cy="1676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878513" y="3033713"/>
            <a:ext cx="3222625" cy="3781425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00FF"/>
                </a:solidFill>
                <a:effectLst/>
              </a:rPr>
              <a:t>Welltest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Tab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(F10 or Alt+E)  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Previous Well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Add, Save and Delete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Simple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Wellhead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Comments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Timed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Pumping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Gas Meter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Separator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Other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Pump Efficiency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Data</a:t>
            </a:r>
            <a:r>
              <a:rPr lang="en-US" baseline="0" dirty="0" smtClean="0"/>
              <a:t> Entry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 bldLvl="3" autoUpdateAnimBg="0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762000" y="2895600"/>
            <a:ext cx="2667000" cy="457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930275" y="3028950"/>
            <a:ext cx="714375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Add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5524500" y="1168400"/>
            <a:ext cx="661988" cy="217488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Wellt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st</a:t>
            </a:r>
          </a:p>
        </p:txBody>
      </p:sp>
      <p:sp>
        <p:nvSpPr>
          <p:cNvPr id="6" name="Rectangle 5"/>
          <p:cNvSpPr/>
          <p:nvPr/>
        </p:nvSpPr>
        <p:spPr>
          <a:xfrm>
            <a:off x="5878513" y="3033713"/>
            <a:ext cx="3222625" cy="3781425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00FF"/>
                </a:solidFill>
                <a:effectLst/>
              </a:rPr>
              <a:t>Welltest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Tab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(F10 or Alt+E)  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Previous Well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Add, Save and Delete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Simple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Wellhead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Comments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Timed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Pumping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Gas Meter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Separator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Other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Pump Efficiency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4613" y="576263"/>
            <a:ext cx="487362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886200" y="2971800"/>
            <a:ext cx="1219200" cy="1143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Simple Test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build="p" bldLvl="3" autoUpdateAnimBg="0"/>
      <p:bldP spid="8" grpId="0" animBg="1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486400" y="1219200"/>
            <a:ext cx="6858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Wellt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st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105400" y="2971800"/>
            <a:ext cx="1219200" cy="1143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575" y="3033713"/>
            <a:ext cx="3222625" cy="3781425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00FF"/>
                </a:solidFill>
                <a:effectLst/>
              </a:rPr>
              <a:t>Welltest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</a:t>
            </a:r>
            <a:r>
              <a:rPr lang="en-US" sz="2400" b="1" dirty="0">
                <a:solidFill>
                  <a:srgbClr val="0000FF"/>
                </a:solidFill>
                <a:effectLst/>
              </a:rPr>
              <a:t>Tab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(F10 or Alt+E)  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Previous Well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Add, Save and Delete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Simple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Wellhead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Comments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Timed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Pumping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Gas Meter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Separator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Other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Pump Efficiency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Wellhead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bldLvl="3" autoUpdateAnimBg="0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5524500" y="1168400"/>
            <a:ext cx="661988" cy="217488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Wellt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st</a:t>
            </a:r>
          </a:p>
        </p:txBody>
      </p:sp>
      <p:sp>
        <p:nvSpPr>
          <p:cNvPr id="4" name="Rectangle 3"/>
          <p:cNvSpPr/>
          <p:nvPr/>
        </p:nvSpPr>
        <p:spPr>
          <a:xfrm>
            <a:off x="28575" y="3033713"/>
            <a:ext cx="3222625" cy="3781425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00FF"/>
                </a:solidFill>
                <a:effectLst/>
              </a:rPr>
              <a:t>Welltest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</a:t>
            </a:r>
            <a:r>
              <a:rPr lang="en-US" sz="2400" b="1" dirty="0">
                <a:solidFill>
                  <a:srgbClr val="0000FF"/>
                </a:solidFill>
                <a:effectLst/>
              </a:rPr>
              <a:t>Tab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(F10 or Alt+E)  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Previous Well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Add, Save and Delete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Simple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Wellhead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Comments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Timed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Pumping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Gas Meter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Separator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Other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Pump Efficiency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4613" y="576263"/>
            <a:ext cx="487362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248400" y="3200400"/>
            <a:ext cx="2616200" cy="1092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pic>
        <p:nvPicPr>
          <p:cNvPr id="11571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3390900"/>
            <a:ext cx="2532063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Comment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3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425825" y="50800"/>
            <a:ext cx="23145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b="1">
                <a:effectLst/>
              </a:rPr>
              <a:t>Linear Meter - </a:t>
            </a:r>
            <a:r>
              <a:rPr lang="en-US" b="1">
                <a:solidFill>
                  <a:srgbClr val="0000FF"/>
                </a:solidFill>
                <a:effectLst/>
              </a:rPr>
              <a:t>Input</a:t>
            </a: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133350" y="1066800"/>
            <a:ext cx="5334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30163" y="496888"/>
            <a:ext cx="37147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3219450" y="1295400"/>
            <a:ext cx="4705350" cy="2609850"/>
            <a:chOff x="2028" y="816"/>
            <a:chExt cx="2964" cy="1644"/>
          </a:xfrm>
        </p:grpSpPr>
        <p:pic>
          <p:nvPicPr>
            <p:cNvPr id="15384" name="Picture 1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12" y="816"/>
              <a:ext cx="1080" cy="1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85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28" y="849"/>
              <a:ext cx="1920" cy="15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698500" y="3714750"/>
            <a:ext cx="2892425" cy="1179513"/>
            <a:chOff x="440" y="2340"/>
            <a:chExt cx="1822" cy="743"/>
          </a:xfrm>
        </p:grpSpPr>
        <p:sp>
          <p:nvSpPr>
            <p:cNvPr id="15382" name="Text Box 9"/>
            <p:cNvSpPr txBox="1">
              <a:spLocks noChangeArrowheads="1"/>
            </p:cNvSpPr>
            <p:nvPr/>
          </p:nvSpPr>
          <p:spPr bwMode="auto">
            <a:xfrm>
              <a:off x="440" y="2565"/>
              <a:ext cx="1822" cy="518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14300" indent="-114300" defTabSz="863600"/>
              <a:r>
                <a:rPr lang="en-US" sz="1200" b="1" u="sng">
                  <a:effectLst/>
                </a:rPr>
                <a:t>Unchecked:</a:t>
              </a:r>
            </a:p>
            <a:p>
              <a:pPr marL="114300" indent="-114300" defTabSz="863600">
                <a:buFontTx/>
                <a:buChar char="•"/>
              </a:pPr>
              <a:r>
                <a:rPr lang="en-US" sz="1200" b="1">
                  <a:effectLst/>
                </a:rPr>
                <a:t>Allows Manual Gas Volume Entry</a:t>
              </a:r>
            </a:p>
            <a:p>
              <a:pPr marL="114300" indent="-114300" defTabSz="863600">
                <a:buFontTx/>
                <a:buChar char="•"/>
              </a:pPr>
              <a:r>
                <a:rPr lang="en-US" sz="1200" b="1">
                  <a:effectLst/>
                </a:rPr>
                <a:t>Volume </a:t>
              </a:r>
              <a:r>
                <a:rPr lang="en-US" sz="1200" b="1" u="sng">
                  <a:effectLst/>
                </a:rPr>
                <a:t>Not Affected</a:t>
              </a:r>
              <a:r>
                <a:rPr lang="en-US" sz="1200" b="1">
                  <a:effectLst/>
                </a:rPr>
                <a:t> by </a:t>
              </a:r>
              <a:r>
                <a:rPr lang="en-US" sz="1200" b="1">
                  <a:solidFill>
                    <a:srgbClr val="0000FF"/>
                  </a:solidFill>
                  <a:effectLst/>
                </a:rPr>
                <a:t>Downtime</a:t>
              </a:r>
              <a:r>
                <a:rPr lang="en-US" sz="1200" b="1">
                  <a:effectLst/>
                </a:rPr>
                <a:t> or </a:t>
              </a:r>
              <a:r>
                <a:rPr lang="en-US" sz="1200" b="1">
                  <a:solidFill>
                    <a:srgbClr val="0000FF"/>
                  </a:solidFill>
                  <a:effectLst/>
                </a:rPr>
                <a:t>Sales Time</a:t>
              </a:r>
              <a:r>
                <a:rPr lang="en-US" sz="1200" b="1">
                  <a:effectLst/>
                </a:rPr>
                <a:t> </a:t>
              </a:r>
            </a:p>
          </p:txBody>
        </p:sp>
        <p:sp>
          <p:nvSpPr>
            <p:cNvPr id="14359" name="Line 18"/>
            <p:cNvSpPr>
              <a:spLocks noChangeShapeType="1"/>
            </p:cNvSpPr>
            <p:nvPr/>
          </p:nvSpPr>
          <p:spPr bwMode="auto">
            <a:xfrm flipH="1" flipV="1">
              <a:off x="732" y="2340"/>
              <a:ext cx="120" cy="186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8" name="Group 28"/>
          <p:cNvGrpSpPr>
            <a:grpSpLocks/>
          </p:cNvGrpSpPr>
          <p:nvPr/>
        </p:nvGrpSpPr>
        <p:grpSpPr bwMode="auto">
          <a:xfrm>
            <a:off x="3900488" y="3706813"/>
            <a:ext cx="4010025" cy="1314450"/>
            <a:chOff x="2457" y="2335"/>
            <a:chExt cx="2314" cy="871"/>
          </a:xfrm>
        </p:grpSpPr>
        <p:sp>
          <p:nvSpPr>
            <p:cNvPr id="15380" name="Text Box 17"/>
            <p:cNvSpPr txBox="1">
              <a:spLocks noChangeArrowheads="1"/>
            </p:cNvSpPr>
            <p:nvPr/>
          </p:nvSpPr>
          <p:spPr bwMode="auto">
            <a:xfrm>
              <a:off x="2457" y="2566"/>
              <a:ext cx="2314" cy="640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14300" indent="-114300" defTabSz="863600"/>
              <a:r>
                <a:rPr lang="en-US" sz="1200" b="1" u="sng">
                  <a:effectLst/>
                </a:rPr>
                <a:t>Checked:</a:t>
              </a:r>
            </a:p>
            <a:p>
              <a:pPr marL="114300" indent="-114300" defTabSz="863600">
                <a:buFontTx/>
                <a:buChar char="•"/>
              </a:pPr>
              <a:r>
                <a:rPr lang="en-US" sz="1200" b="1">
                  <a:effectLst/>
                </a:rPr>
                <a:t>Allows PumperPal to Calculate Gas Volume Entry</a:t>
              </a:r>
            </a:p>
            <a:p>
              <a:pPr marL="114300" indent="-114300" defTabSz="863600">
                <a:buFontTx/>
                <a:buChar char="•"/>
              </a:pPr>
              <a:r>
                <a:rPr lang="en-US" sz="1200" b="1">
                  <a:effectLst/>
                </a:rPr>
                <a:t>Volumes </a:t>
              </a:r>
              <a:r>
                <a:rPr lang="en-US" sz="1200" b="1" u="sng">
                  <a:effectLst/>
                </a:rPr>
                <a:t>Affected</a:t>
              </a:r>
              <a:r>
                <a:rPr lang="en-US" sz="1200" b="1">
                  <a:effectLst/>
                </a:rPr>
                <a:t> by </a:t>
              </a:r>
              <a:r>
                <a:rPr lang="en-US" sz="1200" b="1">
                  <a:solidFill>
                    <a:srgbClr val="0000FF"/>
                  </a:solidFill>
                  <a:effectLst/>
                </a:rPr>
                <a:t>Downtime</a:t>
              </a:r>
              <a:r>
                <a:rPr lang="en-US" sz="1200" b="1">
                  <a:effectLst/>
                </a:rPr>
                <a:t> and </a:t>
              </a:r>
              <a:r>
                <a:rPr lang="en-US" sz="1200" b="1">
                  <a:solidFill>
                    <a:srgbClr val="0000FF"/>
                  </a:solidFill>
                  <a:effectLst/>
                </a:rPr>
                <a:t>Sales Time</a:t>
              </a:r>
            </a:p>
          </p:txBody>
        </p:sp>
        <p:sp>
          <p:nvSpPr>
            <p:cNvPr id="14357" name="Line 19"/>
            <p:cNvSpPr>
              <a:spLocks noChangeShapeType="1"/>
            </p:cNvSpPr>
            <p:nvPr/>
          </p:nvSpPr>
          <p:spPr bwMode="auto">
            <a:xfrm flipH="1" flipV="1">
              <a:off x="2617" y="2335"/>
              <a:ext cx="120" cy="186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9" name="Group 26"/>
          <p:cNvGrpSpPr>
            <a:grpSpLocks/>
          </p:cNvGrpSpPr>
          <p:nvPr/>
        </p:nvGrpSpPr>
        <p:grpSpPr bwMode="auto">
          <a:xfrm>
            <a:off x="1717675" y="2106613"/>
            <a:ext cx="1609725" cy="1444625"/>
            <a:chOff x="1082" y="1327"/>
            <a:chExt cx="1014" cy="910"/>
          </a:xfrm>
        </p:grpSpPr>
        <p:sp>
          <p:nvSpPr>
            <p:cNvPr id="3" name="Rounded Rectangle 10"/>
            <p:cNvSpPr>
              <a:spLocks noChangeArrowheads="1"/>
            </p:cNvSpPr>
            <p:nvPr/>
          </p:nvSpPr>
          <p:spPr bwMode="auto">
            <a:xfrm>
              <a:off x="1165" y="1327"/>
              <a:ext cx="852" cy="666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15379" name="Text Box 21"/>
            <p:cNvSpPr txBox="1">
              <a:spLocks noChangeArrowheads="1"/>
            </p:cNvSpPr>
            <p:nvPr/>
          </p:nvSpPr>
          <p:spPr bwMode="auto">
            <a:xfrm>
              <a:off x="1082" y="1987"/>
              <a:ext cx="101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63600"/>
              <a:r>
                <a:rPr lang="en-US" sz="1000" b="1">
                  <a:solidFill>
                    <a:srgbClr val="CC0000"/>
                  </a:solidFill>
                  <a:effectLst/>
                </a:rPr>
                <a:t>No Affect on Manually Entered Volume</a:t>
              </a:r>
            </a:p>
          </p:txBody>
        </p:sp>
      </p:grpSp>
      <p:grpSp>
        <p:nvGrpSpPr>
          <p:cNvPr id="10" name="Group 25"/>
          <p:cNvGrpSpPr>
            <a:grpSpLocks/>
          </p:cNvGrpSpPr>
          <p:nvPr/>
        </p:nvGrpSpPr>
        <p:grpSpPr bwMode="auto">
          <a:xfrm>
            <a:off x="4652963" y="2106613"/>
            <a:ext cx="1609725" cy="1474787"/>
            <a:chOff x="2931" y="1327"/>
            <a:chExt cx="1014" cy="929"/>
          </a:xfrm>
        </p:grpSpPr>
        <p:sp>
          <p:nvSpPr>
            <p:cNvPr id="4" name="Rounded Rectangle 10"/>
            <p:cNvSpPr>
              <a:spLocks noChangeArrowheads="1"/>
            </p:cNvSpPr>
            <p:nvPr/>
          </p:nvSpPr>
          <p:spPr bwMode="auto">
            <a:xfrm>
              <a:off x="3014" y="1327"/>
              <a:ext cx="852" cy="666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15377" name="Text Box 23"/>
            <p:cNvSpPr txBox="1">
              <a:spLocks noChangeArrowheads="1"/>
            </p:cNvSpPr>
            <p:nvPr/>
          </p:nvSpPr>
          <p:spPr bwMode="auto">
            <a:xfrm>
              <a:off x="2931" y="2006"/>
              <a:ext cx="101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63600"/>
              <a:r>
                <a:rPr lang="en-US" sz="1000" b="1">
                  <a:solidFill>
                    <a:srgbClr val="CC0000"/>
                  </a:solidFill>
                  <a:effectLst/>
                </a:rPr>
                <a:t>Affects PumperPal Calculated Volume</a:t>
              </a:r>
            </a:p>
          </p:txBody>
        </p:sp>
      </p:grpSp>
      <p:sp>
        <p:nvSpPr>
          <p:cNvPr id="195613" name="Text Box 29"/>
          <p:cNvSpPr txBox="1">
            <a:spLocks noChangeArrowheads="1"/>
          </p:cNvSpPr>
          <p:nvPr/>
        </p:nvSpPr>
        <p:spPr bwMode="auto">
          <a:xfrm>
            <a:off x="5222875" y="601663"/>
            <a:ext cx="3621088" cy="739775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4300" indent="-114300" defTabSz="863600"/>
            <a:r>
              <a:rPr lang="en-US" sz="1400" b="1" u="sng">
                <a:effectLst/>
              </a:rPr>
              <a:t>Input Requirements Depend on Options: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Manual Entry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Calculated by PumperPal</a:t>
            </a:r>
          </a:p>
        </p:txBody>
      </p:sp>
      <p:grpSp>
        <p:nvGrpSpPr>
          <p:cNvPr id="12" name="Group 35"/>
          <p:cNvGrpSpPr>
            <a:grpSpLocks/>
          </p:cNvGrpSpPr>
          <p:nvPr/>
        </p:nvGrpSpPr>
        <p:grpSpPr bwMode="auto">
          <a:xfrm>
            <a:off x="3468688" y="1504950"/>
            <a:ext cx="5675312" cy="922338"/>
            <a:chOff x="2185" y="948"/>
            <a:chExt cx="3575" cy="581"/>
          </a:xfrm>
        </p:grpSpPr>
        <p:sp>
          <p:nvSpPr>
            <p:cNvPr id="15373" name="Text Box 31"/>
            <p:cNvSpPr txBox="1">
              <a:spLocks noChangeArrowheads="1"/>
            </p:cNvSpPr>
            <p:nvPr/>
          </p:nvSpPr>
          <p:spPr bwMode="auto">
            <a:xfrm>
              <a:off x="3904" y="948"/>
              <a:ext cx="1856" cy="42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63600"/>
              <a:r>
                <a:rPr lang="en-US" sz="1400" b="1" u="sng">
                  <a:effectLst/>
                </a:rPr>
                <a:t>Gas Calculation Basis:</a:t>
              </a:r>
            </a:p>
            <a:p>
              <a:pPr defTabSz="863600"/>
              <a:r>
                <a:rPr lang="en-US" sz="1200" b="1">
                  <a:effectLst/>
                </a:rPr>
                <a:t>24 hr Avg </a:t>
              </a:r>
              <a:r>
                <a:rPr lang="en-US" sz="1200" b="1">
                  <a:solidFill>
                    <a:srgbClr val="0000FF"/>
                  </a:solidFill>
                  <a:effectLst/>
                </a:rPr>
                <a:t>Line Pressure, Differential</a:t>
              </a:r>
              <a:r>
                <a:rPr lang="en-US" sz="1200" b="1">
                  <a:effectLst/>
                </a:rPr>
                <a:t>, and </a:t>
              </a:r>
              <a:r>
                <a:rPr lang="en-US" sz="1200" b="1">
                  <a:solidFill>
                    <a:srgbClr val="0000FF"/>
                  </a:solidFill>
                  <a:effectLst/>
                </a:rPr>
                <a:t>Temperature </a:t>
              </a:r>
              <a:r>
                <a:rPr lang="en-US" sz="1200" b="1">
                  <a:effectLst/>
                </a:rPr>
                <a:t>Readings</a:t>
              </a:r>
            </a:p>
          </p:txBody>
        </p:sp>
        <p:sp>
          <p:nvSpPr>
            <p:cNvPr id="5" name="Rounded Rectangle 10"/>
            <p:cNvSpPr>
              <a:spLocks noChangeArrowheads="1"/>
            </p:cNvSpPr>
            <p:nvPr/>
          </p:nvSpPr>
          <p:spPr bwMode="auto">
            <a:xfrm>
              <a:off x="2185" y="965"/>
              <a:ext cx="976" cy="564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14351" name="Freeform 34"/>
            <p:cNvSpPr>
              <a:spLocks/>
            </p:cNvSpPr>
            <p:nvPr/>
          </p:nvSpPr>
          <p:spPr bwMode="auto">
            <a:xfrm>
              <a:off x="3160" y="1129"/>
              <a:ext cx="744" cy="76"/>
            </a:xfrm>
            <a:custGeom>
              <a:avLst/>
              <a:gdLst>
                <a:gd name="T0" fmla="*/ 0 w 744"/>
                <a:gd name="T1" fmla="*/ 31 h 76"/>
                <a:gd name="T2" fmla="*/ 384 w 744"/>
                <a:gd name="T3" fmla="*/ 7 h 76"/>
                <a:gd name="T4" fmla="*/ 280 w 744"/>
                <a:gd name="T5" fmla="*/ 71 h 76"/>
                <a:gd name="T6" fmla="*/ 744 w 744"/>
                <a:gd name="T7" fmla="*/ 39 h 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4"/>
                <a:gd name="T13" fmla="*/ 0 h 76"/>
                <a:gd name="T14" fmla="*/ 744 w 744"/>
                <a:gd name="T15" fmla="*/ 76 h 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4" h="76">
                  <a:moveTo>
                    <a:pt x="0" y="31"/>
                  </a:moveTo>
                  <a:cubicBezTo>
                    <a:pt x="168" y="15"/>
                    <a:pt x="337" y="0"/>
                    <a:pt x="384" y="7"/>
                  </a:cubicBezTo>
                  <a:cubicBezTo>
                    <a:pt x="431" y="14"/>
                    <a:pt x="220" y="66"/>
                    <a:pt x="280" y="71"/>
                  </a:cubicBezTo>
                  <a:cubicBezTo>
                    <a:pt x="340" y="76"/>
                    <a:pt x="542" y="57"/>
                    <a:pt x="744" y="39"/>
                  </a:cubicBezTo>
                </a:path>
              </a:pathLst>
            </a:custGeom>
            <a:noFill/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26" name="Title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Daily Tab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56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56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613" grpId="0" build="p" animBg="1" autoUpdateAnimBg="0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5524500" y="1168400"/>
            <a:ext cx="661988" cy="217488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Wellt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st</a:t>
            </a:r>
          </a:p>
        </p:txBody>
      </p:sp>
      <p:sp>
        <p:nvSpPr>
          <p:cNvPr id="4" name="Rectangle 3"/>
          <p:cNvSpPr/>
          <p:nvPr/>
        </p:nvSpPr>
        <p:spPr>
          <a:xfrm>
            <a:off x="28575" y="2974975"/>
            <a:ext cx="3222625" cy="3840163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00FF"/>
                </a:solidFill>
                <a:effectLst/>
              </a:rPr>
              <a:t>Welltest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</a:t>
            </a:r>
            <a:r>
              <a:rPr lang="en-US" sz="2400" b="1" dirty="0">
                <a:solidFill>
                  <a:srgbClr val="0000FF"/>
                </a:solidFill>
                <a:effectLst/>
              </a:rPr>
              <a:t>Tab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(F10 or Alt+E)  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Previous Well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Add, Save and Delete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Simple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Wellhead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Comments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Timed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Pumping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Gas Meter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Separator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Other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Comments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4613" y="576263"/>
            <a:ext cx="487362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962400" y="1524000"/>
            <a:ext cx="1219200" cy="1219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Timed</a:t>
            </a:r>
            <a:r>
              <a:rPr lang="en-US" baseline="0" dirty="0" smtClean="0"/>
              <a:t> Test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3" autoUpdateAnimBg="0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28600" y="2971800"/>
            <a:ext cx="4343400" cy="1676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u="sng" dirty="0">
                <a:solidFill>
                  <a:schemeClr val="tx1"/>
                </a:solidFill>
                <a:effectLst/>
              </a:rPr>
              <a:t>Timed Test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Hours   - Total # Hours Tested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Tot Fluid  - Total Oil + Water  Volume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Oil Cut    - % Oil in Total Fluid</a:t>
            </a:r>
          </a:p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                      </a:t>
            </a:r>
            <a:r>
              <a:rPr lang="en-US" sz="1400" b="1" dirty="0">
                <a:solidFill>
                  <a:srgbClr val="FF0000"/>
                </a:solidFill>
                <a:effectLst/>
              </a:rPr>
              <a:t>( Must be Decimal 0.0 – 1.0)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486400" y="1143000"/>
            <a:ext cx="6858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Wellt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st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962400" y="1524000"/>
            <a:ext cx="1219200" cy="1219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Timed</a:t>
            </a:r>
            <a:r>
              <a:rPr lang="en-US" baseline="0" dirty="0" smtClean="0"/>
              <a:t> Test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667000" y="4267200"/>
            <a:ext cx="3733800" cy="1371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The Hours can be either whole hours or tenth’s of an hour, example .5 = 30 minutes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486400" y="1143000"/>
            <a:ext cx="6858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Wellt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st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962400" y="1524000"/>
            <a:ext cx="1219200" cy="1219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Timed</a:t>
            </a:r>
            <a:r>
              <a:rPr lang="en-US" baseline="0" dirty="0" smtClean="0"/>
              <a:t> Test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3962400" y="1524000"/>
            <a:ext cx="1219200" cy="1219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67000" y="4267200"/>
            <a:ext cx="3733800" cy="1143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The decimal point is important when inputting the Oil Cut 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486400" y="1219200"/>
            <a:ext cx="6858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Wellt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st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Timed</a:t>
            </a:r>
            <a:r>
              <a:rPr lang="en-US" baseline="0" dirty="0" smtClean="0"/>
              <a:t> Test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3962400" y="1524000"/>
            <a:ext cx="1219200" cy="1219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67000" y="4267200"/>
            <a:ext cx="3733800" cy="1143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The decimal point is important when inputting the Oil Cut 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486400" y="1219200"/>
            <a:ext cx="6858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Wellt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st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Timed Test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5524500" y="1168400"/>
            <a:ext cx="661988" cy="217488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Wellt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st</a:t>
            </a:r>
          </a:p>
        </p:txBody>
      </p:sp>
      <p:sp>
        <p:nvSpPr>
          <p:cNvPr id="4" name="Rectangle 3"/>
          <p:cNvSpPr/>
          <p:nvPr/>
        </p:nvSpPr>
        <p:spPr>
          <a:xfrm>
            <a:off x="28575" y="2974975"/>
            <a:ext cx="3222625" cy="3840163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00FF"/>
                </a:solidFill>
                <a:effectLst/>
              </a:rPr>
              <a:t>Welltest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</a:t>
            </a:r>
            <a:r>
              <a:rPr lang="en-US" sz="2400" b="1" dirty="0">
                <a:solidFill>
                  <a:srgbClr val="0000FF"/>
                </a:solidFill>
                <a:effectLst/>
              </a:rPr>
              <a:t>Tab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(F10 or Alt+E)  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Previous Well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Add, Save and Delete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Simple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Wellhead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Comments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Timed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Pumping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Gas Meter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Separator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Other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Comments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067300" y="1447800"/>
            <a:ext cx="1384300" cy="14605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4613" y="609600"/>
            <a:ext cx="487362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Pumping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28600" y="2819400"/>
            <a:ext cx="4876800" cy="1447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u="sng" dirty="0">
                <a:solidFill>
                  <a:schemeClr val="tx1"/>
                </a:solidFill>
                <a:effectLst/>
              </a:rPr>
              <a:t>Pumping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Sp Gr   - Specific Gravity of Fluid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Jt Fluid - # Tbg Joints to Top of Fluid Level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PS   - Pump Submergence  </a:t>
            </a:r>
            <a:r>
              <a:rPr lang="en-US" sz="1400" b="1" dirty="0">
                <a:solidFill>
                  <a:srgbClr val="FF0000"/>
                </a:solidFill>
                <a:effectLst/>
              </a:rPr>
              <a:t>(Fluid Over  Pump)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486400" y="1143000"/>
            <a:ext cx="6858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Wellt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st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4613" y="604838"/>
            <a:ext cx="487362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067300" y="1447800"/>
            <a:ext cx="1384300" cy="14605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Pumping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8075" y="533400"/>
            <a:ext cx="1192213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907" name="Rectangle 5"/>
          <p:cNvSpPr>
            <a:spLocks noChangeArrowheads="1"/>
          </p:cNvSpPr>
          <p:nvPr/>
        </p:nvSpPr>
        <p:spPr bwMode="auto">
          <a:xfrm>
            <a:off x="4060825" y="4800600"/>
            <a:ext cx="371475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123908" name="Rectangle 6"/>
          <p:cNvSpPr>
            <a:spLocks noChangeArrowheads="1"/>
          </p:cNvSpPr>
          <p:nvPr/>
        </p:nvSpPr>
        <p:spPr bwMode="auto">
          <a:xfrm>
            <a:off x="3549650" y="3559175"/>
            <a:ext cx="266700" cy="160655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123909" name="Rectangle 7"/>
          <p:cNvSpPr>
            <a:spLocks noChangeArrowheads="1"/>
          </p:cNvSpPr>
          <p:nvPr/>
        </p:nvSpPr>
        <p:spPr bwMode="auto">
          <a:xfrm>
            <a:off x="4064000" y="3467100"/>
            <a:ext cx="111125" cy="11842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123910" name="Rectangle 8"/>
          <p:cNvSpPr>
            <a:spLocks noChangeArrowheads="1"/>
          </p:cNvSpPr>
          <p:nvPr/>
        </p:nvSpPr>
        <p:spPr bwMode="auto">
          <a:xfrm>
            <a:off x="4324350" y="3594100"/>
            <a:ext cx="111125" cy="11842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123911" name="Rectangle 9"/>
          <p:cNvSpPr>
            <a:spLocks noChangeArrowheads="1"/>
          </p:cNvSpPr>
          <p:nvPr/>
        </p:nvSpPr>
        <p:spPr bwMode="auto">
          <a:xfrm>
            <a:off x="4457700" y="2295525"/>
            <a:ext cx="542925" cy="103505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123912" name="Rectangle 11"/>
          <p:cNvSpPr>
            <a:spLocks noChangeArrowheads="1"/>
          </p:cNvSpPr>
          <p:nvPr/>
        </p:nvSpPr>
        <p:spPr bwMode="auto">
          <a:xfrm>
            <a:off x="4197350" y="4137025"/>
            <a:ext cx="101600" cy="11842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122889" name="Freeform 12"/>
          <p:cNvSpPr>
            <a:spLocks/>
          </p:cNvSpPr>
          <p:nvPr/>
        </p:nvSpPr>
        <p:spPr bwMode="auto">
          <a:xfrm>
            <a:off x="4171950" y="635000"/>
            <a:ext cx="180975" cy="4003675"/>
          </a:xfrm>
          <a:custGeom>
            <a:avLst/>
            <a:gdLst>
              <a:gd name="T0" fmla="*/ 2147483647 w 114"/>
              <a:gd name="T1" fmla="*/ 0 h 2522"/>
              <a:gd name="T2" fmla="*/ 0 w 114"/>
              <a:gd name="T3" fmla="*/ 2147483647 h 2522"/>
              <a:gd name="T4" fmla="*/ 2147483647 w 114"/>
              <a:gd name="T5" fmla="*/ 2147483647 h 2522"/>
              <a:gd name="T6" fmla="*/ 2147483647 w 114"/>
              <a:gd name="T7" fmla="*/ 2147483647 h 2522"/>
              <a:gd name="T8" fmla="*/ 0 60000 65536"/>
              <a:gd name="T9" fmla="*/ 0 60000 65536"/>
              <a:gd name="T10" fmla="*/ 0 60000 65536"/>
              <a:gd name="T11" fmla="*/ 0 60000 65536"/>
              <a:gd name="T12" fmla="*/ 0 w 114"/>
              <a:gd name="T13" fmla="*/ 0 h 2522"/>
              <a:gd name="T14" fmla="*/ 114 w 114"/>
              <a:gd name="T15" fmla="*/ 2522 h 25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4" h="2522">
                <a:moveTo>
                  <a:pt x="16" y="0"/>
                </a:moveTo>
                <a:lnTo>
                  <a:pt x="0" y="2522"/>
                </a:lnTo>
                <a:lnTo>
                  <a:pt x="84" y="2522"/>
                </a:lnTo>
                <a:lnTo>
                  <a:pt x="114" y="8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12391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84650" y="3857625"/>
            <a:ext cx="1301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1" name="Line 13"/>
          <p:cNvSpPr>
            <a:spLocks noChangeShapeType="1"/>
          </p:cNvSpPr>
          <p:nvPr/>
        </p:nvSpPr>
        <p:spPr bwMode="auto">
          <a:xfrm flipV="1">
            <a:off x="4251325" y="635000"/>
            <a:ext cx="19050" cy="322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2892" name="Line 14"/>
          <p:cNvSpPr>
            <a:spLocks noChangeShapeType="1"/>
          </p:cNvSpPr>
          <p:nvPr/>
        </p:nvSpPr>
        <p:spPr bwMode="auto">
          <a:xfrm>
            <a:off x="4264025" y="838200"/>
            <a:ext cx="0" cy="139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2893" name="Line 15"/>
          <p:cNvSpPr>
            <a:spLocks noChangeShapeType="1"/>
          </p:cNvSpPr>
          <p:nvPr/>
        </p:nvSpPr>
        <p:spPr bwMode="auto">
          <a:xfrm>
            <a:off x="4264025" y="1238250"/>
            <a:ext cx="0" cy="139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2894" name="Line 16"/>
          <p:cNvSpPr>
            <a:spLocks noChangeShapeType="1"/>
          </p:cNvSpPr>
          <p:nvPr/>
        </p:nvSpPr>
        <p:spPr bwMode="auto">
          <a:xfrm>
            <a:off x="4264025" y="1638300"/>
            <a:ext cx="0" cy="139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2895" name="Line 17"/>
          <p:cNvSpPr>
            <a:spLocks noChangeShapeType="1"/>
          </p:cNvSpPr>
          <p:nvPr/>
        </p:nvSpPr>
        <p:spPr bwMode="auto">
          <a:xfrm>
            <a:off x="4257675" y="2038350"/>
            <a:ext cx="0" cy="139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2896" name="Line 18"/>
          <p:cNvSpPr>
            <a:spLocks noChangeShapeType="1"/>
          </p:cNvSpPr>
          <p:nvPr/>
        </p:nvSpPr>
        <p:spPr bwMode="auto">
          <a:xfrm>
            <a:off x="4257675" y="2438400"/>
            <a:ext cx="0" cy="139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2897" name="Line 19"/>
          <p:cNvSpPr>
            <a:spLocks noChangeShapeType="1"/>
          </p:cNvSpPr>
          <p:nvPr/>
        </p:nvSpPr>
        <p:spPr bwMode="auto">
          <a:xfrm>
            <a:off x="4257675" y="2838450"/>
            <a:ext cx="0" cy="139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2898" name="Line 20"/>
          <p:cNvSpPr>
            <a:spLocks noChangeShapeType="1"/>
          </p:cNvSpPr>
          <p:nvPr/>
        </p:nvSpPr>
        <p:spPr bwMode="auto">
          <a:xfrm>
            <a:off x="4257675" y="3238500"/>
            <a:ext cx="0" cy="139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2899" name="Line 21"/>
          <p:cNvSpPr>
            <a:spLocks noChangeShapeType="1"/>
          </p:cNvSpPr>
          <p:nvPr/>
        </p:nvSpPr>
        <p:spPr bwMode="auto">
          <a:xfrm>
            <a:off x="4257675" y="3638550"/>
            <a:ext cx="0" cy="139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3924" name="Text Box 23"/>
          <p:cNvSpPr txBox="1">
            <a:spLocks noChangeArrowheads="1"/>
          </p:cNvSpPr>
          <p:nvPr/>
        </p:nvSpPr>
        <p:spPr bwMode="auto">
          <a:xfrm>
            <a:off x="3733800" y="188913"/>
            <a:ext cx="1149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effectLst/>
              </a:rPr>
              <a:t>Wellbore</a:t>
            </a:r>
          </a:p>
        </p:txBody>
      </p:sp>
      <p:sp>
        <p:nvSpPr>
          <p:cNvPr id="123925" name="Text Box 24"/>
          <p:cNvSpPr txBox="1">
            <a:spLocks noChangeArrowheads="1"/>
          </p:cNvSpPr>
          <p:nvPr/>
        </p:nvSpPr>
        <p:spPr bwMode="auto">
          <a:xfrm>
            <a:off x="5683250" y="4106863"/>
            <a:ext cx="2138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effectLst/>
              </a:rPr>
              <a:t>Pump Depth   =  5000 ft</a:t>
            </a:r>
          </a:p>
        </p:txBody>
      </p:sp>
      <p:sp>
        <p:nvSpPr>
          <p:cNvPr id="122902" name="Line 26"/>
          <p:cNvSpPr>
            <a:spLocks noChangeShapeType="1"/>
          </p:cNvSpPr>
          <p:nvPr/>
        </p:nvSpPr>
        <p:spPr bwMode="auto">
          <a:xfrm>
            <a:off x="4695825" y="4273550"/>
            <a:ext cx="99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2555" name="Freeform 22"/>
          <p:cNvSpPr>
            <a:spLocks/>
          </p:cNvSpPr>
          <p:nvPr/>
        </p:nvSpPr>
        <p:spPr bwMode="auto">
          <a:xfrm>
            <a:off x="4048125" y="2965450"/>
            <a:ext cx="387350" cy="3194050"/>
          </a:xfrm>
          <a:custGeom>
            <a:avLst/>
            <a:gdLst>
              <a:gd name="T0" fmla="*/ 2147483647 w 244"/>
              <a:gd name="T1" fmla="*/ 2147483647 h 1216"/>
              <a:gd name="T2" fmla="*/ 2147483647 w 244"/>
              <a:gd name="T3" fmla="*/ 2147483647 h 1216"/>
              <a:gd name="T4" fmla="*/ 2147483647 w 244"/>
              <a:gd name="T5" fmla="*/ 0 h 1216"/>
              <a:gd name="T6" fmla="*/ 2147483647 w 244"/>
              <a:gd name="T7" fmla="*/ 2147483647 h 1216"/>
              <a:gd name="T8" fmla="*/ 2147483647 w 244"/>
              <a:gd name="T9" fmla="*/ 0 h 1216"/>
              <a:gd name="T10" fmla="*/ 2147483647 w 244"/>
              <a:gd name="T11" fmla="*/ 2147483647 h 1216"/>
              <a:gd name="T12" fmla="*/ 2147483647 w 244"/>
              <a:gd name="T13" fmla="*/ 2147483647 h 1216"/>
              <a:gd name="T14" fmla="*/ 2147483647 w 244"/>
              <a:gd name="T15" fmla="*/ 2147483647 h 1216"/>
              <a:gd name="T16" fmla="*/ 2147483647 w 244"/>
              <a:gd name="T17" fmla="*/ 2147483647 h 1216"/>
              <a:gd name="T18" fmla="*/ 2147483647 w 244"/>
              <a:gd name="T19" fmla="*/ 2147483647 h 1216"/>
              <a:gd name="T20" fmla="*/ 0 w 244"/>
              <a:gd name="T21" fmla="*/ 2147483647 h 1216"/>
              <a:gd name="T22" fmla="*/ 2147483647 w 244"/>
              <a:gd name="T23" fmla="*/ 2147483647 h 121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4"/>
              <a:gd name="T37" fmla="*/ 0 h 1216"/>
              <a:gd name="T38" fmla="*/ 244 w 244"/>
              <a:gd name="T39" fmla="*/ 1216 h 121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4" h="1216">
                <a:moveTo>
                  <a:pt x="8" y="12"/>
                </a:moveTo>
                <a:lnTo>
                  <a:pt x="36" y="16"/>
                </a:lnTo>
                <a:lnTo>
                  <a:pt x="56" y="0"/>
                </a:lnTo>
                <a:lnTo>
                  <a:pt x="80" y="20"/>
                </a:lnTo>
                <a:lnTo>
                  <a:pt x="124" y="0"/>
                </a:lnTo>
                <a:lnTo>
                  <a:pt x="152" y="32"/>
                </a:lnTo>
                <a:lnTo>
                  <a:pt x="184" y="8"/>
                </a:lnTo>
                <a:lnTo>
                  <a:pt x="224" y="28"/>
                </a:lnTo>
                <a:lnTo>
                  <a:pt x="244" y="8"/>
                </a:lnTo>
                <a:lnTo>
                  <a:pt x="244" y="1216"/>
                </a:lnTo>
                <a:lnTo>
                  <a:pt x="0" y="1216"/>
                </a:lnTo>
                <a:lnTo>
                  <a:pt x="8" y="12"/>
                </a:lnTo>
                <a:close/>
              </a:path>
            </a:pathLst>
          </a:custGeom>
          <a:solidFill>
            <a:srgbClr val="3366FF">
              <a:alpha val="39999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4695825" y="2855913"/>
            <a:ext cx="2095500" cy="304800"/>
            <a:chOff x="2958" y="1799"/>
            <a:chExt cx="1320" cy="192"/>
          </a:xfrm>
        </p:grpSpPr>
        <p:sp>
          <p:nvSpPr>
            <p:cNvPr id="123944" name="Text Box 25"/>
            <p:cNvSpPr txBox="1">
              <a:spLocks noChangeArrowheads="1"/>
            </p:cNvSpPr>
            <p:nvPr/>
          </p:nvSpPr>
          <p:spPr bwMode="auto">
            <a:xfrm>
              <a:off x="3580" y="1799"/>
              <a:ext cx="69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>
                  <a:effectLst/>
                </a:rPr>
                <a:t>Fluid Level</a:t>
              </a:r>
            </a:p>
          </p:txBody>
        </p:sp>
        <p:sp>
          <p:nvSpPr>
            <p:cNvPr id="122921" name="Line 27"/>
            <p:cNvSpPr>
              <a:spLocks noChangeShapeType="1"/>
            </p:cNvSpPr>
            <p:nvPr/>
          </p:nvSpPr>
          <p:spPr bwMode="auto">
            <a:xfrm>
              <a:off x="2958" y="1896"/>
              <a:ext cx="6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458788" y="2959100"/>
            <a:ext cx="3354387" cy="1320800"/>
            <a:chOff x="289" y="1864"/>
            <a:chExt cx="2113" cy="832"/>
          </a:xfrm>
        </p:grpSpPr>
        <p:sp>
          <p:nvSpPr>
            <p:cNvPr id="123942" name="AutoShape 28"/>
            <p:cNvSpPr>
              <a:spLocks/>
            </p:cNvSpPr>
            <p:nvPr/>
          </p:nvSpPr>
          <p:spPr bwMode="auto">
            <a:xfrm>
              <a:off x="2222" y="1864"/>
              <a:ext cx="180" cy="832"/>
            </a:xfrm>
            <a:prstGeom prst="leftBrace">
              <a:avLst>
                <a:gd name="adj1" fmla="val 38519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123943" name="Text Box 29"/>
            <p:cNvSpPr txBox="1">
              <a:spLocks noChangeArrowheads="1"/>
            </p:cNvSpPr>
            <p:nvPr/>
          </p:nvSpPr>
          <p:spPr bwMode="auto">
            <a:xfrm>
              <a:off x="289" y="1984"/>
              <a:ext cx="1961" cy="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347663"/>
              <a:r>
                <a:rPr lang="en-US" sz="1400" b="1" u="sng">
                  <a:effectLst/>
                </a:rPr>
                <a:t>          Pump Submergence   	  	</a:t>
              </a:r>
              <a:r>
                <a:rPr lang="en-US" sz="1400" b="1">
                  <a:effectLst/>
                </a:rPr>
                <a:t>  </a:t>
              </a:r>
            </a:p>
            <a:p>
              <a:pPr defTabSz="347663"/>
              <a:r>
                <a:rPr lang="en-US" sz="1400" b="1">
                  <a:effectLst/>
                </a:rPr>
                <a:t>(PS)   =  Pump Depth  -  Fluid Level</a:t>
              </a:r>
            </a:p>
            <a:p>
              <a:pPr defTabSz="347663"/>
              <a:r>
                <a:rPr lang="en-US" sz="1400" b="1">
                  <a:effectLst/>
                </a:rPr>
                <a:t>          =    5000 ft          -   4500 ft</a:t>
              </a:r>
            </a:p>
            <a:p>
              <a:pPr defTabSz="347663"/>
              <a:r>
                <a:rPr lang="en-US" sz="1400" b="1">
                  <a:effectLst/>
                </a:rPr>
                <a:t>          =    500 ft</a:t>
              </a:r>
            </a:p>
          </p:txBody>
        </p:sp>
      </p:grpSp>
      <p:grpSp>
        <p:nvGrpSpPr>
          <p:cNvPr id="4" name="Group 33"/>
          <p:cNvGrpSpPr>
            <a:grpSpLocks/>
          </p:cNvGrpSpPr>
          <p:nvPr/>
        </p:nvGrpSpPr>
        <p:grpSpPr bwMode="auto">
          <a:xfrm>
            <a:off x="4572000" y="2308225"/>
            <a:ext cx="2954338" cy="587375"/>
            <a:chOff x="2880" y="1454"/>
            <a:chExt cx="1861" cy="370"/>
          </a:xfrm>
        </p:grpSpPr>
        <p:sp>
          <p:nvSpPr>
            <p:cNvPr id="123940" name="Text Box 31"/>
            <p:cNvSpPr txBox="1">
              <a:spLocks noChangeArrowheads="1"/>
            </p:cNvSpPr>
            <p:nvPr/>
          </p:nvSpPr>
          <p:spPr bwMode="auto">
            <a:xfrm>
              <a:off x="3504" y="1454"/>
              <a:ext cx="123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chemeClr val="hlink"/>
                  </a:solidFill>
                  <a:effectLst/>
                </a:rPr>
                <a:t># Tbg Jts to Fluid  =  140</a:t>
              </a:r>
            </a:p>
          </p:txBody>
        </p:sp>
        <p:sp>
          <p:nvSpPr>
            <p:cNvPr id="122917" name="Line 32"/>
            <p:cNvSpPr>
              <a:spLocks noChangeShapeType="1"/>
            </p:cNvSpPr>
            <p:nvPr/>
          </p:nvSpPr>
          <p:spPr bwMode="auto">
            <a:xfrm flipH="1">
              <a:off x="2880" y="1536"/>
              <a:ext cx="62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22563" name="Text Box 25"/>
          <p:cNvSpPr txBox="1">
            <a:spLocks noChangeArrowheads="1"/>
          </p:cNvSpPr>
          <p:nvPr/>
        </p:nvSpPr>
        <p:spPr bwMode="auto">
          <a:xfrm>
            <a:off x="6850063" y="2852738"/>
            <a:ext cx="946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effectLst/>
              </a:rPr>
              <a:t>=  4500 ft</a:t>
            </a:r>
          </a:p>
        </p:txBody>
      </p:sp>
      <p:grpSp>
        <p:nvGrpSpPr>
          <p:cNvPr id="5" name="Group 44"/>
          <p:cNvGrpSpPr>
            <a:grpSpLocks/>
          </p:cNvGrpSpPr>
          <p:nvPr/>
        </p:nvGrpSpPr>
        <p:grpSpPr bwMode="auto">
          <a:xfrm>
            <a:off x="212725" y="3797300"/>
            <a:ext cx="1539875" cy="1470025"/>
            <a:chOff x="134" y="2392"/>
            <a:chExt cx="970" cy="926"/>
          </a:xfrm>
        </p:grpSpPr>
        <p:sp>
          <p:nvSpPr>
            <p:cNvPr id="123937" name="Text Box 39"/>
            <p:cNvSpPr txBox="1">
              <a:spLocks noChangeArrowheads="1"/>
            </p:cNvSpPr>
            <p:nvPr/>
          </p:nvSpPr>
          <p:spPr bwMode="auto">
            <a:xfrm>
              <a:off x="134" y="3087"/>
              <a:ext cx="3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effectLst/>
                </a:rPr>
                <a:t>PS</a:t>
              </a:r>
            </a:p>
          </p:txBody>
        </p:sp>
        <p:sp>
          <p:nvSpPr>
            <p:cNvPr id="123938" name="Oval 40"/>
            <p:cNvSpPr>
              <a:spLocks noChangeArrowheads="1"/>
            </p:cNvSpPr>
            <p:nvPr/>
          </p:nvSpPr>
          <p:spPr bwMode="auto">
            <a:xfrm>
              <a:off x="768" y="2392"/>
              <a:ext cx="336" cy="208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122915" name="Freeform 41"/>
            <p:cNvSpPr>
              <a:spLocks/>
            </p:cNvSpPr>
            <p:nvPr/>
          </p:nvSpPr>
          <p:spPr bwMode="auto">
            <a:xfrm>
              <a:off x="424" y="2608"/>
              <a:ext cx="480" cy="528"/>
            </a:xfrm>
            <a:custGeom>
              <a:avLst/>
              <a:gdLst>
                <a:gd name="T0" fmla="*/ 0 w 480"/>
                <a:gd name="T1" fmla="*/ 528 h 528"/>
                <a:gd name="T2" fmla="*/ 264 w 480"/>
                <a:gd name="T3" fmla="*/ 208 h 528"/>
                <a:gd name="T4" fmla="*/ 288 w 480"/>
                <a:gd name="T5" fmla="*/ 288 h 528"/>
                <a:gd name="T6" fmla="*/ 480 w 48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0"/>
                <a:gd name="T13" fmla="*/ 0 h 528"/>
                <a:gd name="T14" fmla="*/ 480 w 48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0" h="528">
                  <a:moveTo>
                    <a:pt x="0" y="528"/>
                  </a:moveTo>
                  <a:cubicBezTo>
                    <a:pt x="108" y="388"/>
                    <a:pt x="216" y="248"/>
                    <a:pt x="264" y="208"/>
                  </a:cubicBezTo>
                  <a:cubicBezTo>
                    <a:pt x="312" y="168"/>
                    <a:pt x="252" y="323"/>
                    <a:pt x="288" y="288"/>
                  </a:cubicBezTo>
                  <a:cubicBezTo>
                    <a:pt x="324" y="253"/>
                    <a:pt x="402" y="126"/>
                    <a:pt x="480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6" name="Group 43"/>
          <p:cNvGrpSpPr>
            <a:grpSpLocks/>
          </p:cNvGrpSpPr>
          <p:nvPr/>
        </p:nvGrpSpPr>
        <p:grpSpPr bwMode="auto">
          <a:xfrm>
            <a:off x="7086600" y="1179513"/>
            <a:ext cx="1489075" cy="1462087"/>
            <a:chOff x="4464" y="743"/>
            <a:chExt cx="938" cy="921"/>
          </a:xfrm>
        </p:grpSpPr>
        <p:sp>
          <p:nvSpPr>
            <p:cNvPr id="123934" name="Oval 37"/>
            <p:cNvSpPr>
              <a:spLocks noChangeArrowheads="1"/>
            </p:cNvSpPr>
            <p:nvPr/>
          </p:nvSpPr>
          <p:spPr bwMode="auto">
            <a:xfrm>
              <a:off x="4464" y="1416"/>
              <a:ext cx="336" cy="248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123935" name="Text Box 38"/>
            <p:cNvSpPr txBox="1">
              <a:spLocks noChangeArrowheads="1"/>
            </p:cNvSpPr>
            <p:nvPr/>
          </p:nvSpPr>
          <p:spPr bwMode="auto">
            <a:xfrm>
              <a:off x="4822" y="743"/>
              <a:ext cx="5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effectLst/>
                </a:rPr>
                <a:t>Jt Fluid</a:t>
              </a:r>
            </a:p>
          </p:txBody>
        </p:sp>
        <p:sp>
          <p:nvSpPr>
            <p:cNvPr id="122912" name="Freeform 42"/>
            <p:cNvSpPr>
              <a:spLocks/>
            </p:cNvSpPr>
            <p:nvPr/>
          </p:nvSpPr>
          <p:spPr bwMode="auto">
            <a:xfrm>
              <a:off x="4672" y="960"/>
              <a:ext cx="480" cy="456"/>
            </a:xfrm>
            <a:custGeom>
              <a:avLst/>
              <a:gdLst>
                <a:gd name="T0" fmla="*/ 0 w 480"/>
                <a:gd name="T1" fmla="*/ 219 h 528"/>
                <a:gd name="T2" fmla="*/ 264 w 480"/>
                <a:gd name="T3" fmla="*/ 86 h 528"/>
                <a:gd name="T4" fmla="*/ 288 w 480"/>
                <a:gd name="T5" fmla="*/ 120 h 528"/>
                <a:gd name="T6" fmla="*/ 480 w 48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0"/>
                <a:gd name="T13" fmla="*/ 0 h 528"/>
                <a:gd name="T14" fmla="*/ 480 w 48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0" h="528">
                  <a:moveTo>
                    <a:pt x="0" y="528"/>
                  </a:moveTo>
                  <a:cubicBezTo>
                    <a:pt x="108" y="388"/>
                    <a:pt x="216" y="248"/>
                    <a:pt x="264" y="208"/>
                  </a:cubicBezTo>
                  <a:cubicBezTo>
                    <a:pt x="312" y="168"/>
                    <a:pt x="252" y="323"/>
                    <a:pt x="288" y="288"/>
                  </a:cubicBezTo>
                  <a:cubicBezTo>
                    <a:pt x="324" y="253"/>
                    <a:pt x="402" y="126"/>
                    <a:pt x="480" y="0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42" name="Title 4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Well Diagram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63" grpId="0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28600" y="2819400"/>
            <a:ext cx="4876800" cy="1447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u="sng" dirty="0">
                <a:solidFill>
                  <a:schemeClr val="tx1"/>
                </a:solidFill>
                <a:effectLst/>
              </a:rPr>
              <a:t>Pumping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Sp Gr   - Specific Gravity of Fluid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Jt Fluid - # Tbg Joints to Top of Fluid Level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PS   - Pump Submergence  </a:t>
            </a:r>
            <a:r>
              <a:rPr lang="en-US" sz="1400" b="1" dirty="0">
                <a:solidFill>
                  <a:srgbClr val="FF0000"/>
                </a:solidFill>
                <a:effectLst/>
              </a:rPr>
              <a:t>(Fluid Over  Pump)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486400" y="1143000"/>
            <a:ext cx="6858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Wellt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st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4613" y="604838"/>
            <a:ext cx="487362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067300" y="1447800"/>
            <a:ext cx="1384300" cy="14605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pic>
        <p:nvPicPr>
          <p:cNvPr id="12493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8425" y="1598613"/>
            <a:ext cx="10572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Pumping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5524500" y="1168400"/>
            <a:ext cx="661988" cy="217488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Wellt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st</a:t>
            </a:r>
          </a:p>
        </p:txBody>
      </p:sp>
      <p:sp>
        <p:nvSpPr>
          <p:cNvPr id="4" name="Rectangle 3"/>
          <p:cNvSpPr/>
          <p:nvPr/>
        </p:nvSpPr>
        <p:spPr>
          <a:xfrm>
            <a:off x="28575" y="2974975"/>
            <a:ext cx="3222625" cy="3840163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00FF"/>
                </a:solidFill>
                <a:effectLst/>
              </a:rPr>
              <a:t>Welltest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</a:t>
            </a:r>
            <a:r>
              <a:rPr lang="en-US" sz="2400" b="1" dirty="0">
                <a:solidFill>
                  <a:srgbClr val="0000FF"/>
                </a:solidFill>
                <a:effectLst/>
              </a:rPr>
              <a:t>Tab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(F10 or Alt+E)  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Previous Well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Add, Save and Delete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Simple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Wellhead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Comments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Timed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Pumping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Gas Meter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Separator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Other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Comments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4613" y="576263"/>
            <a:ext cx="487362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248400" y="1422400"/>
            <a:ext cx="1473200" cy="20955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Gas Meter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425825" y="50800"/>
            <a:ext cx="23145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b="1">
                <a:effectLst/>
              </a:rPr>
              <a:t>Linear Meter - </a:t>
            </a:r>
            <a:r>
              <a:rPr lang="en-US" b="1">
                <a:solidFill>
                  <a:srgbClr val="0000FF"/>
                </a:solidFill>
                <a:effectLst/>
              </a:rPr>
              <a:t>Input</a:t>
            </a: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133350" y="1066800"/>
            <a:ext cx="5334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30163" y="496888"/>
            <a:ext cx="37147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16390" name="Text Box 8"/>
          <p:cNvSpPr txBox="1">
            <a:spLocks noChangeArrowheads="1"/>
          </p:cNvSpPr>
          <p:nvPr/>
        </p:nvSpPr>
        <p:spPr bwMode="auto">
          <a:xfrm>
            <a:off x="5556250" y="674688"/>
            <a:ext cx="3587750" cy="730250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4300" indent="-114300" defTabSz="863600"/>
            <a:r>
              <a:rPr lang="en-US" sz="1400" b="1" u="sng">
                <a:solidFill>
                  <a:schemeClr val="bg2"/>
                </a:solidFill>
                <a:effectLst/>
              </a:rPr>
              <a:t>Input Requirements Depend on Options: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Manual Entry</a:t>
            </a:r>
          </a:p>
          <a:p>
            <a:pPr marL="114300" indent="-114300" defTabSz="863600">
              <a:buFontTx/>
              <a:buChar char="•"/>
            </a:pPr>
            <a:endParaRPr lang="en-US" sz="1400" b="1">
              <a:solidFill>
                <a:srgbClr val="0000FF"/>
              </a:solidFill>
              <a:effectLst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Gas Meter Tab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81000" y="2667000"/>
            <a:ext cx="4343400" cy="152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u="sng" dirty="0">
                <a:solidFill>
                  <a:schemeClr val="tx1"/>
                </a:solidFill>
                <a:effectLst/>
              </a:rPr>
              <a:t>Gas Meter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 Manually Capture Gas Meter Data </a:t>
            </a:r>
          </a:p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             </a:t>
            </a:r>
            <a:r>
              <a:rPr lang="en-US" sz="1400" b="1" dirty="0">
                <a:solidFill>
                  <a:srgbClr val="FF0000"/>
                </a:solidFill>
                <a:effectLst/>
              </a:rPr>
              <a:t>(No Calculations Performed)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Typical Parameters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Options for Meter Type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486400" y="1143000"/>
            <a:ext cx="685800" cy="2286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Wellt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st</a:t>
            </a:r>
          </a:p>
        </p:txBody>
      </p:sp>
      <p:pic>
        <p:nvPicPr>
          <p:cNvPr id="12698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1981200"/>
            <a:ext cx="7048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74613" y="604838"/>
            <a:ext cx="487362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248400" y="1422400"/>
            <a:ext cx="1473200" cy="20955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Gas</a:t>
            </a:r>
            <a:r>
              <a:rPr lang="en-US" baseline="0" dirty="0" smtClean="0"/>
              <a:t> Meter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81000" y="2667000"/>
            <a:ext cx="4343400" cy="1524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u="sng" dirty="0">
                <a:solidFill>
                  <a:schemeClr val="tx1"/>
                </a:solidFill>
                <a:effectLst/>
              </a:rPr>
              <a:t>Gas Meter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 Manually Capture Gas Meter Data </a:t>
            </a:r>
          </a:p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             </a:t>
            </a:r>
            <a:r>
              <a:rPr lang="en-US" sz="1400" b="1" dirty="0">
                <a:solidFill>
                  <a:srgbClr val="FF0000"/>
                </a:solidFill>
                <a:effectLst/>
              </a:rPr>
              <a:t>(No Calculations Performed)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Typical Parameters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Options for Meter Type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486400" y="1143000"/>
            <a:ext cx="685800" cy="2286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Wellt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st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4613" y="604838"/>
            <a:ext cx="487362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248400" y="1422400"/>
            <a:ext cx="1473200" cy="20955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pic>
        <p:nvPicPr>
          <p:cNvPr id="12800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1900" y="1589088"/>
            <a:ext cx="1327150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Gas Meter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5524500" y="1168400"/>
            <a:ext cx="661988" cy="217488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Wellt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st</a:t>
            </a:r>
          </a:p>
        </p:txBody>
      </p:sp>
      <p:sp>
        <p:nvSpPr>
          <p:cNvPr id="4" name="Rectangle 3"/>
          <p:cNvSpPr/>
          <p:nvPr/>
        </p:nvSpPr>
        <p:spPr>
          <a:xfrm>
            <a:off x="28575" y="2974975"/>
            <a:ext cx="3222625" cy="3840163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00FF"/>
                </a:solidFill>
                <a:effectLst/>
              </a:rPr>
              <a:t>Welltest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</a:t>
            </a:r>
            <a:r>
              <a:rPr lang="en-US" sz="2400" b="1" dirty="0">
                <a:solidFill>
                  <a:srgbClr val="0000FF"/>
                </a:solidFill>
                <a:effectLst/>
              </a:rPr>
              <a:t>Tab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(F10 or Alt+E)  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Previous Well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Add, Save and Delete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Simple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Wellhead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Comments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Timed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Pumping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Gas Meter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Separator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Other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Comments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4613" y="576263"/>
            <a:ext cx="487362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620000" y="1524000"/>
            <a:ext cx="1295400" cy="838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620000" y="2362200"/>
            <a:ext cx="1295400" cy="990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Other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3" autoUpdateAnimBg="0"/>
      <p:bldP spid="9" grpId="0" animBg="1"/>
      <p:bldP spid="9" grpId="1" animBg="1"/>
      <p:bldP spid="10" grpId="0" animBg="1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5524500" y="1211263"/>
            <a:ext cx="661988" cy="217487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Wellt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st</a:t>
            </a:r>
          </a:p>
        </p:txBody>
      </p:sp>
      <p:sp>
        <p:nvSpPr>
          <p:cNvPr id="4" name="Rectangle 3"/>
          <p:cNvSpPr/>
          <p:nvPr/>
        </p:nvSpPr>
        <p:spPr>
          <a:xfrm>
            <a:off x="5922963" y="3033713"/>
            <a:ext cx="3221037" cy="3781425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00FF"/>
                </a:solidFill>
                <a:effectLst/>
              </a:rPr>
              <a:t>Welltest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</a:t>
            </a:r>
            <a:r>
              <a:rPr lang="en-US" sz="2400" b="1" dirty="0">
                <a:solidFill>
                  <a:srgbClr val="0000FF"/>
                </a:solidFill>
                <a:effectLst/>
              </a:rPr>
              <a:t>Tab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(F10 or Alt+E)  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Previous Well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Add, Save and Delete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Simple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Wellhead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Comments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Timed Test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Pumping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Gas Meter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Separator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Other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Pump Efficiency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4613" y="604838"/>
            <a:ext cx="487362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04800" y="3700463"/>
            <a:ext cx="2322513" cy="457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Pump</a:t>
            </a:r>
            <a:r>
              <a:rPr lang="en-US" baseline="0" dirty="0" smtClean="0"/>
              <a:t> Efficiency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3" autoUpdateAnimBg="0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667000" y="4267200"/>
            <a:ext cx="3733800" cy="1371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90513" indent="-290513" algn="ctr">
              <a:defRPr/>
            </a:pPr>
            <a:r>
              <a:rPr lang="en-US" sz="2000" b="1" u="sng" dirty="0">
                <a:solidFill>
                  <a:schemeClr val="tx1"/>
                </a:solidFill>
                <a:effectLst/>
              </a:rPr>
              <a:t>Simple Pump Efficiency based on: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 Stroke Length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 Pump Diameter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 SPM 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486400" y="1143000"/>
            <a:ext cx="685800" cy="2286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Wellt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st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04800" y="3657600"/>
            <a:ext cx="2667000" cy="457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4613" y="604838"/>
            <a:ext cx="487362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Pump Efficiency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3124200" y="5410200"/>
            <a:ext cx="762000" cy="3048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Add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838200" y="609600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quipment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828800" y="838200"/>
            <a:ext cx="9144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P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u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mping Unit</a:t>
            </a:r>
          </a:p>
        </p:txBody>
      </p:sp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5638" y="1828800"/>
            <a:ext cx="275272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2667000" y="4648200"/>
            <a:ext cx="3733800" cy="609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2"/>
                </a:solidFill>
                <a:effectLst/>
              </a:rPr>
              <a:t>Pumping Unit Tab </a:t>
            </a:r>
          </a:p>
        </p:txBody>
      </p:sp>
      <p:sp>
        <p:nvSpPr>
          <p:cNvPr id="8" name="Rectangle 7"/>
          <p:cNvSpPr/>
          <p:nvPr/>
        </p:nvSpPr>
        <p:spPr>
          <a:xfrm>
            <a:off x="2667000" y="3886200"/>
            <a:ext cx="3733800" cy="609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2"/>
                </a:solidFill>
                <a:effectLst/>
              </a:rPr>
              <a:t>Equipment Tab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Pumping Unit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838200" y="609600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quipment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905000" y="838200"/>
            <a:ext cx="9144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P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u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mping Unit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733800" y="2209800"/>
            <a:ext cx="1981200" cy="914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019800" y="5334000"/>
            <a:ext cx="2209800" cy="457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" y="3657600"/>
            <a:ext cx="3733800" cy="1371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90513" indent="-290513" algn="ctr">
              <a:defRPr/>
            </a:pPr>
            <a:r>
              <a:rPr lang="en-US" sz="2000" b="1" u="sng" dirty="0">
                <a:solidFill>
                  <a:schemeClr val="tx1"/>
                </a:solidFill>
                <a:effectLst/>
              </a:rPr>
              <a:t>Simple Pump Efficiency based on: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 Stroke Length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 Pump Diameter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 SPM 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Pumping Unit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3733800" y="2209800"/>
            <a:ext cx="1981200" cy="914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838200" y="609600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quipment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828800" y="838200"/>
            <a:ext cx="9144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P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u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mping Unit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800600" y="5410200"/>
            <a:ext cx="762000" cy="3048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Save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019800" y="5334000"/>
            <a:ext cx="2209800" cy="457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1000" y="3657600"/>
            <a:ext cx="3733800" cy="1371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90513" indent="-290513" algn="ctr">
              <a:defRPr/>
            </a:pPr>
            <a:r>
              <a:rPr lang="en-US" sz="2000" b="1" u="sng" dirty="0">
                <a:solidFill>
                  <a:schemeClr val="tx1"/>
                </a:solidFill>
                <a:effectLst/>
              </a:rPr>
              <a:t>Simple Pump Efficiency based on: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 Stroke Length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 Pump Diameter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 SPM 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Pumping Unit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6" grpId="0" animBg="1"/>
    </p:bld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ounded Rectangle 7"/>
          <p:cNvSpPr/>
          <p:nvPr/>
        </p:nvSpPr>
        <p:spPr>
          <a:xfrm>
            <a:off x="5486400" y="1171575"/>
            <a:ext cx="6858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Wellt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st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04800" y="3657600"/>
            <a:ext cx="2667000" cy="457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810000" y="2971800"/>
            <a:ext cx="1371600" cy="1143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057400"/>
            <a:ext cx="57245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ounded Rectangle 12"/>
          <p:cNvSpPr/>
          <p:nvPr/>
        </p:nvSpPr>
        <p:spPr>
          <a:xfrm>
            <a:off x="381000" y="3824288"/>
            <a:ext cx="609600" cy="2286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Calc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276600" y="3733800"/>
            <a:ext cx="2133600" cy="609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4613" y="604838"/>
            <a:ext cx="487362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09800" y="4724400"/>
            <a:ext cx="4648200" cy="1143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For a </a:t>
            </a:r>
            <a:r>
              <a:rPr lang="en-US" sz="2000" b="1" dirty="0">
                <a:solidFill>
                  <a:schemeClr val="tx2"/>
                </a:solidFill>
                <a:effectLst/>
              </a:rPr>
              <a:t>Simple Test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the operator  records: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 Actual Oil, Water and Gas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 24 Hr Basis    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Pump</a:t>
            </a:r>
            <a:r>
              <a:rPr lang="en-US" baseline="0" dirty="0" smtClean="0"/>
              <a:t> Efficiency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1" grpId="1" animBg="1"/>
      <p:bldP spid="13" grpId="0" animBg="1"/>
      <p:bldP spid="14" grpId="0" animBg="1"/>
      <p:bldP spid="12" grpId="0" animBg="1"/>
      <p:bldP spid="12" grpId="1" animBg="1"/>
    </p:bld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304800" y="3733800"/>
            <a:ext cx="2667000" cy="457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486400" y="1219200"/>
            <a:ext cx="6858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dirty="0">
                <a:solidFill>
                  <a:schemeClr val="tx1"/>
                </a:solidFill>
                <a:effectLst/>
              </a:rPr>
              <a:t>Wellt</a:t>
            </a:r>
            <a:r>
              <a:rPr lang="en-US" sz="900" b="1" u="sng" dirty="0">
                <a:solidFill>
                  <a:schemeClr val="tx1"/>
                </a:solidFill>
                <a:effectLst/>
              </a:rPr>
              <a:t>e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st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4613" y="604838"/>
            <a:ext cx="487362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Pump Efficiency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425825" y="50800"/>
            <a:ext cx="23145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b="1">
                <a:effectLst/>
              </a:rPr>
              <a:t>Linear Meter - </a:t>
            </a:r>
            <a:r>
              <a:rPr lang="en-US" b="1">
                <a:solidFill>
                  <a:srgbClr val="0000FF"/>
                </a:solidFill>
                <a:effectLst/>
              </a:rPr>
              <a:t>Input</a:t>
            </a: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133350" y="1066800"/>
            <a:ext cx="5334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30163" y="496888"/>
            <a:ext cx="37147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198663" name="Text Box 7"/>
          <p:cNvSpPr txBox="1">
            <a:spLocks noChangeArrowheads="1"/>
          </p:cNvSpPr>
          <p:nvPr/>
        </p:nvSpPr>
        <p:spPr bwMode="auto">
          <a:xfrm>
            <a:off x="3362325" y="1916113"/>
            <a:ext cx="1873250" cy="792162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4300" indent="-114300" defTabSz="863600"/>
            <a:r>
              <a:rPr lang="en-US" b="1" u="sng">
                <a:effectLst/>
              </a:rPr>
              <a:t>Required Input: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Line Pressure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MCFD</a:t>
            </a:r>
          </a:p>
        </p:txBody>
      </p:sp>
      <p:sp>
        <p:nvSpPr>
          <p:cNvPr id="198665" name="Text Box 9"/>
          <p:cNvSpPr txBox="1">
            <a:spLocks noChangeArrowheads="1"/>
          </p:cNvSpPr>
          <p:nvPr/>
        </p:nvSpPr>
        <p:spPr bwMode="auto">
          <a:xfrm>
            <a:off x="3370263" y="2838450"/>
            <a:ext cx="1809750" cy="792163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4300" indent="-114300" defTabSz="863600"/>
            <a:r>
              <a:rPr lang="en-US" b="1" u="sng">
                <a:effectLst/>
              </a:rPr>
              <a:t>Optional Input: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Differential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Temperature</a:t>
            </a:r>
          </a:p>
        </p:txBody>
      </p:sp>
      <p:sp>
        <p:nvSpPr>
          <p:cNvPr id="3" name="Rounded Rectangle 10"/>
          <p:cNvSpPr>
            <a:spLocks noChangeArrowheads="1"/>
          </p:cNvSpPr>
          <p:nvPr/>
        </p:nvSpPr>
        <p:spPr bwMode="auto">
          <a:xfrm>
            <a:off x="492125" y="1571625"/>
            <a:ext cx="1498600" cy="2476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4" name="Rounded Rectangle 10"/>
          <p:cNvSpPr>
            <a:spLocks noChangeArrowheads="1"/>
          </p:cNvSpPr>
          <p:nvPr/>
        </p:nvSpPr>
        <p:spPr bwMode="auto">
          <a:xfrm>
            <a:off x="492125" y="2460625"/>
            <a:ext cx="1498600" cy="2476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5" name="Rounded Rectangle 10"/>
          <p:cNvSpPr>
            <a:spLocks noChangeArrowheads="1"/>
          </p:cNvSpPr>
          <p:nvPr/>
        </p:nvSpPr>
        <p:spPr bwMode="auto">
          <a:xfrm>
            <a:off x="492125" y="1868488"/>
            <a:ext cx="1498600" cy="5524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grpSp>
        <p:nvGrpSpPr>
          <p:cNvPr id="8" name="Group 17"/>
          <p:cNvGrpSpPr>
            <a:grpSpLocks/>
          </p:cNvGrpSpPr>
          <p:nvPr/>
        </p:nvGrpSpPr>
        <p:grpSpPr bwMode="auto">
          <a:xfrm>
            <a:off x="627063" y="787400"/>
            <a:ext cx="1693862" cy="3770313"/>
            <a:chOff x="395" y="496"/>
            <a:chExt cx="1067" cy="2375"/>
          </a:xfrm>
        </p:grpSpPr>
        <p:sp>
          <p:nvSpPr>
            <p:cNvPr id="6" name="Rounded Rectangle 10"/>
            <p:cNvSpPr>
              <a:spLocks noChangeArrowheads="1"/>
            </p:cNvSpPr>
            <p:nvPr/>
          </p:nvSpPr>
          <p:spPr bwMode="auto">
            <a:xfrm>
              <a:off x="395" y="2643"/>
              <a:ext cx="320" cy="228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16401" name="Freeform 14"/>
            <p:cNvSpPr>
              <a:spLocks/>
            </p:cNvSpPr>
            <p:nvPr/>
          </p:nvSpPr>
          <p:spPr bwMode="auto">
            <a:xfrm>
              <a:off x="704" y="1712"/>
              <a:ext cx="712" cy="968"/>
            </a:xfrm>
            <a:custGeom>
              <a:avLst/>
              <a:gdLst>
                <a:gd name="T0" fmla="*/ 528 w 712"/>
                <a:gd name="T1" fmla="*/ 0 h 968"/>
                <a:gd name="T2" fmla="*/ 624 w 712"/>
                <a:gd name="T3" fmla="*/ 560 h 968"/>
                <a:gd name="T4" fmla="*/ 0 w 712"/>
                <a:gd name="T5" fmla="*/ 968 h 968"/>
                <a:gd name="T6" fmla="*/ 0 60000 65536"/>
                <a:gd name="T7" fmla="*/ 0 60000 65536"/>
                <a:gd name="T8" fmla="*/ 0 60000 65536"/>
                <a:gd name="T9" fmla="*/ 0 w 712"/>
                <a:gd name="T10" fmla="*/ 0 h 968"/>
                <a:gd name="T11" fmla="*/ 712 w 712"/>
                <a:gd name="T12" fmla="*/ 968 h 9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12" h="968">
                  <a:moveTo>
                    <a:pt x="528" y="0"/>
                  </a:moveTo>
                  <a:cubicBezTo>
                    <a:pt x="620" y="199"/>
                    <a:pt x="712" y="399"/>
                    <a:pt x="624" y="560"/>
                  </a:cubicBezTo>
                  <a:cubicBezTo>
                    <a:pt x="536" y="721"/>
                    <a:pt x="268" y="844"/>
                    <a:pt x="0" y="968"/>
                  </a:cubicBezTo>
                </a:path>
              </a:pathLst>
            </a:custGeom>
            <a:noFill/>
            <a:ln w="9525">
              <a:solidFill>
                <a:srgbClr val="CC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7" name="Rounded Rectangle 10"/>
            <p:cNvSpPr>
              <a:spLocks noChangeArrowheads="1"/>
            </p:cNvSpPr>
            <p:nvPr/>
          </p:nvSpPr>
          <p:spPr bwMode="auto">
            <a:xfrm>
              <a:off x="808" y="496"/>
              <a:ext cx="448" cy="156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16403" name="Freeform 16"/>
            <p:cNvSpPr>
              <a:spLocks/>
            </p:cNvSpPr>
            <p:nvPr/>
          </p:nvSpPr>
          <p:spPr bwMode="auto">
            <a:xfrm>
              <a:off x="1229" y="640"/>
              <a:ext cx="233" cy="909"/>
            </a:xfrm>
            <a:custGeom>
              <a:avLst/>
              <a:gdLst>
                <a:gd name="T0" fmla="*/ 35 w 233"/>
                <a:gd name="T1" fmla="*/ 0 h 909"/>
                <a:gd name="T2" fmla="*/ 227 w 233"/>
                <a:gd name="T3" fmla="*/ 496 h 909"/>
                <a:gd name="T4" fmla="*/ 0 w 233"/>
                <a:gd name="T5" fmla="*/ 909 h 909"/>
                <a:gd name="T6" fmla="*/ 0 60000 65536"/>
                <a:gd name="T7" fmla="*/ 0 60000 65536"/>
                <a:gd name="T8" fmla="*/ 0 60000 65536"/>
                <a:gd name="T9" fmla="*/ 0 w 233"/>
                <a:gd name="T10" fmla="*/ 0 h 909"/>
                <a:gd name="T11" fmla="*/ 233 w 233"/>
                <a:gd name="T12" fmla="*/ 909 h 90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3" h="909">
                  <a:moveTo>
                    <a:pt x="35" y="0"/>
                  </a:moveTo>
                  <a:cubicBezTo>
                    <a:pt x="67" y="83"/>
                    <a:pt x="233" y="345"/>
                    <a:pt x="227" y="496"/>
                  </a:cubicBezTo>
                  <a:cubicBezTo>
                    <a:pt x="221" y="647"/>
                    <a:pt x="47" y="823"/>
                    <a:pt x="0" y="909"/>
                  </a:cubicBezTo>
                </a:path>
              </a:pathLst>
            </a:custGeom>
            <a:noFill/>
            <a:ln w="9525">
              <a:solidFill>
                <a:srgbClr val="CC0000"/>
              </a:solidFill>
              <a:round/>
              <a:headEnd type="triangl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9" name="Group 20"/>
          <p:cNvGrpSpPr>
            <a:grpSpLocks/>
          </p:cNvGrpSpPr>
          <p:nvPr/>
        </p:nvGrpSpPr>
        <p:grpSpPr bwMode="auto">
          <a:xfrm>
            <a:off x="1136650" y="3651250"/>
            <a:ext cx="3063875" cy="2182813"/>
            <a:chOff x="716" y="2300"/>
            <a:chExt cx="1930" cy="1375"/>
          </a:xfrm>
        </p:grpSpPr>
        <p:sp>
          <p:nvSpPr>
            <p:cNvPr id="17422" name="Text Box 18"/>
            <p:cNvSpPr txBox="1">
              <a:spLocks noChangeArrowheads="1"/>
            </p:cNvSpPr>
            <p:nvPr/>
          </p:nvSpPr>
          <p:spPr bwMode="auto">
            <a:xfrm>
              <a:off x="824" y="3157"/>
              <a:ext cx="1822" cy="518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14300" indent="-114300" defTabSz="863600"/>
              <a:r>
                <a:rPr lang="en-US" sz="1200" b="1" u="sng">
                  <a:effectLst/>
                </a:rPr>
                <a:t>Unchecked:</a:t>
              </a:r>
            </a:p>
            <a:p>
              <a:pPr marL="114300" indent="-114300" defTabSz="863600">
                <a:buFontTx/>
                <a:buChar char="•"/>
              </a:pPr>
              <a:r>
                <a:rPr lang="en-US" sz="1200" b="1">
                  <a:effectLst/>
                </a:rPr>
                <a:t>Allows Manual Gas Volume Entry</a:t>
              </a:r>
            </a:p>
            <a:p>
              <a:pPr marL="114300" indent="-114300" defTabSz="863600">
                <a:buFontTx/>
                <a:buChar char="•"/>
              </a:pPr>
              <a:r>
                <a:rPr lang="en-US" sz="1200" b="1">
                  <a:effectLst/>
                </a:rPr>
                <a:t>Volume </a:t>
              </a:r>
              <a:r>
                <a:rPr lang="en-US" sz="1200" b="1" u="sng">
                  <a:effectLst/>
                </a:rPr>
                <a:t>Not Affected</a:t>
              </a:r>
              <a:r>
                <a:rPr lang="en-US" sz="1200" b="1">
                  <a:effectLst/>
                </a:rPr>
                <a:t> by </a:t>
              </a:r>
              <a:r>
                <a:rPr lang="en-US" sz="1200" b="1">
                  <a:solidFill>
                    <a:srgbClr val="0000FF"/>
                  </a:solidFill>
                  <a:effectLst/>
                </a:rPr>
                <a:t>Downtime</a:t>
              </a:r>
              <a:r>
                <a:rPr lang="en-US" sz="1200" b="1">
                  <a:effectLst/>
                </a:rPr>
                <a:t> or </a:t>
              </a:r>
              <a:r>
                <a:rPr lang="en-US" sz="1200" b="1">
                  <a:solidFill>
                    <a:srgbClr val="0000FF"/>
                  </a:solidFill>
                  <a:effectLst/>
                </a:rPr>
                <a:t>Sales Time</a:t>
              </a:r>
              <a:r>
                <a:rPr lang="en-US" sz="1200" b="1">
                  <a:effectLst/>
                </a:rPr>
                <a:t> </a:t>
              </a:r>
            </a:p>
          </p:txBody>
        </p:sp>
        <p:sp>
          <p:nvSpPr>
            <p:cNvPr id="16399" name="Line 19"/>
            <p:cNvSpPr>
              <a:spLocks noChangeShapeType="1"/>
            </p:cNvSpPr>
            <p:nvPr/>
          </p:nvSpPr>
          <p:spPr bwMode="auto">
            <a:xfrm flipH="1" flipV="1">
              <a:off x="716" y="2300"/>
              <a:ext cx="520" cy="818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7421" name="Text Box 21"/>
          <p:cNvSpPr txBox="1">
            <a:spLocks noChangeArrowheads="1"/>
          </p:cNvSpPr>
          <p:nvPr/>
        </p:nvSpPr>
        <p:spPr bwMode="auto">
          <a:xfrm>
            <a:off x="5556250" y="674688"/>
            <a:ext cx="3587750" cy="730250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4300" indent="-114300" defTabSz="863600"/>
            <a:r>
              <a:rPr lang="en-US" sz="1400" b="1" u="sng">
                <a:solidFill>
                  <a:schemeClr val="bg2"/>
                </a:solidFill>
                <a:effectLst/>
              </a:rPr>
              <a:t>Input Requirements Depend on Options: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Manual Entry</a:t>
            </a:r>
          </a:p>
          <a:p>
            <a:pPr marL="114300" indent="-114300" defTabSz="863600">
              <a:buFontTx/>
              <a:buChar char="•"/>
            </a:pPr>
            <a:endParaRPr lang="en-US" sz="1400" b="1">
              <a:solidFill>
                <a:srgbClr val="0000FF"/>
              </a:solidFill>
              <a:effectLst/>
            </a:endParaRPr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Data Entry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86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86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3" grpId="0" build="p" animBg="1" autoUpdateAnimBg="0"/>
      <p:bldP spid="198665" grpId="0" animBg="1"/>
      <p:bldP spid="3" grpId="0" animBg="1"/>
      <p:bldP spid="4" grpId="0" animBg="1"/>
      <p:bldP spid="4" grpId="1" animBg="1"/>
      <p:bldP spid="5" grpId="0" animBg="1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838200"/>
            <a:ext cx="74676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70C0"/>
                </a:solidFill>
                <a:effectLst/>
              </a:rPr>
              <a:t>PumperPal  SPECIAL TOPICS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0" y="4738688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bg2"/>
                </a:solidFill>
                <a:effectLst/>
              </a:rPr>
              <a:t> Well Tests  </a:t>
            </a:r>
          </a:p>
          <a:p>
            <a:pPr>
              <a:defRPr/>
            </a:pPr>
            <a:endParaRPr lang="en-US" sz="24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0" y="2252663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bg2"/>
                </a:solidFill>
                <a:effectLst/>
              </a:rPr>
              <a:t> Downtime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24000" y="5289550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effectLst/>
              </a:rPr>
              <a:t> Status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0" y="1501775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bg2"/>
                </a:solidFill>
                <a:effectLst/>
              </a:rPr>
              <a:t> Gas Meters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24000" y="3810000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bg2"/>
                </a:solidFill>
                <a:effectLst/>
              </a:rPr>
              <a:t> Water Meters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524000" y="3059113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bg2"/>
                </a:solidFill>
                <a:effectLst/>
              </a:rPr>
              <a:t> Run Tickets </a:t>
            </a:r>
          </a:p>
        </p:txBody>
      </p:sp>
      <p:sp>
        <p:nvSpPr>
          <p:cNvPr id="13722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 smtClean="0"/>
          </a:p>
        </p:txBody>
      </p:sp>
      <p:sp>
        <p:nvSpPr>
          <p:cNvPr id="15" name="Title 14"/>
          <p:cNvSpPr txBox="1">
            <a:spLocks/>
          </p:cNvSpPr>
          <p:nvPr/>
        </p:nvSpPr>
        <p:spPr bwMode="auto">
          <a:xfrm>
            <a:off x="234273" y="123372"/>
            <a:ext cx="8231187" cy="46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636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PumperPal Detailed Training</a:t>
            </a:r>
            <a:endParaRPr kumimoji="0" lang="en-US" sz="29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6037263" y="1171575"/>
            <a:ext cx="555625" cy="211138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S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tatus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79375" y="571500"/>
            <a:ext cx="487363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5138" y="4251325"/>
            <a:ext cx="8318500" cy="2279650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00FF"/>
                </a:solidFill>
                <a:effectLst/>
              </a:rPr>
              <a:t>Status Tab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(Alt+S)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Manage Daily Input and Capture Changes on CDP 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Equipment or Location may or may not have a Wellhead</a:t>
            </a:r>
          </a:p>
          <a:p>
            <a:pPr marL="922338" lvl="2" indent="-233363">
              <a:buFont typeface="Wingdings" pitchFamily="2" charset="2"/>
              <a:buChar char="ü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Daily Producing Status</a:t>
            </a:r>
          </a:p>
          <a:p>
            <a:pPr marL="922338" lvl="2" indent="-233363">
              <a:buFont typeface="Wingdings" pitchFamily="2" charset="2"/>
              <a:buChar char="ü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Producing Method</a:t>
            </a:r>
          </a:p>
          <a:p>
            <a:pPr marL="922338" lvl="2" indent="-233363">
              <a:buFont typeface="Wingdings" pitchFamily="2" charset="2"/>
              <a:buChar char="ü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Downtime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7338" y="1878013"/>
            <a:ext cx="7905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47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1663" y="1495425"/>
            <a:ext cx="438467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8725" y="2290763"/>
            <a:ext cx="19939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>
            <a:spLocks noChangeArrowheads="1"/>
          </p:cNvSpPr>
          <p:nvPr/>
        </p:nvSpPr>
        <p:spPr bwMode="auto">
          <a:xfrm>
            <a:off x="4543425" y="1625600"/>
            <a:ext cx="1741488" cy="363538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10" name="Rounded Rectangle 9"/>
          <p:cNvSpPr>
            <a:spLocks noChangeArrowheads="1"/>
          </p:cNvSpPr>
          <p:nvPr/>
        </p:nvSpPr>
        <p:spPr bwMode="auto">
          <a:xfrm>
            <a:off x="6435725" y="1879600"/>
            <a:ext cx="1865313" cy="63182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4543425" y="1611313"/>
            <a:ext cx="1741488" cy="63182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12" name="Rounded Rectangle 11"/>
          <p:cNvSpPr>
            <a:spLocks noChangeArrowheads="1"/>
          </p:cNvSpPr>
          <p:nvPr/>
        </p:nvSpPr>
        <p:spPr bwMode="auto">
          <a:xfrm>
            <a:off x="6502400" y="1887538"/>
            <a:ext cx="1863725" cy="149383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86513" y="2928938"/>
            <a:ext cx="21780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Freeform 21"/>
          <p:cNvSpPr/>
          <p:nvPr/>
        </p:nvSpPr>
        <p:spPr>
          <a:xfrm>
            <a:off x="5268913" y="2249488"/>
            <a:ext cx="3367087" cy="1030287"/>
          </a:xfrm>
          <a:custGeom>
            <a:avLst/>
            <a:gdLst>
              <a:gd name="connsiteX0" fmla="*/ 0 w 3367315"/>
              <a:gd name="connsiteY0" fmla="*/ 362857 h 1030515"/>
              <a:gd name="connsiteX1" fmla="*/ 1509486 w 3367315"/>
              <a:gd name="connsiteY1" fmla="*/ 348343 h 1030515"/>
              <a:gd name="connsiteX2" fmla="*/ 1494972 w 3367315"/>
              <a:gd name="connsiteY2" fmla="*/ 14515 h 1030515"/>
              <a:gd name="connsiteX3" fmla="*/ 3367315 w 3367315"/>
              <a:gd name="connsiteY3" fmla="*/ 0 h 1030515"/>
              <a:gd name="connsiteX4" fmla="*/ 3367315 w 3367315"/>
              <a:gd name="connsiteY4" fmla="*/ 1016000 h 1030515"/>
              <a:gd name="connsiteX5" fmla="*/ 0 w 3367315"/>
              <a:gd name="connsiteY5" fmla="*/ 1030515 h 1030515"/>
              <a:gd name="connsiteX6" fmla="*/ 0 w 3367315"/>
              <a:gd name="connsiteY6" fmla="*/ 362857 h 1030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67315" h="1030515">
                <a:moveTo>
                  <a:pt x="0" y="362857"/>
                </a:moveTo>
                <a:lnTo>
                  <a:pt x="1509486" y="348343"/>
                </a:lnTo>
                <a:lnTo>
                  <a:pt x="1494972" y="14515"/>
                </a:lnTo>
                <a:lnTo>
                  <a:pt x="3367315" y="0"/>
                </a:lnTo>
                <a:lnTo>
                  <a:pt x="3367315" y="1016000"/>
                </a:lnTo>
                <a:lnTo>
                  <a:pt x="0" y="1030515"/>
                </a:lnTo>
                <a:lnTo>
                  <a:pt x="0" y="362857"/>
                </a:lnTo>
                <a:close/>
              </a:path>
            </a:pathLst>
          </a:cu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rot="5400000" flipH="1" flipV="1">
            <a:off x="3981450" y="2076450"/>
            <a:ext cx="2743200" cy="16383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Data Entry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3" autoUpdateAnimBg="0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425825" y="50800"/>
            <a:ext cx="23145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b="1">
                <a:effectLst/>
              </a:rPr>
              <a:t>Linear Meter - </a:t>
            </a:r>
            <a:r>
              <a:rPr lang="en-US" b="1">
                <a:solidFill>
                  <a:srgbClr val="0000FF"/>
                </a:solidFill>
                <a:effectLst/>
              </a:rPr>
              <a:t>Input</a:t>
            </a: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133350" y="1066800"/>
            <a:ext cx="5334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30163" y="496888"/>
            <a:ext cx="37147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556250" y="674688"/>
            <a:ext cx="3587750" cy="730250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4300" indent="-114300" defTabSz="863600"/>
            <a:r>
              <a:rPr lang="en-US" sz="1400" b="1" u="sng">
                <a:solidFill>
                  <a:schemeClr val="bg2"/>
                </a:solidFill>
                <a:effectLst/>
              </a:rPr>
              <a:t>Input Requirements Depend on Options: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Manual Entry</a:t>
            </a:r>
          </a:p>
          <a:p>
            <a:pPr marL="114300" indent="-114300" defTabSz="863600">
              <a:buFontTx/>
              <a:buChar char="•"/>
            </a:pPr>
            <a:endParaRPr lang="en-US" sz="1400" b="1">
              <a:solidFill>
                <a:srgbClr val="0000FF"/>
              </a:solidFill>
              <a:effectLst/>
            </a:endParaRPr>
          </a:p>
        </p:txBody>
      </p:sp>
      <p:sp>
        <p:nvSpPr>
          <p:cNvPr id="18439" name="Text Box 8"/>
          <p:cNvSpPr txBox="1">
            <a:spLocks noChangeArrowheads="1"/>
          </p:cNvSpPr>
          <p:nvPr/>
        </p:nvSpPr>
        <p:spPr bwMode="auto">
          <a:xfrm>
            <a:off x="1308100" y="5011738"/>
            <a:ext cx="2892425" cy="822325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4300" indent="-114300" defTabSz="863600"/>
            <a:r>
              <a:rPr lang="en-US" sz="1200" b="1" u="sng">
                <a:effectLst/>
              </a:rPr>
              <a:t>Unchecked:</a:t>
            </a:r>
          </a:p>
          <a:p>
            <a:pPr marL="114300" indent="-114300" defTabSz="863600">
              <a:buFontTx/>
              <a:buChar char="•"/>
            </a:pPr>
            <a:r>
              <a:rPr lang="en-US" sz="1200" b="1">
                <a:effectLst/>
              </a:rPr>
              <a:t>Allows Manual Gas Volume Entry</a:t>
            </a:r>
          </a:p>
          <a:p>
            <a:pPr marL="114300" indent="-114300" defTabSz="863600">
              <a:buFontTx/>
              <a:buChar char="•"/>
            </a:pPr>
            <a:r>
              <a:rPr lang="en-US" sz="1200" b="1">
                <a:effectLst/>
              </a:rPr>
              <a:t>Volume </a:t>
            </a:r>
            <a:r>
              <a:rPr lang="en-US" sz="1200" b="1" u="sng">
                <a:effectLst/>
              </a:rPr>
              <a:t>Not Affected</a:t>
            </a:r>
            <a:r>
              <a:rPr lang="en-US" sz="1200" b="1">
                <a:effectLst/>
              </a:rPr>
              <a:t> by </a:t>
            </a:r>
            <a:r>
              <a:rPr lang="en-US" sz="1200" b="1">
                <a:solidFill>
                  <a:srgbClr val="0000FF"/>
                </a:solidFill>
                <a:effectLst/>
              </a:rPr>
              <a:t>Downtime</a:t>
            </a:r>
            <a:r>
              <a:rPr lang="en-US" sz="1200" b="1">
                <a:effectLst/>
              </a:rPr>
              <a:t> or </a:t>
            </a:r>
            <a:r>
              <a:rPr lang="en-US" sz="1200" b="1">
                <a:solidFill>
                  <a:srgbClr val="0000FF"/>
                </a:solidFill>
                <a:effectLst/>
              </a:rPr>
              <a:t>Sales Time</a:t>
            </a:r>
            <a:r>
              <a:rPr lang="en-US" sz="1200" b="1">
                <a:effectLst/>
              </a:rPr>
              <a:t> </a:t>
            </a:r>
          </a:p>
        </p:txBody>
      </p:sp>
      <p:sp>
        <p:nvSpPr>
          <p:cNvPr id="17416" name="Line 9"/>
          <p:cNvSpPr>
            <a:spLocks noChangeShapeType="1"/>
          </p:cNvSpPr>
          <p:nvPr/>
        </p:nvSpPr>
        <p:spPr bwMode="auto">
          <a:xfrm flipH="1" flipV="1">
            <a:off x="1136650" y="3651250"/>
            <a:ext cx="825500" cy="1298575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1717675" y="2106613"/>
            <a:ext cx="1609725" cy="1444625"/>
            <a:chOff x="1082" y="1327"/>
            <a:chExt cx="1014" cy="910"/>
          </a:xfrm>
        </p:grpSpPr>
        <p:sp>
          <p:nvSpPr>
            <p:cNvPr id="3" name="Rounded Rectangle 10"/>
            <p:cNvSpPr>
              <a:spLocks noChangeArrowheads="1"/>
            </p:cNvSpPr>
            <p:nvPr/>
          </p:nvSpPr>
          <p:spPr bwMode="auto">
            <a:xfrm>
              <a:off x="1165" y="1327"/>
              <a:ext cx="852" cy="666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18450" name="Text Box 12"/>
            <p:cNvSpPr txBox="1">
              <a:spLocks noChangeArrowheads="1"/>
            </p:cNvSpPr>
            <p:nvPr/>
          </p:nvSpPr>
          <p:spPr bwMode="auto">
            <a:xfrm>
              <a:off x="1082" y="1987"/>
              <a:ext cx="101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63600"/>
              <a:r>
                <a:rPr lang="en-US" sz="1000" b="1" u="sng">
                  <a:solidFill>
                    <a:srgbClr val="CC0000"/>
                  </a:solidFill>
                  <a:effectLst/>
                </a:rPr>
                <a:t>No Affect</a:t>
              </a:r>
              <a:r>
                <a:rPr lang="en-US" sz="1000" b="1">
                  <a:solidFill>
                    <a:srgbClr val="CC0000"/>
                  </a:solidFill>
                  <a:effectLst/>
                </a:rPr>
                <a:t> </a:t>
              </a:r>
              <a:r>
                <a:rPr lang="en-US" sz="1000" b="1">
                  <a:effectLst/>
                </a:rPr>
                <a:t>on Manually Entered Volume</a:t>
              </a:r>
            </a:p>
          </p:txBody>
        </p:sp>
      </p:grpSp>
      <p:grpSp>
        <p:nvGrpSpPr>
          <p:cNvPr id="8" name="Group 19"/>
          <p:cNvGrpSpPr>
            <a:grpSpLocks/>
          </p:cNvGrpSpPr>
          <p:nvPr/>
        </p:nvGrpSpPr>
        <p:grpSpPr bwMode="auto">
          <a:xfrm>
            <a:off x="492125" y="787400"/>
            <a:ext cx="1828800" cy="3770313"/>
            <a:chOff x="310" y="496"/>
            <a:chExt cx="1152" cy="2375"/>
          </a:xfrm>
        </p:grpSpPr>
        <p:sp>
          <p:nvSpPr>
            <p:cNvPr id="4" name="Rounded Rectangle 10"/>
            <p:cNvSpPr>
              <a:spLocks noChangeArrowheads="1"/>
            </p:cNvSpPr>
            <p:nvPr/>
          </p:nvSpPr>
          <p:spPr bwMode="auto">
            <a:xfrm>
              <a:off x="310" y="1550"/>
              <a:ext cx="944" cy="156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grpSp>
          <p:nvGrpSpPr>
            <p:cNvPr id="18444" name="Group 14"/>
            <p:cNvGrpSpPr>
              <a:grpSpLocks/>
            </p:cNvGrpSpPr>
            <p:nvPr/>
          </p:nvGrpSpPr>
          <p:grpSpPr bwMode="auto">
            <a:xfrm>
              <a:off x="395" y="496"/>
              <a:ext cx="1067" cy="2375"/>
              <a:chOff x="395" y="496"/>
              <a:chExt cx="1067" cy="2375"/>
            </a:xfrm>
          </p:grpSpPr>
          <p:sp>
            <p:nvSpPr>
              <p:cNvPr id="5" name="Rounded Rectangle 10"/>
              <p:cNvSpPr>
                <a:spLocks noChangeArrowheads="1"/>
              </p:cNvSpPr>
              <p:nvPr/>
            </p:nvSpPr>
            <p:spPr bwMode="auto">
              <a:xfrm>
                <a:off x="395" y="2643"/>
                <a:ext cx="320" cy="228"/>
              </a:xfrm>
              <a:prstGeom prst="roundRect">
                <a:avLst>
                  <a:gd name="adj" fmla="val 16667"/>
                </a:avLst>
              </a:prstGeom>
              <a:noFill/>
              <a:ln w="25400" algn="ctr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lt1"/>
                  </a:solidFill>
                  <a:effectLst/>
                  <a:latin typeface="+mn-lt"/>
                  <a:cs typeface="+mn-cs"/>
                </a:endParaRPr>
              </a:p>
            </p:txBody>
          </p:sp>
          <p:sp>
            <p:nvSpPr>
              <p:cNvPr id="17422" name="Freeform 16"/>
              <p:cNvSpPr>
                <a:spLocks/>
              </p:cNvSpPr>
              <p:nvPr/>
            </p:nvSpPr>
            <p:spPr bwMode="auto">
              <a:xfrm>
                <a:off x="704" y="1712"/>
                <a:ext cx="712" cy="968"/>
              </a:xfrm>
              <a:custGeom>
                <a:avLst/>
                <a:gdLst>
                  <a:gd name="T0" fmla="*/ 528 w 712"/>
                  <a:gd name="T1" fmla="*/ 0 h 968"/>
                  <a:gd name="T2" fmla="*/ 624 w 712"/>
                  <a:gd name="T3" fmla="*/ 560 h 968"/>
                  <a:gd name="T4" fmla="*/ 0 w 712"/>
                  <a:gd name="T5" fmla="*/ 968 h 968"/>
                  <a:gd name="T6" fmla="*/ 0 60000 65536"/>
                  <a:gd name="T7" fmla="*/ 0 60000 65536"/>
                  <a:gd name="T8" fmla="*/ 0 60000 65536"/>
                  <a:gd name="T9" fmla="*/ 0 w 712"/>
                  <a:gd name="T10" fmla="*/ 0 h 968"/>
                  <a:gd name="T11" fmla="*/ 712 w 712"/>
                  <a:gd name="T12" fmla="*/ 968 h 96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12" h="968">
                    <a:moveTo>
                      <a:pt x="528" y="0"/>
                    </a:moveTo>
                    <a:cubicBezTo>
                      <a:pt x="620" y="199"/>
                      <a:pt x="712" y="399"/>
                      <a:pt x="624" y="560"/>
                    </a:cubicBezTo>
                    <a:cubicBezTo>
                      <a:pt x="536" y="721"/>
                      <a:pt x="268" y="844"/>
                      <a:pt x="0" y="968"/>
                    </a:cubicBezTo>
                  </a:path>
                </a:pathLst>
              </a:custGeom>
              <a:noFill/>
              <a:ln w="9525">
                <a:solidFill>
                  <a:srgbClr val="CC0000"/>
                </a:solidFill>
                <a:round/>
                <a:headEnd type="none" w="med" len="med"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6" name="Rounded Rectangle 10"/>
              <p:cNvSpPr>
                <a:spLocks noChangeArrowheads="1"/>
              </p:cNvSpPr>
              <p:nvPr/>
            </p:nvSpPr>
            <p:spPr bwMode="auto">
              <a:xfrm>
                <a:off x="808" y="496"/>
                <a:ext cx="448" cy="156"/>
              </a:xfrm>
              <a:prstGeom prst="roundRect">
                <a:avLst>
                  <a:gd name="adj" fmla="val 16667"/>
                </a:avLst>
              </a:prstGeom>
              <a:noFill/>
              <a:ln w="25400" algn="ctr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lt1"/>
                  </a:solidFill>
                  <a:effectLst/>
                  <a:latin typeface="+mn-lt"/>
                  <a:cs typeface="+mn-cs"/>
                </a:endParaRPr>
              </a:p>
            </p:txBody>
          </p:sp>
          <p:sp>
            <p:nvSpPr>
              <p:cNvPr id="17424" name="Freeform 18"/>
              <p:cNvSpPr>
                <a:spLocks/>
              </p:cNvSpPr>
              <p:nvPr/>
            </p:nvSpPr>
            <p:spPr bwMode="auto">
              <a:xfrm>
                <a:off x="1229" y="640"/>
                <a:ext cx="233" cy="909"/>
              </a:xfrm>
              <a:custGeom>
                <a:avLst/>
                <a:gdLst>
                  <a:gd name="T0" fmla="*/ 35 w 233"/>
                  <a:gd name="T1" fmla="*/ 0 h 909"/>
                  <a:gd name="T2" fmla="*/ 227 w 233"/>
                  <a:gd name="T3" fmla="*/ 496 h 909"/>
                  <a:gd name="T4" fmla="*/ 0 w 233"/>
                  <a:gd name="T5" fmla="*/ 909 h 909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909"/>
                  <a:gd name="T11" fmla="*/ 233 w 233"/>
                  <a:gd name="T12" fmla="*/ 909 h 90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909">
                    <a:moveTo>
                      <a:pt x="35" y="0"/>
                    </a:moveTo>
                    <a:cubicBezTo>
                      <a:pt x="67" y="83"/>
                      <a:pt x="233" y="345"/>
                      <a:pt x="227" y="496"/>
                    </a:cubicBezTo>
                    <a:cubicBezTo>
                      <a:pt x="221" y="647"/>
                      <a:pt x="47" y="823"/>
                      <a:pt x="0" y="909"/>
                    </a:cubicBezTo>
                  </a:path>
                </a:pathLst>
              </a:custGeom>
              <a:noFill/>
              <a:ln w="9525">
                <a:solidFill>
                  <a:srgbClr val="CC0000"/>
                </a:solidFill>
                <a:round/>
                <a:headEnd type="triangle" w="med" len="med"/>
                <a:tailEnd type="non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</p:grpSp>
      </p:grp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Data Entry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1136650" y="3651250"/>
            <a:ext cx="4408488" cy="2217738"/>
            <a:chOff x="716" y="2300"/>
            <a:chExt cx="2575" cy="1397"/>
          </a:xfrm>
        </p:grpSpPr>
        <p:sp>
          <p:nvSpPr>
            <p:cNvPr id="19470" name="Text Box 4"/>
            <p:cNvSpPr txBox="1">
              <a:spLocks noChangeArrowheads="1"/>
            </p:cNvSpPr>
            <p:nvPr/>
          </p:nvSpPr>
          <p:spPr bwMode="auto">
            <a:xfrm>
              <a:off x="873" y="3174"/>
              <a:ext cx="2418" cy="523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14300" indent="-114300" defTabSz="863600"/>
              <a:r>
                <a:rPr lang="en-US" sz="1200" b="1" u="sng">
                  <a:effectLst/>
                </a:rPr>
                <a:t>Checked:</a:t>
              </a:r>
            </a:p>
            <a:p>
              <a:pPr marL="114300" indent="-114300" defTabSz="863600">
                <a:buFontTx/>
                <a:buChar char="•"/>
              </a:pPr>
              <a:r>
                <a:rPr lang="en-US" sz="1200" b="1">
                  <a:effectLst/>
                </a:rPr>
                <a:t>Allows PumperPal to Calculate Gas Volume Entry</a:t>
              </a:r>
            </a:p>
            <a:p>
              <a:pPr marL="114300" indent="-114300" defTabSz="863600">
                <a:buFontTx/>
                <a:buChar char="•"/>
              </a:pPr>
              <a:r>
                <a:rPr lang="en-US" sz="1200" b="1">
                  <a:effectLst/>
                </a:rPr>
                <a:t>Volumes </a:t>
              </a:r>
              <a:r>
                <a:rPr lang="en-US" sz="1200" b="1" u="sng">
                  <a:effectLst/>
                </a:rPr>
                <a:t>Affected</a:t>
              </a:r>
              <a:r>
                <a:rPr lang="en-US" sz="1200" b="1">
                  <a:effectLst/>
                </a:rPr>
                <a:t> by </a:t>
              </a:r>
              <a:r>
                <a:rPr lang="en-US" sz="1200" b="1">
                  <a:solidFill>
                    <a:srgbClr val="0000FF"/>
                  </a:solidFill>
                  <a:effectLst/>
                </a:rPr>
                <a:t>Downtime</a:t>
              </a:r>
              <a:r>
                <a:rPr lang="en-US" sz="1200" b="1">
                  <a:effectLst/>
                </a:rPr>
                <a:t> and </a:t>
              </a:r>
              <a:r>
                <a:rPr lang="en-US" sz="1200" b="1">
                  <a:solidFill>
                    <a:srgbClr val="0000FF"/>
                  </a:solidFill>
                  <a:effectLst/>
                </a:rPr>
                <a:t>Sales Time</a:t>
              </a:r>
            </a:p>
          </p:txBody>
        </p:sp>
        <p:sp>
          <p:nvSpPr>
            <p:cNvPr id="18447" name="Line 7"/>
            <p:cNvSpPr>
              <a:spLocks noChangeShapeType="1"/>
            </p:cNvSpPr>
            <p:nvPr/>
          </p:nvSpPr>
          <p:spPr bwMode="auto">
            <a:xfrm flipH="1" flipV="1">
              <a:off x="716" y="2300"/>
              <a:ext cx="520" cy="818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133350" y="1066800"/>
            <a:ext cx="5334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30163" y="496888"/>
            <a:ext cx="37147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19462" name="Text Box 16"/>
          <p:cNvSpPr txBox="1">
            <a:spLocks noChangeArrowheads="1"/>
          </p:cNvSpPr>
          <p:nvPr/>
        </p:nvSpPr>
        <p:spPr bwMode="auto">
          <a:xfrm>
            <a:off x="3425825" y="50800"/>
            <a:ext cx="23145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b="1">
                <a:effectLst/>
              </a:rPr>
              <a:t>Linear Meter - </a:t>
            </a:r>
            <a:r>
              <a:rPr lang="en-US" b="1">
                <a:solidFill>
                  <a:srgbClr val="0000FF"/>
                </a:solidFill>
                <a:effectLst/>
              </a:rPr>
              <a:t>Input</a:t>
            </a:r>
          </a:p>
        </p:txBody>
      </p:sp>
      <p:sp>
        <p:nvSpPr>
          <p:cNvPr id="19463" name="Text Box 19"/>
          <p:cNvSpPr txBox="1">
            <a:spLocks noChangeArrowheads="1"/>
          </p:cNvSpPr>
          <p:nvPr/>
        </p:nvSpPr>
        <p:spPr bwMode="auto">
          <a:xfrm>
            <a:off x="5010150" y="647700"/>
            <a:ext cx="4090988" cy="762000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solidFill>
                  <a:schemeClr val="bg2"/>
                </a:solidFill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Manual Entry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Calculated by PumperPal</a:t>
            </a:r>
          </a:p>
        </p:txBody>
      </p:sp>
      <p:sp>
        <p:nvSpPr>
          <p:cNvPr id="3" name="Rounded Rectangle 10"/>
          <p:cNvSpPr>
            <a:spLocks noChangeArrowheads="1"/>
          </p:cNvSpPr>
          <p:nvPr/>
        </p:nvSpPr>
        <p:spPr bwMode="auto">
          <a:xfrm>
            <a:off x="495300" y="3498850"/>
            <a:ext cx="804863" cy="2476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00726" name="Text Box 22"/>
          <p:cNvSpPr txBox="1">
            <a:spLocks noChangeArrowheads="1"/>
          </p:cNvSpPr>
          <p:nvPr/>
        </p:nvSpPr>
        <p:spPr bwMode="auto">
          <a:xfrm>
            <a:off x="3362325" y="1916113"/>
            <a:ext cx="1873250" cy="792162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4300" indent="-114300" defTabSz="863600"/>
            <a:r>
              <a:rPr lang="en-US" b="1" u="sng">
                <a:effectLst/>
              </a:rPr>
              <a:t>Required Input: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Line Pressure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Differential</a:t>
            </a:r>
          </a:p>
        </p:txBody>
      </p:sp>
      <p:sp>
        <p:nvSpPr>
          <p:cNvPr id="200727" name="Text Box 23"/>
          <p:cNvSpPr txBox="1">
            <a:spLocks noChangeArrowheads="1"/>
          </p:cNvSpPr>
          <p:nvPr/>
        </p:nvSpPr>
        <p:spPr bwMode="auto">
          <a:xfrm>
            <a:off x="3370263" y="2838450"/>
            <a:ext cx="1809750" cy="579438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4300" indent="-114300" defTabSz="863600"/>
            <a:r>
              <a:rPr lang="en-US" b="1" u="sng">
                <a:effectLst/>
              </a:rPr>
              <a:t>Optional Input: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Temperature</a:t>
            </a:r>
          </a:p>
        </p:txBody>
      </p:sp>
      <p:sp>
        <p:nvSpPr>
          <p:cNvPr id="4" name="Rounded Rectangle 10"/>
          <p:cNvSpPr>
            <a:spLocks noChangeArrowheads="1"/>
          </p:cNvSpPr>
          <p:nvPr/>
        </p:nvSpPr>
        <p:spPr bwMode="auto">
          <a:xfrm>
            <a:off x="466725" y="1571625"/>
            <a:ext cx="1562100" cy="5397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5" name="Rounded Rectangle 10"/>
          <p:cNvSpPr>
            <a:spLocks noChangeArrowheads="1"/>
          </p:cNvSpPr>
          <p:nvPr/>
        </p:nvSpPr>
        <p:spPr bwMode="auto">
          <a:xfrm>
            <a:off x="466725" y="2163763"/>
            <a:ext cx="1562100" cy="2857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19469" name="AutoShape 26"/>
          <p:cNvSpPr>
            <a:spLocks noChangeArrowheads="1"/>
          </p:cNvSpPr>
          <p:nvPr/>
        </p:nvSpPr>
        <p:spPr bwMode="auto">
          <a:xfrm>
            <a:off x="7683500" y="1163638"/>
            <a:ext cx="558800" cy="152400"/>
          </a:xfrm>
          <a:prstGeom prst="leftArrow">
            <a:avLst>
              <a:gd name="adj1" fmla="val 50000"/>
              <a:gd name="adj2" fmla="val 91667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Calc </a:t>
            </a:r>
            <a:r>
              <a:rPr lang="en-US" dirty="0" err="1" smtClean="0"/>
              <a:t>Mcfd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0726" grpId="0" build="p" animBg="1" autoUpdateAnimBg="0"/>
      <p:bldP spid="200727" grpId="0" animBg="1"/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3" name="Group 3"/>
          <p:cNvGrpSpPr>
            <a:grpSpLocks/>
          </p:cNvGrpSpPr>
          <p:nvPr/>
        </p:nvGrpSpPr>
        <p:grpSpPr bwMode="auto">
          <a:xfrm>
            <a:off x="1136650" y="3651250"/>
            <a:ext cx="4349750" cy="2217738"/>
            <a:chOff x="716" y="2300"/>
            <a:chExt cx="2575" cy="1397"/>
          </a:xfrm>
        </p:grpSpPr>
        <p:sp>
          <p:nvSpPr>
            <p:cNvPr id="20496" name="Text Box 4"/>
            <p:cNvSpPr txBox="1">
              <a:spLocks noChangeArrowheads="1"/>
            </p:cNvSpPr>
            <p:nvPr/>
          </p:nvSpPr>
          <p:spPr bwMode="auto">
            <a:xfrm>
              <a:off x="873" y="3174"/>
              <a:ext cx="2418" cy="523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14300" indent="-114300" defTabSz="863600"/>
              <a:r>
                <a:rPr lang="en-US" sz="1200" b="1" u="sng">
                  <a:effectLst/>
                </a:rPr>
                <a:t>Checked:</a:t>
              </a:r>
            </a:p>
            <a:p>
              <a:pPr marL="114300" indent="-114300" defTabSz="863600">
                <a:buFontTx/>
                <a:buChar char="•"/>
              </a:pPr>
              <a:r>
                <a:rPr lang="en-US" sz="1200" b="1">
                  <a:effectLst/>
                </a:rPr>
                <a:t>Allows PumperPal to Calculate Gas Volume Entry</a:t>
              </a:r>
            </a:p>
            <a:p>
              <a:pPr marL="114300" indent="-114300" defTabSz="863600">
                <a:buFontTx/>
                <a:buChar char="•"/>
              </a:pPr>
              <a:r>
                <a:rPr lang="en-US" sz="1200" b="1">
                  <a:effectLst/>
                </a:rPr>
                <a:t>Volumes </a:t>
              </a:r>
              <a:r>
                <a:rPr lang="en-US" sz="1200" b="1" u="sng">
                  <a:effectLst/>
                </a:rPr>
                <a:t>Affected</a:t>
              </a:r>
              <a:r>
                <a:rPr lang="en-US" sz="1200" b="1">
                  <a:effectLst/>
                </a:rPr>
                <a:t> by </a:t>
              </a:r>
              <a:r>
                <a:rPr lang="en-US" sz="1200" b="1">
                  <a:solidFill>
                    <a:srgbClr val="0000FF"/>
                  </a:solidFill>
                  <a:effectLst/>
                </a:rPr>
                <a:t>Downtime</a:t>
              </a:r>
              <a:r>
                <a:rPr lang="en-US" sz="1200" b="1">
                  <a:effectLst/>
                </a:rPr>
                <a:t> and </a:t>
              </a:r>
              <a:r>
                <a:rPr lang="en-US" sz="1200" b="1">
                  <a:solidFill>
                    <a:srgbClr val="0000FF"/>
                  </a:solidFill>
                  <a:effectLst/>
                </a:rPr>
                <a:t>Sales Time</a:t>
              </a:r>
            </a:p>
          </p:txBody>
        </p:sp>
        <p:sp>
          <p:nvSpPr>
            <p:cNvPr id="19473" name="Line 5"/>
            <p:cNvSpPr>
              <a:spLocks noChangeShapeType="1"/>
            </p:cNvSpPr>
            <p:nvPr/>
          </p:nvSpPr>
          <p:spPr bwMode="auto">
            <a:xfrm flipH="1" flipV="1">
              <a:off x="716" y="2300"/>
              <a:ext cx="520" cy="818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210950" name="Text Box 6"/>
          <p:cNvSpPr txBox="1">
            <a:spLocks noChangeArrowheads="1"/>
          </p:cNvSpPr>
          <p:nvPr/>
        </p:nvSpPr>
        <p:spPr bwMode="auto">
          <a:xfrm>
            <a:off x="3997325" y="2055813"/>
            <a:ext cx="5070475" cy="1446212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/>
            <a:r>
              <a:rPr lang="en-US" b="1" u="sng">
                <a:solidFill>
                  <a:srgbClr val="FF0000"/>
                </a:solidFill>
                <a:effectLst/>
              </a:rPr>
              <a:t>PROBLEM:</a:t>
            </a:r>
          </a:p>
          <a:p>
            <a:pPr defTabSz="863600"/>
            <a:r>
              <a:rPr lang="en-US" sz="1400">
                <a:effectLst/>
              </a:rPr>
              <a:t>Even Though </a:t>
            </a:r>
            <a:r>
              <a:rPr lang="en-US" sz="1400" b="1">
                <a:solidFill>
                  <a:srgbClr val="0000FF"/>
                </a:solidFill>
                <a:effectLst/>
              </a:rPr>
              <a:t>Calc Mcfd</a:t>
            </a:r>
            <a:r>
              <a:rPr lang="en-US" sz="1400">
                <a:effectLst/>
              </a:rPr>
              <a:t> is Selected,  and </a:t>
            </a:r>
            <a:r>
              <a:rPr lang="en-US" sz="1400" b="1">
                <a:solidFill>
                  <a:srgbClr val="0000FF"/>
                </a:solidFill>
                <a:effectLst/>
              </a:rPr>
              <a:t>Downtime</a:t>
            </a:r>
            <a:r>
              <a:rPr lang="en-US" sz="1400">
                <a:effectLst/>
              </a:rPr>
              <a:t> Occurs, the Sales Volume is </a:t>
            </a:r>
            <a:r>
              <a:rPr lang="en-US" sz="1400" u="sng">
                <a:effectLst/>
              </a:rPr>
              <a:t>NOT AFFECTED</a:t>
            </a:r>
            <a:r>
              <a:rPr lang="en-US" sz="1400">
                <a:effectLst/>
              </a:rPr>
              <a:t>.</a:t>
            </a:r>
          </a:p>
          <a:p>
            <a:pPr defTabSz="863600"/>
            <a:endParaRPr lang="en-US" sz="1400">
              <a:effectLst/>
            </a:endParaRPr>
          </a:p>
          <a:p>
            <a:pPr defTabSz="863600"/>
            <a:r>
              <a:rPr lang="en-US" sz="1400">
                <a:effectLst/>
              </a:rPr>
              <a:t>Issue Occurred Because </a:t>
            </a:r>
            <a:r>
              <a:rPr lang="en-US" sz="1400" b="1">
                <a:effectLst/>
              </a:rPr>
              <a:t>PumperPal</a:t>
            </a:r>
            <a:r>
              <a:rPr lang="en-US" sz="1400">
                <a:effectLst/>
              </a:rPr>
              <a:t> Cannot Perform Calcs Without a </a:t>
            </a:r>
            <a:r>
              <a:rPr lang="en-US" sz="1400" b="1">
                <a:solidFill>
                  <a:srgbClr val="0000FF"/>
                </a:solidFill>
                <a:effectLst/>
              </a:rPr>
              <a:t>Gas Coefficient</a:t>
            </a:r>
            <a:r>
              <a:rPr lang="en-US" sz="1400">
                <a:effectLst/>
              </a:rPr>
              <a:t>.</a:t>
            </a: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133350" y="1066800"/>
            <a:ext cx="5334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30163" y="496888"/>
            <a:ext cx="37147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3" name="Rounded Rectangle 10"/>
          <p:cNvSpPr>
            <a:spLocks noChangeArrowheads="1"/>
          </p:cNvSpPr>
          <p:nvPr/>
        </p:nvSpPr>
        <p:spPr bwMode="auto">
          <a:xfrm>
            <a:off x="747713" y="2460625"/>
            <a:ext cx="995362" cy="2476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4" name="Rounded Rectangle 10"/>
          <p:cNvSpPr>
            <a:spLocks noChangeArrowheads="1"/>
          </p:cNvSpPr>
          <p:nvPr/>
        </p:nvSpPr>
        <p:spPr bwMode="auto">
          <a:xfrm>
            <a:off x="2078038" y="2166938"/>
            <a:ext cx="790575" cy="2476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grpSp>
        <p:nvGrpSpPr>
          <p:cNvPr id="8" name="Group 11"/>
          <p:cNvGrpSpPr>
            <a:grpSpLocks/>
          </p:cNvGrpSpPr>
          <p:nvPr/>
        </p:nvGrpSpPr>
        <p:grpSpPr bwMode="auto">
          <a:xfrm>
            <a:off x="552450" y="2976563"/>
            <a:ext cx="3384550" cy="501650"/>
            <a:chOff x="348" y="1875"/>
            <a:chExt cx="2132" cy="316"/>
          </a:xfrm>
        </p:grpSpPr>
        <p:sp>
          <p:nvSpPr>
            <p:cNvPr id="5" name="Rounded Rectangle 10"/>
            <p:cNvSpPr>
              <a:spLocks noChangeArrowheads="1"/>
            </p:cNvSpPr>
            <p:nvPr/>
          </p:nvSpPr>
          <p:spPr bwMode="auto">
            <a:xfrm>
              <a:off x="348" y="1875"/>
              <a:ext cx="779" cy="316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19471" name="Line 13"/>
            <p:cNvSpPr>
              <a:spLocks noChangeShapeType="1"/>
            </p:cNvSpPr>
            <p:nvPr/>
          </p:nvSpPr>
          <p:spPr bwMode="auto">
            <a:xfrm flipH="1">
              <a:off x="1168" y="2072"/>
              <a:ext cx="1312" cy="0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20490" name="Text Box 14"/>
          <p:cNvSpPr txBox="1">
            <a:spLocks noChangeArrowheads="1"/>
          </p:cNvSpPr>
          <p:nvPr/>
        </p:nvSpPr>
        <p:spPr bwMode="auto">
          <a:xfrm>
            <a:off x="3425825" y="50800"/>
            <a:ext cx="23145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b="1">
                <a:effectLst/>
              </a:rPr>
              <a:t>Linear Meter - </a:t>
            </a:r>
            <a:r>
              <a:rPr lang="en-US" b="1">
                <a:solidFill>
                  <a:srgbClr val="0000FF"/>
                </a:solidFill>
                <a:effectLst/>
              </a:rPr>
              <a:t>Input</a:t>
            </a:r>
          </a:p>
        </p:txBody>
      </p:sp>
      <p:sp>
        <p:nvSpPr>
          <p:cNvPr id="20491" name="Text Box 15"/>
          <p:cNvSpPr txBox="1">
            <a:spLocks noChangeArrowheads="1"/>
          </p:cNvSpPr>
          <p:nvPr/>
        </p:nvSpPr>
        <p:spPr bwMode="auto">
          <a:xfrm>
            <a:off x="5010150" y="647700"/>
            <a:ext cx="4090988" cy="762000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solidFill>
                  <a:schemeClr val="bg2"/>
                </a:solidFill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Manual Entry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Calculated by PumperPal</a:t>
            </a:r>
          </a:p>
        </p:txBody>
      </p:sp>
      <p:sp>
        <p:nvSpPr>
          <p:cNvPr id="6" name="Rounded Rectangle 10"/>
          <p:cNvSpPr>
            <a:spLocks noChangeArrowheads="1"/>
          </p:cNvSpPr>
          <p:nvPr/>
        </p:nvSpPr>
        <p:spPr bwMode="auto">
          <a:xfrm>
            <a:off x="495300" y="3498850"/>
            <a:ext cx="804863" cy="2476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0493" name="AutoShape 17"/>
          <p:cNvSpPr>
            <a:spLocks noChangeArrowheads="1"/>
          </p:cNvSpPr>
          <p:nvPr/>
        </p:nvSpPr>
        <p:spPr bwMode="auto">
          <a:xfrm>
            <a:off x="7727950" y="1163638"/>
            <a:ext cx="558800" cy="152400"/>
          </a:xfrm>
          <a:prstGeom prst="leftArrow">
            <a:avLst>
              <a:gd name="adj1" fmla="val 50000"/>
              <a:gd name="adj2" fmla="val 91667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Coefficient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09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50" grpId="0" build="p" animBg="1" autoUpdateAnimBg="0"/>
      <p:bldP spid="3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2151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3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 l="6763" t="17198" b="19745"/>
            <a:stretch>
              <a:fillRect/>
            </a:stretch>
          </p:blipFill>
          <p:spPr bwMode="auto">
            <a:xfrm>
              <a:off x="344" y="2223"/>
              <a:ext cx="455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425825" y="50800"/>
            <a:ext cx="23145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b="1">
                <a:effectLst/>
              </a:rPr>
              <a:t>Linear Meter - </a:t>
            </a:r>
            <a:r>
              <a:rPr lang="en-US" b="1">
                <a:solidFill>
                  <a:srgbClr val="0000FF"/>
                </a:solidFill>
                <a:effectLst/>
              </a:rPr>
              <a:t>Input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5010150" y="647700"/>
            <a:ext cx="4090988" cy="762000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solidFill>
                  <a:schemeClr val="bg2"/>
                </a:solidFill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Manual Entry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Calculated by PumperPal</a:t>
            </a: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133350" y="1066800"/>
            <a:ext cx="5334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30163" y="496888"/>
            <a:ext cx="37147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1511" name="AutoShape 10"/>
          <p:cNvSpPr>
            <a:spLocks noChangeArrowheads="1"/>
          </p:cNvSpPr>
          <p:nvPr/>
        </p:nvSpPr>
        <p:spPr bwMode="auto">
          <a:xfrm>
            <a:off x="7713663" y="1163638"/>
            <a:ext cx="558800" cy="152400"/>
          </a:xfrm>
          <a:prstGeom prst="leftArrow">
            <a:avLst>
              <a:gd name="adj1" fmla="val 50000"/>
              <a:gd name="adj2" fmla="val 91667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Calc </a:t>
            </a:r>
            <a:r>
              <a:rPr lang="en-US" dirty="0" err="1" smtClean="0"/>
              <a:t>Mcfd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2516" name="Text Box 4"/>
          <p:cNvSpPr txBox="1">
            <a:spLocks noChangeArrowheads="1"/>
          </p:cNvSpPr>
          <p:nvPr/>
        </p:nvSpPr>
        <p:spPr bwMode="auto">
          <a:xfrm>
            <a:off x="5965825" y="1014413"/>
            <a:ext cx="2790825" cy="2032000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4300" indent="-114300" defTabSz="863600"/>
            <a:r>
              <a:rPr lang="en-US" b="1" u="sng">
                <a:effectLst/>
              </a:rPr>
              <a:t>Required Input: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Coefficient</a:t>
            </a:r>
          </a:p>
          <a:p>
            <a:pPr marL="342900" lvl="1" indent="-114300" defTabSz="863600">
              <a:buFontTx/>
              <a:buChar char="•"/>
            </a:pPr>
            <a:r>
              <a:rPr lang="en-US" sz="1200" b="1">
                <a:effectLst/>
              </a:rPr>
              <a:t>Option to Manually Enter</a:t>
            </a:r>
          </a:p>
          <a:p>
            <a:pPr marL="342900" lvl="1" indent="-114300" defTabSz="863600">
              <a:buFontTx/>
              <a:buChar char="•"/>
            </a:pPr>
            <a:r>
              <a:rPr lang="en-US" sz="1200" b="1">
                <a:effectLst/>
              </a:rPr>
              <a:t>Option PumperPal to Calculate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Tap Type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Tube Diameter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Plate Size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BTU Factor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Various Optional Data</a:t>
            </a: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215900" y="5773738"/>
            <a:ext cx="3619500" cy="823912"/>
            <a:chOff x="3576" y="1933"/>
            <a:chExt cx="2280" cy="519"/>
          </a:xfrm>
        </p:grpSpPr>
        <p:sp>
          <p:nvSpPr>
            <p:cNvPr id="22556" name="Text Box 6"/>
            <p:cNvSpPr txBox="1">
              <a:spLocks noChangeArrowheads="1"/>
            </p:cNvSpPr>
            <p:nvPr/>
          </p:nvSpPr>
          <p:spPr bwMode="auto">
            <a:xfrm>
              <a:off x="3832" y="2142"/>
              <a:ext cx="171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effectLst/>
                </a:rPr>
                <a:t>Fields are Optional Data Entry</a:t>
              </a:r>
            </a:p>
          </p:txBody>
        </p:sp>
        <p:sp>
          <p:nvSpPr>
            <p:cNvPr id="22557" name="WordArt 7"/>
            <p:cNvSpPr>
              <a:spLocks noChangeArrowheads="1" noChangeShapeType="1" noTextEdit="1"/>
            </p:cNvSpPr>
            <p:nvPr/>
          </p:nvSpPr>
          <p:spPr bwMode="auto">
            <a:xfrm>
              <a:off x="3576" y="2139"/>
              <a:ext cx="246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White</a:t>
              </a:r>
            </a:p>
          </p:txBody>
        </p:sp>
        <p:sp>
          <p:nvSpPr>
            <p:cNvPr id="22558" name="Text Box 8"/>
            <p:cNvSpPr txBox="1">
              <a:spLocks noChangeArrowheads="1"/>
            </p:cNvSpPr>
            <p:nvPr/>
          </p:nvSpPr>
          <p:spPr bwMode="auto">
            <a:xfrm>
              <a:off x="3832" y="1933"/>
              <a:ext cx="180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effectLst/>
                </a:rPr>
                <a:t>Fields are Required Data Entry</a:t>
              </a:r>
              <a:r>
                <a:rPr lang="en-US" sz="1400" b="1">
                  <a:effectLst/>
                </a:rPr>
                <a:t> </a:t>
              </a:r>
            </a:p>
          </p:txBody>
        </p:sp>
        <p:sp>
          <p:nvSpPr>
            <p:cNvPr id="22559" name="WordArt 9"/>
            <p:cNvSpPr>
              <a:spLocks noChangeArrowheads="1" noChangeShapeType="1" noTextEdit="1"/>
            </p:cNvSpPr>
            <p:nvPr/>
          </p:nvSpPr>
          <p:spPr bwMode="auto">
            <a:xfrm>
              <a:off x="3580" y="1959"/>
              <a:ext cx="288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effectLst>
                    <a:outerShdw dist="38100" dir="2700000" algn="tl" rotWithShape="0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Yellow</a:t>
              </a:r>
            </a:p>
          </p:txBody>
        </p:sp>
        <p:sp>
          <p:nvSpPr>
            <p:cNvPr id="22560" name="Text Box 10"/>
            <p:cNvSpPr txBox="1">
              <a:spLocks noChangeArrowheads="1"/>
            </p:cNvSpPr>
            <p:nvPr/>
          </p:nvSpPr>
          <p:spPr bwMode="auto">
            <a:xfrm>
              <a:off x="3832" y="2298"/>
              <a:ext cx="20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effectLst/>
                </a:rPr>
                <a:t>Fields Calculated by Program or for Information</a:t>
              </a:r>
            </a:p>
          </p:txBody>
        </p:sp>
        <p:sp>
          <p:nvSpPr>
            <p:cNvPr id="22561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3601" y="2318"/>
              <a:ext cx="204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bg2"/>
                  </a:solidFill>
                  <a:effectLst>
                    <a:outerShdw dist="38100" dir="2700000" algn="tl" rotWithShape="0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Gray</a:t>
              </a:r>
            </a:p>
          </p:txBody>
        </p:sp>
      </p:grpSp>
      <p:pic>
        <p:nvPicPr>
          <p:cNvPr id="192524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2425" y="3429000"/>
            <a:ext cx="27336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2525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97400" y="4613275"/>
            <a:ext cx="16764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1617663" y="4900613"/>
            <a:ext cx="4414837" cy="1112837"/>
            <a:chOff x="1019" y="3087"/>
            <a:chExt cx="2781" cy="701"/>
          </a:xfrm>
        </p:grpSpPr>
        <p:sp>
          <p:nvSpPr>
            <p:cNvPr id="2" name="Rounded Rectangle 10"/>
            <p:cNvSpPr>
              <a:spLocks noChangeArrowheads="1"/>
            </p:cNvSpPr>
            <p:nvPr/>
          </p:nvSpPr>
          <p:spPr bwMode="auto">
            <a:xfrm>
              <a:off x="1019" y="3087"/>
              <a:ext cx="356" cy="164"/>
            </a:xfrm>
            <a:prstGeom prst="roundRect">
              <a:avLst>
                <a:gd name="adj" fmla="val 16667"/>
              </a:avLst>
            </a:prstGeom>
            <a:solidFill>
              <a:srgbClr val="FFFF00">
                <a:alpha val="36000"/>
              </a:srgbClr>
            </a:solidFill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22554" name="Text Box 16"/>
            <p:cNvSpPr txBox="1">
              <a:spLocks noChangeArrowheads="1"/>
            </p:cNvSpPr>
            <p:nvPr/>
          </p:nvSpPr>
          <p:spPr bwMode="auto">
            <a:xfrm>
              <a:off x="1838" y="3375"/>
              <a:ext cx="196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863600"/>
              <a:r>
                <a:rPr lang="en-US" b="1">
                  <a:effectLst/>
                </a:rPr>
                <a:t>To Add or Create Gas Meter:</a:t>
              </a:r>
            </a:p>
            <a:p>
              <a:pPr defTabSz="863600"/>
              <a:r>
                <a:rPr lang="en-US" b="1">
                  <a:effectLst/>
                </a:rPr>
                <a:t>   Select  </a:t>
              </a:r>
              <a:r>
                <a:rPr lang="en-US" sz="2000" b="1">
                  <a:solidFill>
                    <a:srgbClr val="0000FF"/>
                  </a:solidFill>
                  <a:effectLst/>
                </a:rPr>
                <a:t>ADD </a:t>
              </a:r>
              <a:r>
                <a:rPr lang="en-US" b="1">
                  <a:effectLst/>
                </a:rPr>
                <a:t> button</a:t>
              </a:r>
            </a:p>
          </p:txBody>
        </p:sp>
        <p:sp>
          <p:nvSpPr>
            <p:cNvPr id="21531" name="Freeform 17"/>
            <p:cNvSpPr>
              <a:spLocks/>
            </p:cNvSpPr>
            <p:nvPr/>
          </p:nvSpPr>
          <p:spPr bwMode="auto">
            <a:xfrm>
              <a:off x="1368" y="3264"/>
              <a:ext cx="440" cy="312"/>
            </a:xfrm>
            <a:custGeom>
              <a:avLst/>
              <a:gdLst>
                <a:gd name="T0" fmla="*/ 440 w 440"/>
                <a:gd name="T1" fmla="*/ 312 h 312"/>
                <a:gd name="T2" fmla="*/ 184 w 440"/>
                <a:gd name="T3" fmla="*/ 152 h 312"/>
                <a:gd name="T4" fmla="*/ 288 w 440"/>
                <a:gd name="T5" fmla="*/ 160 h 312"/>
                <a:gd name="T6" fmla="*/ 0 w 440"/>
                <a:gd name="T7" fmla="*/ 0 h 3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0"/>
                <a:gd name="T13" fmla="*/ 0 h 312"/>
                <a:gd name="T14" fmla="*/ 440 w 440"/>
                <a:gd name="T15" fmla="*/ 312 h 3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0" h="312">
                  <a:moveTo>
                    <a:pt x="440" y="312"/>
                  </a:moveTo>
                  <a:cubicBezTo>
                    <a:pt x="324" y="244"/>
                    <a:pt x="209" y="177"/>
                    <a:pt x="184" y="152"/>
                  </a:cubicBezTo>
                  <a:cubicBezTo>
                    <a:pt x="159" y="127"/>
                    <a:pt x="319" y="185"/>
                    <a:pt x="288" y="160"/>
                  </a:cubicBezTo>
                  <a:cubicBezTo>
                    <a:pt x="257" y="135"/>
                    <a:pt x="128" y="67"/>
                    <a:pt x="0" y="0"/>
                  </a:cubicBezTo>
                </a:path>
              </a:pathLst>
            </a:custGeom>
            <a:noFill/>
            <a:ln w="9525">
              <a:solidFill>
                <a:srgbClr val="CC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8" name="Group 18"/>
          <p:cNvGrpSpPr>
            <a:grpSpLocks/>
          </p:cNvGrpSpPr>
          <p:nvPr/>
        </p:nvGrpSpPr>
        <p:grpSpPr bwMode="auto">
          <a:xfrm>
            <a:off x="4787900" y="4959350"/>
            <a:ext cx="4008438" cy="1112838"/>
            <a:chOff x="3016" y="3124"/>
            <a:chExt cx="2525" cy="701"/>
          </a:xfrm>
        </p:grpSpPr>
        <p:sp>
          <p:nvSpPr>
            <p:cNvPr id="3" name="Rounded Rectangle 10"/>
            <p:cNvSpPr>
              <a:spLocks noChangeArrowheads="1"/>
            </p:cNvSpPr>
            <p:nvPr/>
          </p:nvSpPr>
          <p:spPr bwMode="auto">
            <a:xfrm>
              <a:off x="3016" y="3124"/>
              <a:ext cx="404" cy="148"/>
            </a:xfrm>
            <a:prstGeom prst="roundRect">
              <a:avLst>
                <a:gd name="adj" fmla="val 16667"/>
              </a:avLst>
            </a:prstGeom>
            <a:solidFill>
              <a:srgbClr val="FFFF00">
                <a:alpha val="36000"/>
              </a:srgbClr>
            </a:solidFill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22551" name="Text Box 20"/>
            <p:cNvSpPr txBox="1">
              <a:spLocks noChangeArrowheads="1"/>
            </p:cNvSpPr>
            <p:nvPr/>
          </p:nvSpPr>
          <p:spPr bwMode="auto">
            <a:xfrm>
              <a:off x="3835" y="3412"/>
              <a:ext cx="1706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863600"/>
              <a:r>
                <a:rPr lang="en-US" b="1">
                  <a:effectLst/>
                </a:rPr>
                <a:t>To Select Effective Date:</a:t>
              </a:r>
            </a:p>
            <a:p>
              <a:pPr defTabSz="863600"/>
              <a:r>
                <a:rPr lang="en-US" b="1">
                  <a:effectLst/>
                </a:rPr>
                <a:t>   Select  </a:t>
              </a:r>
              <a:r>
                <a:rPr lang="en-US" sz="2000" b="1">
                  <a:solidFill>
                    <a:srgbClr val="0000FF"/>
                  </a:solidFill>
                  <a:effectLst/>
                </a:rPr>
                <a:t>OK </a:t>
              </a:r>
              <a:r>
                <a:rPr lang="en-US" b="1">
                  <a:effectLst/>
                </a:rPr>
                <a:t> button</a:t>
              </a:r>
            </a:p>
          </p:txBody>
        </p:sp>
        <p:sp>
          <p:nvSpPr>
            <p:cNvPr id="21528" name="Freeform 21"/>
            <p:cNvSpPr>
              <a:spLocks/>
            </p:cNvSpPr>
            <p:nvPr/>
          </p:nvSpPr>
          <p:spPr bwMode="auto">
            <a:xfrm>
              <a:off x="3365" y="3301"/>
              <a:ext cx="440" cy="312"/>
            </a:xfrm>
            <a:custGeom>
              <a:avLst/>
              <a:gdLst>
                <a:gd name="T0" fmla="*/ 440 w 440"/>
                <a:gd name="T1" fmla="*/ 312 h 312"/>
                <a:gd name="T2" fmla="*/ 184 w 440"/>
                <a:gd name="T3" fmla="*/ 152 h 312"/>
                <a:gd name="T4" fmla="*/ 288 w 440"/>
                <a:gd name="T5" fmla="*/ 160 h 312"/>
                <a:gd name="T6" fmla="*/ 0 w 440"/>
                <a:gd name="T7" fmla="*/ 0 h 3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0"/>
                <a:gd name="T13" fmla="*/ 0 h 312"/>
                <a:gd name="T14" fmla="*/ 440 w 440"/>
                <a:gd name="T15" fmla="*/ 312 h 3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0" h="312">
                  <a:moveTo>
                    <a:pt x="440" y="312"/>
                  </a:moveTo>
                  <a:cubicBezTo>
                    <a:pt x="324" y="244"/>
                    <a:pt x="209" y="177"/>
                    <a:pt x="184" y="152"/>
                  </a:cubicBezTo>
                  <a:cubicBezTo>
                    <a:pt x="159" y="127"/>
                    <a:pt x="319" y="185"/>
                    <a:pt x="288" y="160"/>
                  </a:cubicBezTo>
                  <a:cubicBezTo>
                    <a:pt x="257" y="135"/>
                    <a:pt x="128" y="67"/>
                    <a:pt x="0" y="0"/>
                  </a:cubicBezTo>
                </a:path>
              </a:pathLst>
            </a:custGeom>
            <a:noFill/>
            <a:ln w="9525">
              <a:solidFill>
                <a:srgbClr val="CC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92534" name="AutoShape 22"/>
          <p:cNvSpPr>
            <a:spLocks noChangeArrowheads="1"/>
          </p:cNvSpPr>
          <p:nvPr/>
        </p:nvSpPr>
        <p:spPr bwMode="auto">
          <a:xfrm rot="-1623036">
            <a:off x="5575300" y="4254500"/>
            <a:ext cx="762000" cy="165100"/>
          </a:xfrm>
          <a:prstGeom prst="leftArrow">
            <a:avLst>
              <a:gd name="adj1" fmla="val 50000"/>
              <a:gd name="adj2" fmla="val 115385"/>
            </a:avLst>
          </a:prstGeom>
          <a:solidFill>
            <a:srgbClr val="CC0000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22538" name="Text Box 23"/>
          <p:cNvSpPr txBox="1">
            <a:spLocks noChangeArrowheads="1"/>
          </p:cNvSpPr>
          <p:nvPr/>
        </p:nvSpPr>
        <p:spPr bwMode="auto">
          <a:xfrm>
            <a:off x="3425825" y="50800"/>
            <a:ext cx="23907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b="1">
                <a:effectLst/>
              </a:rPr>
              <a:t>Linear Meter - </a:t>
            </a:r>
            <a:r>
              <a:rPr lang="en-US" b="1">
                <a:solidFill>
                  <a:srgbClr val="0000FF"/>
                </a:solidFill>
                <a:effectLst/>
              </a:rPr>
              <a:t>Setup</a:t>
            </a: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723900" y="752475"/>
            <a:ext cx="4826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4" name="Rounded Rectangle 10"/>
          <p:cNvSpPr>
            <a:spLocks noChangeArrowheads="1"/>
          </p:cNvSpPr>
          <p:nvPr/>
        </p:nvSpPr>
        <p:spPr bwMode="auto">
          <a:xfrm>
            <a:off x="728663" y="496888"/>
            <a:ext cx="46672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grpSp>
        <p:nvGrpSpPr>
          <p:cNvPr id="9" name="Group 28"/>
          <p:cNvGrpSpPr>
            <a:grpSpLocks/>
          </p:cNvGrpSpPr>
          <p:nvPr/>
        </p:nvGrpSpPr>
        <p:grpSpPr bwMode="auto">
          <a:xfrm>
            <a:off x="255588" y="1625600"/>
            <a:ext cx="5662612" cy="471488"/>
            <a:chOff x="161" y="1024"/>
            <a:chExt cx="3567" cy="297"/>
          </a:xfrm>
        </p:grpSpPr>
        <p:sp>
          <p:nvSpPr>
            <p:cNvPr id="5" name="Rounded Rectangle 10"/>
            <p:cNvSpPr>
              <a:spLocks noChangeArrowheads="1"/>
            </p:cNvSpPr>
            <p:nvPr/>
          </p:nvSpPr>
          <p:spPr bwMode="auto">
            <a:xfrm>
              <a:off x="161" y="1165"/>
              <a:ext cx="494" cy="156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21525" name="Line 27"/>
            <p:cNvSpPr>
              <a:spLocks noChangeShapeType="1"/>
            </p:cNvSpPr>
            <p:nvPr/>
          </p:nvSpPr>
          <p:spPr bwMode="auto">
            <a:xfrm flipH="1">
              <a:off x="696" y="1024"/>
              <a:ext cx="3032" cy="200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92545" name="Freeform 33"/>
          <p:cNvSpPr>
            <a:spLocks/>
          </p:cNvSpPr>
          <p:nvPr/>
        </p:nvSpPr>
        <p:spPr bwMode="auto">
          <a:xfrm>
            <a:off x="276225" y="3276600"/>
            <a:ext cx="2757488" cy="804863"/>
          </a:xfrm>
          <a:custGeom>
            <a:avLst/>
            <a:gdLst>
              <a:gd name="T0" fmla="*/ 2147483647 w 1737"/>
              <a:gd name="T1" fmla="*/ 0 h 507"/>
              <a:gd name="T2" fmla="*/ 2147483647 w 1737"/>
              <a:gd name="T3" fmla="*/ 0 h 507"/>
              <a:gd name="T4" fmla="*/ 2147483647 w 1737"/>
              <a:gd name="T5" fmla="*/ 2147483647 h 507"/>
              <a:gd name="T6" fmla="*/ 2147483647 w 1737"/>
              <a:gd name="T7" fmla="*/ 2147483647 h 507"/>
              <a:gd name="T8" fmla="*/ 2147483647 w 1737"/>
              <a:gd name="T9" fmla="*/ 2147483647 h 507"/>
              <a:gd name="T10" fmla="*/ 2147483647 w 1737"/>
              <a:gd name="T11" fmla="*/ 2147483647 h 507"/>
              <a:gd name="T12" fmla="*/ 2147483647 w 1737"/>
              <a:gd name="T13" fmla="*/ 2147483647 h 507"/>
              <a:gd name="T14" fmla="*/ 0 w 1737"/>
              <a:gd name="T15" fmla="*/ 2147483647 h 507"/>
              <a:gd name="T16" fmla="*/ 2147483647 w 1737"/>
              <a:gd name="T17" fmla="*/ 0 h 50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37"/>
              <a:gd name="T28" fmla="*/ 0 h 507"/>
              <a:gd name="T29" fmla="*/ 1737 w 1737"/>
              <a:gd name="T30" fmla="*/ 507 h 50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37" h="507">
                <a:moveTo>
                  <a:pt x="6" y="0"/>
                </a:moveTo>
                <a:lnTo>
                  <a:pt x="864" y="0"/>
                </a:lnTo>
                <a:lnTo>
                  <a:pt x="864" y="150"/>
                </a:lnTo>
                <a:lnTo>
                  <a:pt x="1737" y="150"/>
                </a:lnTo>
                <a:lnTo>
                  <a:pt x="1737" y="315"/>
                </a:lnTo>
                <a:lnTo>
                  <a:pt x="855" y="315"/>
                </a:lnTo>
                <a:lnTo>
                  <a:pt x="855" y="507"/>
                </a:lnTo>
                <a:lnTo>
                  <a:pt x="0" y="507"/>
                </a:lnTo>
                <a:lnTo>
                  <a:pt x="6" y="0"/>
                </a:lnTo>
                <a:close/>
              </a:path>
            </a:pathLst>
          </a:custGeom>
          <a:noFill/>
          <a:ln w="19050" cmpd="sng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2546" name="Freeform 34"/>
          <p:cNvSpPr>
            <a:spLocks/>
          </p:cNvSpPr>
          <p:nvPr/>
        </p:nvSpPr>
        <p:spPr bwMode="auto">
          <a:xfrm>
            <a:off x="280988" y="2738438"/>
            <a:ext cx="1362075" cy="242887"/>
          </a:xfrm>
          <a:custGeom>
            <a:avLst/>
            <a:gdLst>
              <a:gd name="T0" fmla="*/ 0 w 858"/>
              <a:gd name="T1" fmla="*/ 2147483647 h 153"/>
              <a:gd name="T2" fmla="*/ 0 w 858"/>
              <a:gd name="T3" fmla="*/ 0 h 153"/>
              <a:gd name="T4" fmla="*/ 2147483647 w 858"/>
              <a:gd name="T5" fmla="*/ 0 h 153"/>
              <a:gd name="T6" fmla="*/ 2147483647 w 858"/>
              <a:gd name="T7" fmla="*/ 2147483647 h 153"/>
              <a:gd name="T8" fmla="*/ 0 w 858"/>
              <a:gd name="T9" fmla="*/ 2147483647 h 1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58"/>
              <a:gd name="T16" fmla="*/ 0 h 153"/>
              <a:gd name="T17" fmla="*/ 858 w 858"/>
              <a:gd name="T18" fmla="*/ 153 h 15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58" h="153">
                <a:moveTo>
                  <a:pt x="0" y="153"/>
                </a:moveTo>
                <a:lnTo>
                  <a:pt x="0" y="0"/>
                </a:lnTo>
                <a:lnTo>
                  <a:pt x="858" y="0"/>
                </a:lnTo>
                <a:lnTo>
                  <a:pt x="858" y="153"/>
                </a:lnTo>
                <a:lnTo>
                  <a:pt x="0" y="153"/>
                </a:lnTo>
                <a:close/>
              </a:path>
            </a:pathLst>
          </a:cu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10" name="Group 40"/>
          <p:cNvGrpSpPr>
            <a:grpSpLocks/>
          </p:cNvGrpSpPr>
          <p:nvPr/>
        </p:nvGrpSpPr>
        <p:grpSpPr bwMode="auto">
          <a:xfrm>
            <a:off x="280988" y="1598613"/>
            <a:ext cx="4264025" cy="1890712"/>
            <a:chOff x="177" y="1007"/>
            <a:chExt cx="2686" cy="1191"/>
          </a:xfrm>
        </p:grpSpPr>
        <p:sp>
          <p:nvSpPr>
            <p:cNvPr id="21521" name="Freeform 36"/>
            <p:cNvSpPr>
              <a:spLocks/>
            </p:cNvSpPr>
            <p:nvPr/>
          </p:nvSpPr>
          <p:spPr bwMode="auto">
            <a:xfrm>
              <a:off x="177" y="1894"/>
              <a:ext cx="858" cy="153"/>
            </a:xfrm>
            <a:custGeom>
              <a:avLst/>
              <a:gdLst>
                <a:gd name="T0" fmla="*/ 0 w 858"/>
                <a:gd name="T1" fmla="*/ 153 h 153"/>
                <a:gd name="T2" fmla="*/ 0 w 858"/>
                <a:gd name="T3" fmla="*/ 0 h 153"/>
                <a:gd name="T4" fmla="*/ 858 w 858"/>
                <a:gd name="T5" fmla="*/ 0 h 153"/>
                <a:gd name="T6" fmla="*/ 858 w 858"/>
                <a:gd name="T7" fmla="*/ 153 h 153"/>
                <a:gd name="T8" fmla="*/ 0 w 858"/>
                <a:gd name="T9" fmla="*/ 153 h 1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8"/>
                <a:gd name="T16" fmla="*/ 0 h 153"/>
                <a:gd name="T17" fmla="*/ 858 w 858"/>
                <a:gd name="T18" fmla="*/ 153 h 1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8" h="153">
                  <a:moveTo>
                    <a:pt x="0" y="153"/>
                  </a:moveTo>
                  <a:lnTo>
                    <a:pt x="0" y="0"/>
                  </a:lnTo>
                  <a:lnTo>
                    <a:pt x="858" y="0"/>
                  </a:lnTo>
                  <a:lnTo>
                    <a:pt x="858" y="153"/>
                  </a:lnTo>
                  <a:lnTo>
                    <a:pt x="0" y="153"/>
                  </a:lnTo>
                  <a:close/>
                </a:path>
              </a:pathLst>
            </a:custGeom>
            <a:noFill/>
            <a:ln w="19050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1522" name="Freeform 37"/>
            <p:cNvSpPr>
              <a:spLocks/>
            </p:cNvSpPr>
            <p:nvPr/>
          </p:nvSpPr>
          <p:spPr bwMode="auto">
            <a:xfrm>
              <a:off x="1051" y="1490"/>
              <a:ext cx="858" cy="708"/>
            </a:xfrm>
            <a:custGeom>
              <a:avLst/>
              <a:gdLst>
                <a:gd name="T0" fmla="*/ 0 w 858"/>
                <a:gd name="T1" fmla="*/ 15160 h 153"/>
                <a:gd name="T2" fmla="*/ 0 w 858"/>
                <a:gd name="T3" fmla="*/ 0 h 153"/>
                <a:gd name="T4" fmla="*/ 858 w 858"/>
                <a:gd name="T5" fmla="*/ 0 h 153"/>
                <a:gd name="T6" fmla="*/ 858 w 858"/>
                <a:gd name="T7" fmla="*/ 15160 h 153"/>
                <a:gd name="T8" fmla="*/ 0 w 858"/>
                <a:gd name="T9" fmla="*/ 15160 h 1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8"/>
                <a:gd name="T16" fmla="*/ 0 h 153"/>
                <a:gd name="T17" fmla="*/ 858 w 858"/>
                <a:gd name="T18" fmla="*/ 153 h 1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8" h="153">
                  <a:moveTo>
                    <a:pt x="0" y="153"/>
                  </a:moveTo>
                  <a:lnTo>
                    <a:pt x="0" y="0"/>
                  </a:lnTo>
                  <a:lnTo>
                    <a:pt x="858" y="0"/>
                  </a:lnTo>
                  <a:lnTo>
                    <a:pt x="858" y="153"/>
                  </a:lnTo>
                  <a:lnTo>
                    <a:pt x="0" y="153"/>
                  </a:lnTo>
                  <a:close/>
                </a:path>
              </a:pathLst>
            </a:custGeom>
            <a:noFill/>
            <a:ln w="19050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1523" name="Freeform 38"/>
            <p:cNvSpPr>
              <a:spLocks/>
            </p:cNvSpPr>
            <p:nvPr/>
          </p:nvSpPr>
          <p:spPr bwMode="auto">
            <a:xfrm>
              <a:off x="2101" y="1007"/>
              <a:ext cx="762" cy="153"/>
            </a:xfrm>
            <a:custGeom>
              <a:avLst/>
              <a:gdLst>
                <a:gd name="T0" fmla="*/ 0 w 858"/>
                <a:gd name="T1" fmla="*/ 153 h 153"/>
                <a:gd name="T2" fmla="*/ 0 w 858"/>
                <a:gd name="T3" fmla="*/ 0 h 153"/>
                <a:gd name="T4" fmla="*/ 601 w 858"/>
                <a:gd name="T5" fmla="*/ 0 h 153"/>
                <a:gd name="T6" fmla="*/ 601 w 858"/>
                <a:gd name="T7" fmla="*/ 153 h 153"/>
                <a:gd name="T8" fmla="*/ 0 w 858"/>
                <a:gd name="T9" fmla="*/ 153 h 1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8"/>
                <a:gd name="T16" fmla="*/ 0 h 153"/>
                <a:gd name="T17" fmla="*/ 858 w 858"/>
                <a:gd name="T18" fmla="*/ 153 h 1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8" h="153">
                  <a:moveTo>
                    <a:pt x="0" y="153"/>
                  </a:moveTo>
                  <a:lnTo>
                    <a:pt x="0" y="0"/>
                  </a:lnTo>
                  <a:lnTo>
                    <a:pt x="858" y="0"/>
                  </a:lnTo>
                  <a:lnTo>
                    <a:pt x="858" y="153"/>
                  </a:lnTo>
                  <a:lnTo>
                    <a:pt x="0" y="153"/>
                  </a:lnTo>
                  <a:close/>
                </a:path>
              </a:pathLst>
            </a:custGeom>
            <a:noFill/>
            <a:ln w="19050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34" name="Title 3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Equipment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25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25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25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25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25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2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6" grpId="0" build="p" bldLvl="2" animBg="1" autoUpdateAnimBg="0"/>
      <p:bldP spid="192516" grpId="1" build="allAtOnce" animBg="1"/>
      <p:bldP spid="19253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695325" y="752475"/>
            <a:ext cx="5334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687388" y="496888"/>
            <a:ext cx="5334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191493" name="Text Box 5"/>
          <p:cNvSpPr txBox="1">
            <a:spLocks noChangeArrowheads="1"/>
          </p:cNvSpPr>
          <p:nvPr/>
        </p:nvSpPr>
        <p:spPr bwMode="auto">
          <a:xfrm>
            <a:off x="3590925" y="3529013"/>
            <a:ext cx="1778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400" b="1" u="sng">
                <a:effectLst/>
              </a:rPr>
              <a:t>Range Validations:</a:t>
            </a:r>
          </a:p>
        </p:txBody>
      </p: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2984500" y="3771900"/>
            <a:ext cx="3290888" cy="317500"/>
            <a:chOff x="1880" y="2376"/>
            <a:chExt cx="2073" cy="200"/>
          </a:xfrm>
        </p:grpSpPr>
        <p:pic>
          <p:nvPicPr>
            <p:cNvPr id="23575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03" y="2444"/>
              <a:ext cx="1650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52" name="Line 8"/>
            <p:cNvSpPr>
              <a:spLocks noChangeShapeType="1"/>
            </p:cNvSpPr>
            <p:nvPr/>
          </p:nvSpPr>
          <p:spPr bwMode="auto">
            <a:xfrm flipH="1" flipV="1">
              <a:off x="1880" y="2376"/>
              <a:ext cx="384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pic>
        <p:nvPicPr>
          <p:cNvPr id="23559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8375" y="4538663"/>
            <a:ext cx="4083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10"/>
          <p:cNvGrpSpPr>
            <a:grpSpLocks/>
          </p:cNvGrpSpPr>
          <p:nvPr/>
        </p:nvGrpSpPr>
        <p:grpSpPr bwMode="auto">
          <a:xfrm>
            <a:off x="2095500" y="4084638"/>
            <a:ext cx="5580063" cy="730250"/>
            <a:chOff x="1320" y="2573"/>
            <a:chExt cx="3515" cy="460"/>
          </a:xfrm>
        </p:grpSpPr>
        <p:grpSp>
          <p:nvGrpSpPr>
            <p:cNvPr id="23570" name="Group 11"/>
            <p:cNvGrpSpPr>
              <a:grpSpLocks/>
            </p:cNvGrpSpPr>
            <p:nvPr/>
          </p:nvGrpSpPr>
          <p:grpSpPr bwMode="auto">
            <a:xfrm>
              <a:off x="1320" y="2573"/>
              <a:ext cx="3515" cy="280"/>
              <a:chOff x="1320" y="2573"/>
              <a:chExt cx="3515" cy="280"/>
            </a:xfrm>
          </p:grpSpPr>
          <p:pic>
            <p:nvPicPr>
              <p:cNvPr id="23572" name="Picture 1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21428" t="19643" r="4762" b="23215"/>
              <a:stretch>
                <a:fillRect/>
              </a:stretch>
            </p:blipFill>
            <p:spPr bwMode="auto">
              <a:xfrm>
                <a:off x="1320" y="2586"/>
                <a:ext cx="93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573" name="Picture 1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l="2922" t="36258" r="1349" b="11111"/>
              <a:stretch>
                <a:fillRect/>
              </a:stretch>
            </p:blipFill>
            <p:spPr bwMode="auto">
              <a:xfrm>
                <a:off x="2279" y="2673"/>
                <a:ext cx="2556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550" name="Line 14"/>
              <p:cNvSpPr>
                <a:spLocks noChangeShapeType="1"/>
              </p:cNvSpPr>
              <p:nvPr/>
            </p:nvSpPr>
            <p:spPr bwMode="auto">
              <a:xfrm flipH="1" flipV="1">
                <a:off x="1861" y="2573"/>
                <a:ext cx="40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</p:grpSp>
        <p:sp>
          <p:nvSpPr>
            <p:cNvPr id="23571" name="Text Box 15"/>
            <p:cNvSpPr txBox="1">
              <a:spLocks noChangeArrowheads="1"/>
            </p:cNvSpPr>
            <p:nvPr/>
          </p:nvSpPr>
          <p:spPr bwMode="auto">
            <a:xfrm>
              <a:off x="2670" y="2860"/>
              <a:ext cx="186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863600"/>
              <a:r>
                <a:rPr lang="en-US" sz="1200" b="1">
                  <a:solidFill>
                    <a:srgbClr val="0000FF"/>
                  </a:solidFill>
                  <a:effectLst/>
                </a:rPr>
                <a:t>Beta Ratio  =  Plate Size  </a:t>
              </a:r>
              <a:r>
                <a:rPr lang="en-US" sz="1200" b="1">
                  <a:solidFill>
                    <a:srgbClr val="0000FF"/>
                  </a:solidFill>
                  <a:effectLst/>
                  <a:latin typeface="Verdana" pitchFamily="34" charset="0"/>
                </a:rPr>
                <a:t>÷  </a:t>
              </a:r>
              <a:r>
                <a:rPr lang="en-US" sz="1200" b="1">
                  <a:solidFill>
                    <a:srgbClr val="0000FF"/>
                  </a:solidFill>
                  <a:effectLst/>
                </a:rPr>
                <a:t>Tube Diam</a:t>
              </a:r>
            </a:p>
          </p:txBody>
        </p:sp>
      </p:grpSp>
      <p:grpSp>
        <p:nvGrpSpPr>
          <p:cNvPr id="8" name="Group 16"/>
          <p:cNvGrpSpPr>
            <a:grpSpLocks/>
          </p:cNvGrpSpPr>
          <p:nvPr/>
        </p:nvGrpSpPr>
        <p:grpSpPr bwMode="auto">
          <a:xfrm>
            <a:off x="2913063" y="4938713"/>
            <a:ext cx="3841750" cy="1049337"/>
            <a:chOff x="1835" y="3111"/>
            <a:chExt cx="2420" cy="661"/>
          </a:xfrm>
        </p:grpSpPr>
        <p:sp>
          <p:nvSpPr>
            <p:cNvPr id="3" name="Rounded Rectangle 10"/>
            <p:cNvSpPr>
              <a:spLocks noChangeArrowheads="1"/>
            </p:cNvSpPr>
            <p:nvPr/>
          </p:nvSpPr>
          <p:spPr bwMode="auto">
            <a:xfrm>
              <a:off x="1835" y="3111"/>
              <a:ext cx="336" cy="156"/>
            </a:xfrm>
            <a:prstGeom prst="roundRect">
              <a:avLst>
                <a:gd name="adj" fmla="val 16667"/>
              </a:avLst>
            </a:prstGeom>
            <a:solidFill>
              <a:srgbClr val="FFFF00">
                <a:alpha val="36000"/>
              </a:srgbClr>
            </a:solidFill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23568" name="Text Box 18"/>
            <p:cNvSpPr txBox="1">
              <a:spLocks noChangeArrowheads="1"/>
            </p:cNvSpPr>
            <p:nvPr/>
          </p:nvSpPr>
          <p:spPr bwMode="auto">
            <a:xfrm>
              <a:off x="2606" y="3359"/>
              <a:ext cx="1649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863600"/>
              <a:r>
                <a:rPr lang="en-US" b="1">
                  <a:effectLst/>
                </a:rPr>
                <a:t>To Save Gas Meter:</a:t>
              </a:r>
            </a:p>
            <a:p>
              <a:pPr defTabSz="863600"/>
              <a:r>
                <a:rPr lang="en-US" b="1">
                  <a:effectLst/>
                </a:rPr>
                <a:t>   Select  </a:t>
              </a:r>
              <a:r>
                <a:rPr lang="en-US" sz="2000" b="1">
                  <a:solidFill>
                    <a:srgbClr val="0000FF"/>
                  </a:solidFill>
                  <a:effectLst/>
                </a:rPr>
                <a:t>SAVE </a:t>
              </a:r>
              <a:r>
                <a:rPr lang="en-US" b="1">
                  <a:effectLst/>
                </a:rPr>
                <a:t> button</a:t>
              </a:r>
            </a:p>
          </p:txBody>
        </p:sp>
        <p:sp>
          <p:nvSpPr>
            <p:cNvPr id="22545" name="Freeform 19"/>
            <p:cNvSpPr>
              <a:spLocks/>
            </p:cNvSpPr>
            <p:nvPr/>
          </p:nvSpPr>
          <p:spPr bwMode="auto">
            <a:xfrm>
              <a:off x="2136" y="3248"/>
              <a:ext cx="440" cy="312"/>
            </a:xfrm>
            <a:custGeom>
              <a:avLst/>
              <a:gdLst>
                <a:gd name="T0" fmla="*/ 440 w 440"/>
                <a:gd name="T1" fmla="*/ 312 h 312"/>
                <a:gd name="T2" fmla="*/ 184 w 440"/>
                <a:gd name="T3" fmla="*/ 152 h 312"/>
                <a:gd name="T4" fmla="*/ 288 w 440"/>
                <a:gd name="T5" fmla="*/ 160 h 312"/>
                <a:gd name="T6" fmla="*/ 0 w 440"/>
                <a:gd name="T7" fmla="*/ 0 h 3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0"/>
                <a:gd name="T13" fmla="*/ 0 h 312"/>
                <a:gd name="T14" fmla="*/ 440 w 440"/>
                <a:gd name="T15" fmla="*/ 312 h 3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0" h="312">
                  <a:moveTo>
                    <a:pt x="440" y="312"/>
                  </a:moveTo>
                  <a:cubicBezTo>
                    <a:pt x="324" y="244"/>
                    <a:pt x="209" y="177"/>
                    <a:pt x="184" y="152"/>
                  </a:cubicBezTo>
                  <a:cubicBezTo>
                    <a:pt x="159" y="127"/>
                    <a:pt x="319" y="185"/>
                    <a:pt x="288" y="160"/>
                  </a:cubicBezTo>
                  <a:cubicBezTo>
                    <a:pt x="257" y="135"/>
                    <a:pt x="128" y="67"/>
                    <a:pt x="0" y="0"/>
                  </a:cubicBezTo>
                </a:path>
              </a:pathLst>
            </a:custGeom>
            <a:noFill/>
            <a:ln w="9525">
              <a:solidFill>
                <a:srgbClr val="CC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23562" name="Text Box 21"/>
          <p:cNvSpPr txBox="1">
            <a:spLocks noChangeArrowheads="1"/>
          </p:cNvSpPr>
          <p:nvPr/>
        </p:nvSpPr>
        <p:spPr bwMode="auto">
          <a:xfrm>
            <a:off x="3425825" y="50800"/>
            <a:ext cx="23907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b="1">
                <a:effectLst/>
              </a:rPr>
              <a:t>Linear Meter - </a:t>
            </a:r>
            <a:r>
              <a:rPr lang="en-US" b="1">
                <a:solidFill>
                  <a:srgbClr val="0000FF"/>
                </a:solidFill>
                <a:effectLst/>
              </a:rPr>
              <a:t>Setup</a:t>
            </a:r>
          </a:p>
        </p:txBody>
      </p:sp>
      <p:sp>
        <p:nvSpPr>
          <p:cNvPr id="23563" name="Text Box 22"/>
          <p:cNvSpPr txBox="1">
            <a:spLocks noChangeArrowheads="1"/>
          </p:cNvSpPr>
          <p:nvPr/>
        </p:nvSpPr>
        <p:spPr bwMode="auto">
          <a:xfrm>
            <a:off x="6727825" y="731838"/>
            <a:ext cx="2286000" cy="284162"/>
          </a:xfrm>
          <a:prstGeom prst="rect">
            <a:avLst/>
          </a:prstGeom>
          <a:solidFill>
            <a:srgbClr val="99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>
                <a:effectLst/>
              </a:rPr>
              <a:t>Manually Entered Coefficient</a:t>
            </a:r>
          </a:p>
        </p:txBody>
      </p:sp>
      <p:grpSp>
        <p:nvGrpSpPr>
          <p:cNvPr id="9" name="Group 26"/>
          <p:cNvGrpSpPr>
            <a:grpSpLocks/>
          </p:cNvGrpSpPr>
          <p:nvPr/>
        </p:nvGrpSpPr>
        <p:grpSpPr bwMode="auto">
          <a:xfrm>
            <a:off x="255588" y="889000"/>
            <a:ext cx="6450012" cy="1208088"/>
            <a:chOff x="161" y="560"/>
            <a:chExt cx="4063" cy="761"/>
          </a:xfrm>
        </p:grpSpPr>
        <p:sp>
          <p:nvSpPr>
            <p:cNvPr id="4" name="Rounded Rectangle 10"/>
            <p:cNvSpPr>
              <a:spLocks noChangeArrowheads="1"/>
            </p:cNvSpPr>
            <p:nvPr/>
          </p:nvSpPr>
          <p:spPr bwMode="auto">
            <a:xfrm>
              <a:off x="161" y="1165"/>
              <a:ext cx="494" cy="156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22542" name="Line 25"/>
            <p:cNvSpPr>
              <a:spLocks noChangeShapeType="1"/>
            </p:cNvSpPr>
            <p:nvPr/>
          </p:nvSpPr>
          <p:spPr bwMode="auto">
            <a:xfrm flipH="1">
              <a:off x="696" y="560"/>
              <a:ext cx="3528" cy="664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25" name="Title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Equipment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838200"/>
            <a:ext cx="74676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70C0"/>
                </a:solidFill>
                <a:effectLst/>
              </a:rPr>
              <a:t>PumperPal  Special Topics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0" y="4738688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effectLst/>
              </a:rPr>
              <a:t> Well Tests  </a:t>
            </a:r>
          </a:p>
          <a:p>
            <a:pPr>
              <a:defRPr/>
            </a:pPr>
            <a:endParaRPr lang="en-US" sz="24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0" y="2252663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effectLst/>
              </a:rPr>
              <a:t> Downtime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24000" y="5289550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effectLst/>
              </a:rPr>
              <a:t> Status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0" y="1501775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effectLst/>
              </a:rPr>
              <a:t> Gas Meters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24000" y="3810000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effectLst/>
              </a:rPr>
              <a:t> Water Meters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524000" y="3059113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effectLst/>
              </a:rPr>
              <a:t> Run Tickets </a:t>
            </a:r>
            <a:endParaRPr lang="en-US" sz="2400" b="1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  <p:sp>
        <p:nvSpPr>
          <p:cNvPr id="6153" name="Title 17"/>
          <p:cNvSpPr>
            <a:spLocks noGrp="1"/>
          </p:cNvSpPr>
          <p:nvPr>
            <p:ph type="title"/>
          </p:nvPr>
        </p:nvSpPr>
        <p:spPr>
          <a:xfrm>
            <a:off x="227013" y="-522504"/>
            <a:ext cx="5403850" cy="435429"/>
          </a:xfrm>
        </p:spPr>
        <p:txBody>
          <a:bodyPr/>
          <a:lstStyle/>
          <a:p>
            <a:r>
              <a:rPr lang="en-US" dirty="0" smtClean="0"/>
              <a:t>Intro</a:t>
            </a:r>
            <a:endParaRPr lang="en-US" dirty="0" smtClean="0"/>
          </a:p>
        </p:txBody>
      </p:sp>
      <p:sp>
        <p:nvSpPr>
          <p:cNvPr id="15" name="Title 17"/>
          <p:cNvSpPr txBox="1">
            <a:spLocks/>
          </p:cNvSpPr>
          <p:nvPr/>
        </p:nvSpPr>
        <p:spPr bwMode="auto">
          <a:xfrm>
            <a:off x="227013" y="0"/>
            <a:ext cx="5403850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636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PumperPal Detailed Training</a:t>
            </a:r>
            <a:endParaRPr kumimoji="0" lang="en-US" sz="29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697288" y="50800"/>
            <a:ext cx="23653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863600"/>
            <a:r>
              <a:rPr lang="en-US" b="1">
                <a:effectLst/>
              </a:rPr>
              <a:t>Linear Meter – </a:t>
            </a:r>
            <a:r>
              <a:rPr lang="en-US" b="1">
                <a:solidFill>
                  <a:srgbClr val="0000FF"/>
                </a:solidFill>
                <a:effectLst/>
              </a:rPr>
              <a:t>Input</a:t>
            </a:r>
            <a:endParaRPr lang="en-US" sz="1400" b="1">
              <a:solidFill>
                <a:srgbClr val="0000FF"/>
              </a:solidFill>
              <a:effectLst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5010150" y="762000"/>
            <a:ext cx="4129088" cy="954088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solidFill>
                  <a:schemeClr val="bg2"/>
                </a:solidFill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Manual Entry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Calculated by PumperPal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rgbClr val="FF0000"/>
                </a:solidFill>
                <a:effectLst/>
              </a:rPr>
              <a:t>Manually Entered Coefficient</a:t>
            </a: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133350" y="1066800"/>
            <a:ext cx="5334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30163" y="496888"/>
            <a:ext cx="37147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190472" name="Line 8"/>
          <p:cNvSpPr>
            <a:spLocks noChangeShapeType="1"/>
          </p:cNvSpPr>
          <p:nvPr/>
        </p:nvSpPr>
        <p:spPr bwMode="auto">
          <a:xfrm flipH="1" flipV="1">
            <a:off x="1752600" y="3263900"/>
            <a:ext cx="1524000" cy="279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90475" name="Text Box 11"/>
          <p:cNvSpPr txBox="1">
            <a:spLocks noChangeArrowheads="1"/>
          </p:cNvSpPr>
          <p:nvPr/>
        </p:nvSpPr>
        <p:spPr bwMode="auto">
          <a:xfrm>
            <a:off x="3362325" y="1916113"/>
            <a:ext cx="1873250" cy="792162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4300" indent="-114300" defTabSz="863600"/>
            <a:r>
              <a:rPr lang="en-US" b="1" u="sng">
                <a:effectLst/>
              </a:rPr>
              <a:t>Required Input: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Line Pressure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Differential</a:t>
            </a:r>
          </a:p>
        </p:txBody>
      </p:sp>
      <p:sp>
        <p:nvSpPr>
          <p:cNvPr id="190476" name="Text Box 12"/>
          <p:cNvSpPr txBox="1">
            <a:spLocks noChangeArrowheads="1"/>
          </p:cNvSpPr>
          <p:nvPr/>
        </p:nvSpPr>
        <p:spPr bwMode="auto">
          <a:xfrm>
            <a:off x="3370263" y="2838450"/>
            <a:ext cx="2317750" cy="1004888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4300" indent="-114300" defTabSz="863600"/>
            <a:r>
              <a:rPr lang="en-US" b="1" u="sng">
                <a:effectLst/>
              </a:rPr>
              <a:t>Optional Input: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Temperature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Coefficient &amp; Plate Size</a:t>
            </a:r>
            <a:r>
              <a:rPr lang="en-US" sz="1400" b="1">
                <a:effectLst/>
              </a:rPr>
              <a:t> </a:t>
            </a:r>
          </a:p>
          <a:p>
            <a:pPr marL="114300" indent="-114300" defTabSz="863600"/>
            <a:r>
              <a:rPr lang="en-US" sz="1400" b="1">
                <a:effectLst/>
              </a:rPr>
              <a:t>   Now Displayed as Info</a:t>
            </a:r>
          </a:p>
        </p:txBody>
      </p: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92125" y="787400"/>
            <a:ext cx="1828800" cy="3770313"/>
            <a:chOff x="310" y="496"/>
            <a:chExt cx="1152" cy="2375"/>
          </a:xfrm>
        </p:grpSpPr>
        <p:sp>
          <p:nvSpPr>
            <p:cNvPr id="3" name="Rounded Rectangle 10"/>
            <p:cNvSpPr>
              <a:spLocks noChangeArrowheads="1"/>
            </p:cNvSpPr>
            <p:nvPr/>
          </p:nvSpPr>
          <p:spPr bwMode="auto">
            <a:xfrm>
              <a:off x="310" y="1550"/>
              <a:ext cx="944" cy="156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grpSp>
          <p:nvGrpSpPr>
            <p:cNvPr id="24589" name="Group 21"/>
            <p:cNvGrpSpPr>
              <a:grpSpLocks/>
            </p:cNvGrpSpPr>
            <p:nvPr/>
          </p:nvGrpSpPr>
          <p:grpSpPr bwMode="auto">
            <a:xfrm>
              <a:off x="395" y="496"/>
              <a:ext cx="1067" cy="2375"/>
              <a:chOff x="395" y="496"/>
              <a:chExt cx="1067" cy="2375"/>
            </a:xfrm>
          </p:grpSpPr>
          <p:sp>
            <p:nvSpPr>
              <p:cNvPr id="4" name="Rounded Rectangle 10"/>
              <p:cNvSpPr>
                <a:spLocks noChangeArrowheads="1"/>
              </p:cNvSpPr>
              <p:nvPr/>
            </p:nvSpPr>
            <p:spPr bwMode="auto">
              <a:xfrm>
                <a:off x="395" y="2643"/>
                <a:ext cx="320" cy="228"/>
              </a:xfrm>
              <a:prstGeom prst="roundRect">
                <a:avLst>
                  <a:gd name="adj" fmla="val 16667"/>
                </a:avLst>
              </a:prstGeom>
              <a:noFill/>
              <a:ln w="25400" algn="ctr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lt1"/>
                  </a:solidFill>
                  <a:effectLst/>
                  <a:latin typeface="+mn-lt"/>
                  <a:cs typeface="+mn-cs"/>
                </a:endParaRPr>
              </a:p>
            </p:txBody>
          </p:sp>
          <p:sp>
            <p:nvSpPr>
              <p:cNvPr id="23567" name="Freeform 23"/>
              <p:cNvSpPr>
                <a:spLocks/>
              </p:cNvSpPr>
              <p:nvPr/>
            </p:nvSpPr>
            <p:spPr bwMode="auto">
              <a:xfrm>
                <a:off x="704" y="1712"/>
                <a:ext cx="712" cy="968"/>
              </a:xfrm>
              <a:custGeom>
                <a:avLst/>
                <a:gdLst>
                  <a:gd name="T0" fmla="*/ 528 w 712"/>
                  <a:gd name="T1" fmla="*/ 0 h 968"/>
                  <a:gd name="T2" fmla="*/ 624 w 712"/>
                  <a:gd name="T3" fmla="*/ 560 h 968"/>
                  <a:gd name="T4" fmla="*/ 0 w 712"/>
                  <a:gd name="T5" fmla="*/ 968 h 968"/>
                  <a:gd name="T6" fmla="*/ 0 60000 65536"/>
                  <a:gd name="T7" fmla="*/ 0 60000 65536"/>
                  <a:gd name="T8" fmla="*/ 0 60000 65536"/>
                  <a:gd name="T9" fmla="*/ 0 w 712"/>
                  <a:gd name="T10" fmla="*/ 0 h 968"/>
                  <a:gd name="T11" fmla="*/ 712 w 712"/>
                  <a:gd name="T12" fmla="*/ 968 h 96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12" h="968">
                    <a:moveTo>
                      <a:pt x="528" y="0"/>
                    </a:moveTo>
                    <a:cubicBezTo>
                      <a:pt x="620" y="199"/>
                      <a:pt x="712" y="399"/>
                      <a:pt x="624" y="560"/>
                    </a:cubicBezTo>
                    <a:cubicBezTo>
                      <a:pt x="536" y="721"/>
                      <a:pt x="268" y="844"/>
                      <a:pt x="0" y="968"/>
                    </a:cubicBezTo>
                  </a:path>
                </a:pathLst>
              </a:custGeom>
              <a:noFill/>
              <a:ln w="9525">
                <a:solidFill>
                  <a:srgbClr val="CC0000"/>
                </a:solidFill>
                <a:round/>
                <a:headEnd type="none" w="med" len="med"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5" name="Rounded Rectangle 10"/>
              <p:cNvSpPr>
                <a:spLocks noChangeArrowheads="1"/>
              </p:cNvSpPr>
              <p:nvPr/>
            </p:nvSpPr>
            <p:spPr bwMode="auto">
              <a:xfrm>
                <a:off x="808" y="496"/>
                <a:ext cx="448" cy="156"/>
              </a:xfrm>
              <a:prstGeom prst="roundRect">
                <a:avLst>
                  <a:gd name="adj" fmla="val 16667"/>
                </a:avLst>
              </a:prstGeom>
              <a:noFill/>
              <a:ln w="25400" algn="ctr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lt1"/>
                  </a:solidFill>
                  <a:effectLst/>
                  <a:latin typeface="+mn-lt"/>
                  <a:cs typeface="+mn-cs"/>
                </a:endParaRPr>
              </a:p>
            </p:txBody>
          </p:sp>
          <p:sp>
            <p:nvSpPr>
              <p:cNvPr id="23569" name="Freeform 25"/>
              <p:cNvSpPr>
                <a:spLocks/>
              </p:cNvSpPr>
              <p:nvPr/>
            </p:nvSpPr>
            <p:spPr bwMode="auto">
              <a:xfrm>
                <a:off x="1229" y="640"/>
                <a:ext cx="233" cy="909"/>
              </a:xfrm>
              <a:custGeom>
                <a:avLst/>
                <a:gdLst>
                  <a:gd name="T0" fmla="*/ 35 w 233"/>
                  <a:gd name="T1" fmla="*/ 0 h 909"/>
                  <a:gd name="T2" fmla="*/ 227 w 233"/>
                  <a:gd name="T3" fmla="*/ 496 h 909"/>
                  <a:gd name="T4" fmla="*/ 0 w 233"/>
                  <a:gd name="T5" fmla="*/ 909 h 909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909"/>
                  <a:gd name="T11" fmla="*/ 233 w 233"/>
                  <a:gd name="T12" fmla="*/ 909 h 90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909">
                    <a:moveTo>
                      <a:pt x="35" y="0"/>
                    </a:moveTo>
                    <a:cubicBezTo>
                      <a:pt x="67" y="83"/>
                      <a:pt x="233" y="345"/>
                      <a:pt x="227" y="496"/>
                    </a:cubicBezTo>
                    <a:cubicBezTo>
                      <a:pt x="221" y="647"/>
                      <a:pt x="47" y="823"/>
                      <a:pt x="0" y="909"/>
                    </a:cubicBezTo>
                  </a:path>
                </a:pathLst>
              </a:custGeom>
              <a:noFill/>
              <a:ln w="9525">
                <a:solidFill>
                  <a:srgbClr val="CC0000"/>
                </a:solidFill>
                <a:round/>
                <a:headEnd type="triangle" w="med" len="med"/>
                <a:tailEnd type="non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</p:grpSp>
      </p:grpSp>
      <p:sp>
        <p:nvSpPr>
          <p:cNvPr id="24587" name="AutoShape 35"/>
          <p:cNvSpPr>
            <a:spLocks noChangeArrowheads="1"/>
          </p:cNvSpPr>
          <p:nvPr/>
        </p:nvSpPr>
        <p:spPr bwMode="auto">
          <a:xfrm>
            <a:off x="7907338" y="1493838"/>
            <a:ext cx="558800" cy="152400"/>
          </a:xfrm>
          <a:prstGeom prst="leftArrow">
            <a:avLst>
              <a:gd name="adj1" fmla="val 50000"/>
              <a:gd name="adj2" fmla="val 91667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Required Input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75" grpId="0" animBg="1"/>
      <p:bldP spid="19047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492125" y="787400"/>
            <a:ext cx="1828800" cy="3770313"/>
            <a:chOff x="310" y="496"/>
            <a:chExt cx="1152" cy="2375"/>
          </a:xfrm>
        </p:grpSpPr>
        <p:sp>
          <p:nvSpPr>
            <p:cNvPr id="2" name="Rounded Rectangle 10"/>
            <p:cNvSpPr>
              <a:spLocks noChangeArrowheads="1"/>
            </p:cNvSpPr>
            <p:nvPr/>
          </p:nvSpPr>
          <p:spPr bwMode="auto">
            <a:xfrm>
              <a:off x="310" y="1550"/>
              <a:ext cx="944" cy="156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grpSp>
          <p:nvGrpSpPr>
            <p:cNvPr id="25618" name="Group 8"/>
            <p:cNvGrpSpPr>
              <a:grpSpLocks/>
            </p:cNvGrpSpPr>
            <p:nvPr/>
          </p:nvGrpSpPr>
          <p:grpSpPr bwMode="auto">
            <a:xfrm>
              <a:off x="395" y="496"/>
              <a:ext cx="1067" cy="2375"/>
              <a:chOff x="395" y="496"/>
              <a:chExt cx="1067" cy="2375"/>
            </a:xfrm>
          </p:grpSpPr>
          <p:sp>
            <p:nvSpPr>
              <p:cNvPr id="3" name="Rounded Rectangle 10"/>
              <p:cNvSpPr>
                <a:spLocks noChangeArrowheads="1"/>
              </p:cNvSpPr>
              <p:nvPr/>
            </p:nvSpPr>
            <p:spPr bwMode="auto">
              <a:xfrm>
                <a:off x="395" y="2643"/>
                <a:ext cx="320" cy="228"/>
              </a:xfrm>
              <a:prstGeom prst="roundRect">
                <a:avLst>
                  <a:gd name="adj" fmla="val 16667"/>
                </a:avLst>
              </a:prstGeom>
              <a:noFill/>
              <a:ln w="25400" algn="ctr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lt1"/>
                  </a:solidFill>
                  <a:effectLst/>
                  <a:latin typeface="+mn-lt"/>
                  <a:cs typeface="+mn-cs"/>
                </a:endParaRPr>
              </a:p>
            </p:txBody>
          </p:sp>
          <p:sp>
            <p:nvSpPr>
              <p:cNvPr id="24596" name="Freeform 10"/>
              <p:cNvSpPr>
                <a:spLocks/>
              </p:cNvSpPr>
              <p:nvPr/>
            </p:nvSpPr>
            <p:spPr bwMode="auto">
              <a:xfrm>
                <a:off x="704" y="1712"/>
                <a:ext cx="712" cy="968"/>
              </a:xfrm>
              <a:custGeom>
                <a:avLst/>
                <a:gdLst>
                  <a:gd name="T0" fmla="*/ 528 w 712"/>
                  <a:gd name="T1" fmla="*/ 0 h 968"/>
                  <a:gd name="T2" fmla="*/ 624 w 712"/>
                  <a:gd name="T3" fmla="*/ 560 h 968"/>
                  <a:gd name="T4" fmla="*/ 0 w 712"/>
                  <a:gd name="T5" fmla="*/ 968 h 968"/>
                  <a:gd name="T6" fmla="*/ 0 60000 65536"/>
                  <a:gd name="T7" fmla="*/ 0 60000 65536"/>
                  <a:gd name="T8" fmla="*/ 0 60000 65536"/>
                  <a:gd name="T9" fmla="*/ 0 w 712"/>
                  <a:gd name="T10" fmla="*/ 0 h 968"/>
                  <a:gd name="T11" fmla="*/ 712 w 712"/>
                  <a:gd name="T12" fmla="*/ 968 h 96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12" h="968">
                    <a:moveTo>
                      <a:pt x="528" y="0"/>
                    </a:moveTo>
                    <a:cubicBezTo>
                      <a:pt x="620" y="199"/>
                      <a:pt x="712" y="399"/>
                      <a:pt x="624" y="560"/>
                    </a:cubicBezTo>
                    <a:cubicBezTo>
                      <a:pt x="536" y="721"/>
                      <a:pt x="268" y="844"/>
                      <a:pt x="0" y="968"/>
                    </a:cubicBezTo>
                  </a:path>
                </a:pathLst>
              </a:custGeom>
              <a:noFill/>
              <a:ln w="9525">
                <a:solidFill>
                  <a:srgbClr val="CC0000"/>
                </a:solidFill>
                <a:round/>
                <a:headEnd type="none" w="med" len="med"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" name="Rounded Rectangle 10"/>
              <p:cNvSpPr>
                <a:spLocks noChangeArrowheads="1"/>
              </p:cNvSpPr>
              <p:nvPr/>
            </p:nvSpPr>
            <p:spPr bwMode="auto">
              <a:xfrm>
                <a:off x="808" y="496"/>
                <a:ext cx="448" cy="156"/>
              </a:xfrm>
              <a:prstGeom prst="roundRect">
                <a:avLst>
                  <a:gd name="adj" fmla="val 16667"/>
                </a:avLst>
              </a:prstGeom>
              <a:noFill/>
              <a:ln w="25400" algn="ctr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lt1"/>
                  </a:solidFill>
                  <a:effectLst/>
                  <a:latin typeface="+mn-lt"/>
                  <a:cs typeface="+mn-cs"/>
                </a:endParaRPr>
              </a:p>
            </p:txBody>
          </p:sp>
          <p:sp>
            <p:nvSpPr>
              <p:cNvPr id="24598" name="Freeform 12"/>
              <p:cNvSpPr>
                <a:spLocks/>
              </p:cNvSpPr>
              <p:nvPr/>
            </p:nvSpPr>
            <p:spPr bwMode="auto">
              <a:xfrm>
                <a:off x="1229" y="640"/>
                <a:ext cx="233" cy="909"/>
              </a:xfrm>
              <a:custGeom>
                <a:avLst/>
                <a:gdLst>
                  <a:gd name="T0" fmla="*/ 35 w 233"/>
                  <a:gd name="T1" fmla="*/ 0 h 909"/>
                  <a:gd name="T2" fmla="*/ 227 w 233"/>
                  <a:gd name="T3" fmla="*/ 496 h 909"/>
                  <a:gd name="T4" fmla="*/ 0 w 233"/>
                  <a:gd name="T5" fmla="*/ 909 h 909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909"/>
                  <a:gd name="T11" fmla="*/ 233 w 233"/>
                  <a:gd name="T12" fmla="*/ 909 h 90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909">
                    <a:moveTo>
                      <a:pt x="35" y="0"/>
                    </a:moveTo>
                    <a:cubicBezTo>
                      <a:pt x="67" y="83"/>
                      <a:pt x="233" y="345"/>
                      <a:pt x="227" y="496"/>
                    </a:cubicBezTo>
                    <a:cubicBezTo>
                      <a:pt x="221" y="647"/>
                      <a:pt x="47" y="823"/>
                      <a:pt x="0" y="909"/>
                    </a:cubicBezTo>
                  </a:path>
                </a:pathLst>
              </a:custGeom>
              <a:noFill/>
              <a:ln w="9525">
                <a:solidFill>
                  <a:srgbClr val="CC0000"/>
                </a:solidFill>
                <a:round/>
                <a:headEnd type="triangle" w="med" len="med"/>
                <a:tailEnd type="non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</p:grpSp>
      </p:grp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1812925" y="2106613"/>
            <a:ext cx="1352550" cy="1057275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183311" name="Text Box 15"/>
          <p:cNvSpPr txBox="1">
            <a:spLocks noChangeArrowheads="1"/>
          </p:cNvSpPr>
          <p:nvPr/>
        </p:nvSpPr>
        <p:spPr bwMode="auto">
          <a:xfrm>
            <a:off x="1681163" y="3184525"/>
            <a:ext cx="160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/>
            <a:r>
              <a:rPr lang="en-US" sz="1000" b="1" u="sng">
                <a:solidFill>
                  <a:srgbClr val="CC0000"/>
                </a:solidFill>
                <a:effectLst/>
              </a:rPr>
              <a:t>Affects</a:t>
            </a:r>
            <a:r>
              <a:rPr lang="en-US" sz="1000" b="1">
                <a:solidFill>
                  <a:srgbClr val="CC0000"/>
                </a:solidFill>
                <a:effectLst/>
              </a:rPr>
              <a:t> PumperPal Calculated Volume</a:t>
            </a:r>
          </a:p>
        </p:txBody>
      </p:sp>
      <p:grpSp>
        <p:nvGrpSpPr>
          <p:cNvPr id="25606" name="Group 16"/>
          <p:cNvGrpSpPr>
            <a:grpSpLocks/>
          </p:cNvGrpSpPr>
          <p:nvPr/>
        </p:nvGrpSpPr>
        <p:grpSpPr bwMode="auto">
          <a:xfrm>
            <a:off x="1136650" y="3651250"/>
            <a:ext cx="4276725" cy="2033588"/>
            <a:chOff x="716" y="2300"/>
            <a:chExt cx="2694" cy="1281"/>
          </a:xfrm>
        </p:grpSpPr>
        <p:sp>
          <p:nvSpPr>
            <p:cNvPr id="25615" name="Text Box 17"/>
            <p:cNvSpPr txBox="1">
              <a:spLocks noChangeArrowheads="1"/>
            </p:cNvSpPr>
            <p:nvPr/>
          </p:nvSpPr>
          <p:spPr bwMode="auto">
            <a:xfrm>
              <a:off x="873" y="3174"/>
              <a:ext cx="2537" cy="407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14300" indent="-114300" defTabSz="863600"/>
              <a:r>
                <a:rPr lang="en-US" sz="1200" b="1" u="sng">
                  <a:effectLst/>
                </a:rPr>
                <a:t>Checked:</a:t>
              </a:r>
            </a:p>
            <a:p>
              <a:pPr marL="114300" indent="-114300" defTabSz="863600">
                <a:buFontTx/>
                <a:buChar char="•"/>
              </a:pPr>
              <a:r>
                <a:rPr lang="en-US" sz="1200" b="1">
                  <a:effectLst/>
                </a:rPr>
                <a:t>Allows PumperPal to Calculate Gas Volume Entry</a:t>
              </a:r>
            </a:p>
            <a:p>
              <a:pPr marL="114300" indent="-114300" defTabSz="863600">
                <a:buFontTx/>
                <a:buChar char="•"/>
              </a:pPr>
              <a:r>
                <a:rPr lang="en-US" sz="1200" b="1">
                  <a:effectLst/>
                </a:rPr>
                <a:t>Volumes </a:t>
              </a:r>
              <a:r>
                <a:rPr lang="en-US" sz="1200" b="1" u="sng">
                  <a:effectLst/>
                </a:rPr>
                <a:t>Affected</a:t>
              </a:r>
              <a:r>
                <a:rPr lang="en-US" sz="1200" b="1">
                  <a:effectLst/>
                </a:rPr>
                <a:t> by </a:t>
              </a:r>
              <a:r>
                <a:rPr lang="en-US" sz="1200" b="1">
                  <a:solidFill>
                    <a:srgbClr val="0000FF"/>
                  </a:solidFill>
                  <a:effectLst/>
                </a:rPr>
                <a:t>Downtime</a:t>
              </a:r>
              <a:r>
                <a:rPr lang="en-US" sz="1200" b="1">
                  <a:effectLst/>
                </a:rPr>
                <a:t> and </a:t>
              </a:r>
              <a:r>
                <a:rPr lang="en-US" sz="1200" b="1">
                  <a:solidFill>
                    <a:srgbClr val="0000FF"/>
                  </a:solidFill>
                  <a:effectLst/>
                </a:rPr>
                <a:t>Sales Time</a:t>
              </a:r>
            </a:p>
          </p:txBody>
        </p:sp>
        <p:sp>
          <p:nvSpPr>
            <p:cNvPr id="24592" name="Line 18"/>
            <p:cNvSpPr>
              <a:spLocks noChangeShapeType="1"/>
            </p:cNvSpPr>
            <p:nvPr/>
          </p:nvSpPr>
          <p:spPr bwMode="auto">
            <a:xfrm flipH="1" flipV="1">
              <a:off x="716" y="2300"/>
              <a:ext cx="520" cy="818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25607" name="Text Box 19"/>
          <p:cNvSpPr txBox="1">
            <a:spLocks noChangeArrowheads="1"/>
          </p:cNvSpPr>
          <p:nvPr/>
        </p:nvSpPr>
        <p:spPr bwMode="auto">
          <a:xfrm>
            <a:off x="3711575" y="50800"/>
            <a:ext cx="23653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863600"/>
            <a:r>
              <a:rPr lang="en-US" b="1">
                <a:effectLst/>
              </a:rPr>
              <a:t>Linear Meter – </a:t>
            </a:r>
            <a:r>
              <a:rPr lang="en-US" b="1">
                <a:solidFill>
                  <a:srgbClr val="0000FF"/>
                </a:solidFill>
                <a:effectLst/>
              </a:rPr>
              <a:t>Input</a:t>
            </a:r>
            <a:endParaRPr lang="en-US" sz="1400" b="1">
              <a:solidFill>
                <a:srgbClr val="0000FF"/>
              </a:solidFill>
              <a:effectLst/>
            </a:endParaRPr>
          </a:p>
        </p:txBody>
      </p:sp>
      <p:sp>
        <p:nvSpPr>
          <p:cNvPr id="5" name="Rounded Rectangle 10"/>
          <p:cNvSpPr>
            <a:spLocks noChangeArrowheads="1"/>
          </p:cNvSpPr>
          <p:nvPr/>
        </p:nvSpPr>
        <p:spPr bwMode="auto">
          <a:xfrm>
            <a:off x="133350" y="1066800"/>
            <a:ext cx="5334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6" name="Rounded Rectangle 10"/>
          <p:cNvSpPr>
            <a:spLocks noChangeArrowheads="1"/>
          </p:cNvSpPr>
          <p:nvPr/>
        </p:nvSpPr>
        <p:spPr bwMode="auto">
          <a:xfrm>
            <a:off x="30163" y="496888"/>
            <a:ext cx="37147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5610" name="Text Box 27"/>
          <p:cNvSpPr txBox="1">
            <a:spLocks noChangeArrowheads="1"/>
          </p:cNvSpPr>
          <p:nvPr/>
        </p:nvSpPr>
        <p:spPr bwMode="auto">
          <a:xfrm>
            <a:off x="5010150" y="762000"/>
            <a:ext cx="4129088" cy="954088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solidFill>
                  <a:schemeClr val="bg2"/>
                </a:solidFill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Manual Entry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Calculated by PumperPal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rgbClr val="FF0000"/>
                </a:solidFill>
                <a:effectLst/>
              </a:rPr>
              <a:t>Manually Entered Coefficient</a:t>
            </a:r>
          </a:p>
        </p:txBody>
      </p:sp>
      <p:grpSp>
        <p:nvGrpSpPr>
          <p:cNvPr id="10" name="Group 28"/>
          <p:cNvGrpSpPr>
            <a:grpSpLocks/>
          </p:cNvGrpSpPr>
          <p:nvPr/>
        </p:nvGrpSpPr>
        <p:grpSpPr bwMode="auto">
          <a:xfrm>
            <a:off x="1628775" y="3282950"/>
            <a:ext cx="4645025" cy="1397000"/>
            <a:chOff x="1026" y="2068"/>
            <a:chExt cx="2926" cy="880"/>
          </a:xfrm>
        </p:grpSpPr>
        <p:sp>
          <p:nvSpPr>
            <p:cNvPr id="25613" name="Text Box 29"/>
            <p:cNvSpPr txBox="1">
              <a:spLocks noChangeArrowheads="1"/>
            </p:cNvSpPr>
            <p:nvPr/>
          </p:nvSpPr>
          <p:spPr bwMode="auto">
            <a:xfrm>
              <a:off x="2096" y="2521"/>
              <a:ext cx="1856" cy="427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63600"/>
              <a:r>
                <a:rPr lang="en-US" sz="1400" b="1" u="sng">
                  <a:effectLst/>
                </a:rPr>
                <a:t>Gas Calculation Basis:</a:t>
              </a:r>
            </a:p>
            <a:p>
              <a:pPr defTabSz="863600"/>
              <a:r>
                <a:rPr lang="en-US" sz="1200" b="1">
                  <a:effectLst/>
                </a:rPr>
                <a:t>24 hr Avg </a:t>
              </a:r>
              <a:r>
                <a:rPr lang="en-US" sz="1200" b="1">
                  <a:solidFill>
                    <a:srgbClr val="0000FF"/>
                  </a:solidFill>
                  <a:effectLst/>
                </a:rPr>
                <a:t>Line Pressure, Differential</a:t>
              </a:r>
              <a:r>
                <a:rPr lang="en-US" sz="1200" b="1">
                  <a:effectLst/>
                </a:rPr>
                <a:t>, and </a:t>
              </a:r>
              <a:r>
                <a:rPr lang="en-US" sz="1200" b="1">
                  <a:solidFill>
                    <a:srgbClr val="0000FF"/>
                  </a:solidFill>
                  <a:effectLst/>
                </a:rPr>
                <a:t>Temperature </a:t>
              </a:r>
              <a:r>
                <a:rPr lang="en-US" sz="1200" b="1">
                  <a:effectLst/>
                </a:rPr>
                <a:t>Readings</a:t>
              </a:r>
            </a:p>
          </p:txBody>
        </p:sp>
        <p:sp>
          <p:nvSpPr>
            <p:cNvPr id="24590" name="Freeform 30"/>
            <p:cNvSpPr>
              <a:spLocks/>
            </p:cNvSpPr>
            <p:nvPr/>
          </p:nvSpPr>
          <p:spPr bwMode="auto">
            <a:xfrm rot="2294030">
              <a:off x="1026" y="2068"/>
              <a:ext cx="1253" cy="112"/>
            </a:xfrm>
            <a:custGeom>
              <a:avLst/>
              <a:gdLst>
                <a:gd name="T0" fmla="*/ 0 w 744"/>
                <a:gd name="T1" fmla="*/ 100 h 76"/>
                <a:gd name="T2" fmla="*/ 1836 w 744"/>
                <a:gd name="T3" fmla="*/ 22 h 76"/>
                <a:gd name="T4" fmla="*/ 1339 w 744"/>
                <a:gd name="T5" fmla="*/ 228 h 76"/>
                <a:gd name="T6" fmla="*/ 3554 w 744"/>
                <a:gd name="T7" fmla="*/ 124 h 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4"/>
                <a:gd name="T13" fmla="*/ 0 h 76"/>
                <a:gd name="T14" fmla="*/ 744 w 744"/>
                <a:gd name="T15" fmla="*/ 76 h 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4" h="76">
                  <a:moveTo>
                    <a:pt x="0" y="31"/>
                  </a:moveTo>
                  <a:cubicBezTo>
                    <a:pt x="168" y="15"/>
                    <a:pt x="337" y="0"/>
                    <a:pt x="384" y="7"/>
                  </a:cubicBezTo>
                  <a:cubicBezTo>
                    <a:pt x="431" y="14"/>
                    <a:pt x="220" y="66"/>
                    <a:pt x="280" y="71"/>
                  </a:cubicBezTo>
                  <a:cubicBezTo>
                    <a:pt x="340" y="76"/>
                    <a:pt x="542" y="57"/>
                    <a:pt x="744" y="39"/>
                  </a:cubicBezTo>
                </a:path>
              </a:pathLst>
            </a:custGeom>
            <a:noFill/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83327" name="AutoShape 31"/>
          <p:cNvSpPr>
            <a:spLocks noChangeArrowheads="1"/>
          </p:cNvSpPr>
          <p:nvPr/>
        </p:nvSpPr>
        <p:spPr bwMode="auto">
          <a:xfrm>
            <a:off x="5522913" y="5461000"/>
            <a:ext cx="558800" cy="152400"/>
          </a:xfrm>
          <a:prstGeom prst="leftArrow">
            <a:avLst>
              <a:gd name="adj1" fmla="val 50000"/>
              <a:gd name="adj2" fmla="val 91667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Data Input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3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3311" grpId="0"/>
      <p:bldP spid="18332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4763"/>
            <a:ext cx="9172575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3673475" y="50800"/>
            <a:ext cx="24415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863600"/>
            <a:r>
              <a:rPr lang="en-US" b="1">
                <a:effectLst/>
              </a:rPr>
              <a:t>Linear Meter – </a:t>
            </a:r>
            <a:r>
              <a:rPr lang="en-US" b="1">
                <a:solidFill>
                  <a:srgbClr val="0000FF"/>
                </a:solidFill>
                <a:effectLst/>
              </a:rPr>
              <a:t>Setup</a:t>
            </a:r>
            <a:endParaRPr lang="en-US" sz="1400" b="1">
              <a:solidFill>
                <a:srgbClr val="0000FF"/>
              </a:solidFill>
              <a:effectLst/>
            </a:endParaRP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723900" y="752475"/>
            <a:ext cx="4826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728663" y="496888"/>
            <a:ext cx="46672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6630" name="Text Box 10"/>
          <p:cNvSpPr txBox="1">
            <a:spLocks noChangeArrowheads="1"/>
          </p:cNvSpPr>
          <p:nvPr/>
        </p:nvSpPr>
        <p:spPr bwMode="auto">
          <a:xfrm>
            <a:off x="5010150" y="685800"/>
            <a:ext cx="4129088" cy="1138238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solidFill>
                  <a:schemeClr val="bg2"/>
                </a:solidFill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Manual Entry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Calculated by PumperPal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chemeClr val="bg2"/>
                </a:solidFill>
                <a:effectLst/>
              </a:rPr>
              <a:t>Manually Entered Coefficient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rgbClr val="FF0000"/>
                </a:solidFill>
                <a:effectLst/>
              </a:rPr>
              <a:t>PumperPal Calculated Coefficient</a:t>
            </a:r>
          </a:p>
        </p:txBody>
      </p: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222250" y="1752600"/>
            <a:ext cx="5187950" cy="374650"/>
            <a:chOff x="140" y="1104"/>
            <a:chExt cx="3268" cy="236"/>
          </a:xfrm>
        </p:grpSpPr>
        <p:sp>
          <p:nvSpPr>
            <p:cNvPr id="3" name="Rounded Rectangle 10"/>
            <p:cNvSpPr>
              <a:spLocks noChangeArrowheads="1"/>
            </p:cNvSpPr>
            <p:nvPr/>
          </p:nvSpPr>
          <p:spPr bwMode="auto">
            <a:xfrm>
              <a:off x="140" y="1176"/>
              <a:ext cx="488" cy="164"/>
            </a:xfrm>
            <a:prstGeom prst="roundRect">
              <a:avLst>
                <a:gd name="adj" fmla="val 16667"/>
              </a:avLst>
            </a:prstGeom>
            <a:solidFill>
              <a:srgbClr val="FFFF00">
                <a:alpha val="36000"/>
              </a:srgbClr>
            </a:solidFill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25610" name="Freeform 11"/>
            <p:cNvSpPr>
              <a:spLocks/>
            </p:cNvSpPr>
            <p:nvPr/>
          </p:nvSpPr>
          <p:spPr bwMode="auto">
            <a:xfrm>
              <a:off x="720" y="1104"/>
              <a:ext cx="2688" cy="128"/>
            </a:xfrm>
            <a:custGeom>
              <a:avLst/>
              <a:gdLst>
                <a:gd name="T0" fmla="*/ 0 w 2904"/>
                <a:gd name="T1" fmla="*/ 146 h 120"/>
                <a:gd name="T2" fmla="*/ 1174 w 2904"/>
                <a:gd name="T3" fmla="*/ 58 h 120"/>
                <a:gd name="T4" fmla="*/ 1072 w 2904"/>
                <a:gd name="T5" fmla="*/ 135 h 120"/>
                <a:gd name="T6" fmla="*/ 2303 w 2904"/>
                <a:gd name="T7" fmla="*/ 0 h 1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04"/>
                <a:gd name="T13" fmla="*/ 0 h 120"/>
                <a:gd name="T14" fmla="*/ 2904 w 2904"/>
                <a:gd name="T15" fmla="*/ 120 h 1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04" h="120">
                  <a:moveTo>
                    <a:pt x="0" y="120"/>
                  </a:moveTo>
                  <a:cubicBezTo>
                    <a:pt x="627" y="84"/>
                    <a:pt x="1255" y="49"/>
                    <a:pt x="1480" y="48"/>
                  </a:cubicBezTo>
                  <a:cubicBezTo>
                    <a:pt x="1705" y="47"/>
                    <a:pt x="1115" y="120"/>
                    <a:pt x="1352" y="112"/>
                  </a:cubicBezTo>
                  <a:cubicBezTo>
                    <a:pt x="1589" y="104"/>
                    <a:pt x="2246" y="52"/>
                    <a:pt x="2904" y="0"/>
                  </a:cubicBezTo>
                </a:path>
              </a:pathLst>
            </a:custGeom>
            <a:noFill/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26632" name="AutoShape 26"/>
          <p:cNvSpPr>
            <a:spLocks noChangeArrowheads="1"/>
          </p:cNvSpPr>
          <p:nvPr/>
        </p:nvSpPr>
        <p:spPr bwMode="auto">
          <a:xfrm>
            <a:off x="8285163" y="1595438"/>
            <a:ext cx="558800" cy="152400"/>
          </a:xfrm>
          <a:prstGeom prst="leftArrow">
            <a:avLst>
              <a:gd name="adj1" fmla="val 50000"/>
              <a:gd name="adj2" fmla="val 91667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Calc Off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9525"/>
            <a:ext cx="9185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3673475" y="50800"/>
            <a:ext cx="24415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863600"/>
            <a:r>
              <a:rPr lang="en-US" b="1">
                <a:effectLst/>
              </a:rPr>
              <a:t>Linear Meter – </a:t>
            </a:r>
            <a:r>
              <a:rPr lang="en-US" b="1">
                <a:solidFill>
                  <a:srgbClr val="0000FF"/>
                </a:solidFill>
                <a:effectLst/>
              </a:rPr>
              <a:t>Setup</a:t>
            </a:r>
            <a:endParaRPr lang="en-US" sz="1400" b="1">
              <a:solidFill>
                <a:srgbClr val="0000FF"/>
              </a:solidFill>
              <a:effectLst/>
            </a:endParaRP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723900" y="752475"/>
            <a:ext cx="4826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728663" y="496888"/>
            <a:ext cx="46672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5010150" y="685800"/>
            <a:ext cx="4129088" cy="1138238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solidFill>
                  <a:schemeClr val="bg2"/>
                </a:solidFill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Manual Entry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Calculated by PumperPal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chemeClr val="bg2"/>
                </a:solidFill>
                <a:effectLst/>
              </a:rPr>
              <a:t>Manually Entered Coefficient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rgbClr val="FF0000"/>
                </a:solidFill>
                <a:effectLst/>
              </a:rPr>
              <a:t>PumperPal Calculated Coefficient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5724525" y="1876425"/>
            <a:ext cx="1887538" cy="284163"/>
          </a:xfrm>
          <a:prstGeom prst="rect">
            <a:avLst/>
          </a:prstGeom>
          <a:solidFill>
            <a:srgbClr val="99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 u="sng">
                <a:effectLst/>
              </a:rPr>
              <a:t>Simple Coefficient Calc</a:t>
            </a:r>
          </a:p>
        </p:txBody>
      </p:sp>
      <p:sp>
        <p:nvSpPr>
          <p:cNvPr id="3" name="Rounded Rectangle 10"/>
          <p:cNvSpPr>
            <a:spLocks noChangeArrowheads="1"/>
          </p:cNvSpPr>
          <p:nvPr/>
        </p:nvSpPr>
        <p:spPr bwMode="auto">
          <a:xfrm>
            <a:off x="222250" y="1866900"/>
            <a:ext cx="774700" cy="2603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4" name="Rounded Rectangle 10"/>
          <p:cNvSpPr>
            <a:spLocks noChangeArrowheads="1"/>
          </p:cNvSpPr>
          <p:nvPr/>
        </p:nvSpPr>
        <p:spPr bwMode="auto">
          <a:xfrm>
            <a:off x="280988" y="2401888"/>
            <a:ext cx="1298575" cy="2603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5" name="Rounded Rectangle 10"/>
          <p:cNvSpPr>
            <a:spLocks noChangeArrowheads="1"/>
          </p:cNvSpPr>
          <p:nvPr/>
        </p:nvSpPr>
        <p:spPr bwMode="auto">
          <a:xfrm>
            <a:off x="1635125" y="1536700"/>
            <a:ext cx="1489075" cy="1089025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180236" name="AutoShape 12"/>
          <p:cNvSpPr>
            <a:spLocks noChangeArrowheads="1"/>
          </p:cNvSpPr>
          <p:nvPr/>
        </p:nvSpPr>
        <p:spPr bwMode="auto">
          <a:xfrm rot="-1373433">
            <a:off x="1485900" y="2336800"/>
            <a:ext cx="558800" cy="152400"/>
          </a:xfrm>
          <a:prstGeom prst="leftArrow">
            <a:avLst>
              <a:gd name="adj1" fmla="val 50000"/>
              <a:gd name="adj2" fmla="val 91667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pic>
        <p:nvPicPr>
          <p:cNvPr id="180237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625" y="2651125"/>
            <a:ext cx="781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0238" name="Text Box 14"/>
          <p:cNvSpPr txBox="1">
            <a:spLocks noChangeArrowheads="1"/>
          </p:cNvSpPr>
          <p:nvPr/>
        </p:nvSpPr>
        <p:spPr bwMode="auto">
          <a:xfrm>
            <a:off x="4054475" y="2449513"/>
            <a:ext cx="2406650" cy="274637"/>
          </a:xfrm>
          <a:prstGeom prst="rect">
            <a:avLst/>
          </a:prstGeom>
          <a:solidFill>
            <a:srgbClr val="99FF99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 u="sng">
                <a:effectLst/>
              </a:rPr>
              <a:t>Additional Input Requirements</a:t>
            </a:r>
          </a:p>
        </p:txBody>
      </p:sp>
      <p:sp>
        <p:nvSpPr>
          <p:cNvPr id="180239" name="Line 15"/>
          <p:cNvSpPr>
            <a:spLocks noChangeShapeType="1"/>
          </p:cNvSpPr>
          <p:nvPr/>
        </p:nvSpPr>
        <p:spPr bwMode="auto">
          <a:xfrm flipH="1" flipV="1">
            <a:off x="3146425" y="2324100"/>
            <a:ext cx="819150" cy="276225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Simple </a:t>
            </a:r>
            <a:r>
              <a:rPr lang="en-US" dirty="0" err="1" smtClean="0"/>
              <a:t>Coef</a:t>
            </a:r>
            <a:r>
              <a:rPr lang="en-US" dirty="0" smtClean="0"/>
              <a:t> Calc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0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0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0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802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0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180236" grpId="0" animBg="1"/>
      <p:bldP spid="18023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2908300" y="4895850"/>
            <a:ext cx="4414838" cy="1112838"/>
            <a:chOff x="1019" y="3087"/>
            <a:chExt cx="2781" cy="701"/>
          </a:xfrm>
        </p:grpSpPr>
        <p:sp>
          <p:nvSpPr>
            <p:cNvPr id="2" name="Rounded Rectangle 10"/>
            <p:cNvSpPr>
              <a:spLocks noChangeArrowheads="1"/>
            </p:cNvSpPr>
            <p:nvPr/>
          </p:nvSpPr>
          <p:spPr bwMode="auto">
            <a:xfrm>
              <a:off x="1019" y="3087"/>
              <a:ext cx="356" cy="164"/>
            </a:xfrm>
            <a:prstGeom prst="roundRect">
              <a:avLst>
                <a:gd name="adj" fmla="val 16667"/>
              </a:avLst>
            </a:prstGeom>
            <a:solidFill>
              <a:srgbClr val="FFFF00">
                <a:alpha val="36000"/>
              </a:srgbClr>
            </a:solidFill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28689" name="Text Box 5"/>
            <p:cNvSpPr txBox="1">
              <a:spLocks noChangeArrowheads="1"/>
            </p:cNvSpPr>
            <p:nvPr/>
          </p:nvSpPr>
          <p:spPr bwMode="auto">
            <a:xfrm>
              <a:off x="1838" y="3375"/>
              <a:ext cx="196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863600"/>
              <a:r>
                <a:rPr lang="en-US" b="1">
                  <a:effectLst/>
                </a:rPr>
                <a:t>To Add or Create Gas Meter:</a:t>
              </a:r>
            </a:p>
            <a:p>
              <a:pPr defTabSz="863600"/>
              <a:r>
                <a:rPr lang="en-US" b="1">
                  <a:effectLst/>
                </a:rPr>
                <a:t>   Select  </a:t>
              </a:r>
              <a:r>
                <a:rPr lang="en-US" sz="2000" b="1">
                  <a:solidFill>
                    <a:srgbClr val="0000FF"/>
                  </a:solidFill>
                  <a:effectLst/>
                </a:rPr>
                <a:t>ADD </a:t>
              </a:r>
              <a:r>
                <a:rPr lang="en-US" b="1">
                  <a:effectLst/>
                </a:rPr>
                <a:t> button</a:t>
              </a:r>
            </a:p>
          </p:txBody>
        </p:sp>
        <p:sp>
          <p:nvSpPr>
            <p:cNvPr id="27666" name="Freeform 6"/>
            <p:cNvSpPr>
              <a:spLocks/>
            </p:cNvSpPr>
            <p:nvPr/>
          </p:nvSpPr>
          <p:spPr bwMode="auto">
            <a:xfrm>
              <a:off x="1368" y="3264"/>
              <a:ext cx="440" cy="312"/>
            </a:xfrm>
            <a:custGeom>
              <a:avLst/>
              <a:gdLst>
                <a:gd name="T0" fmla="*/ 440 w 440"/>
                <a:gd name="T1" fmla="*/ 312 h 312"/>
                <a:gd name="T2" fmla="*/ 184 w 440"/>
                <a:gd name="T3" fmla="*/ 152 h 312"/>
                <a:gd name="T4" fmla="*/ 288 w 440"/>
                <a:gd name="T5" fmla="*/ 160 h 312"/>
                <a:gd name="T6" fmla="*/ 0 w 440"/>
                <a:gd name="T7" fmla="*/ 0 h 3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0"/>
                <a:gd name="T13" fmla="*/ 0 h 312"/>
                <a:gd name="T14" fmla="*/ 440 w 440"/>
                <a:gd name="T15" fmla="*/ 312 h 3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0" h="312">
                  <a:moveTo>
                    <a:pt x="440" y="312"/>
                  </a:moveTo>
                  <a:cubicBezTo>
                    <a:pt x="324" y="244"/>
                    <a:pt x="209" y="177"/>
                    <a:pt x="184" y="152"/>
                  </a:cubicBezTo>
                  <a:cubicBezTo>
                    <a:pt x="159" y="127"/>
                    <a:pt x="319" y="185"/>
                    <a:pt x="288" y="160"/>
                  </a:cubicBezTo>
                  <a:cubicBezTo>
                    <a:pt x="257" y="135"/>
                    <a:pt x="128" y="67"/>
                    <a:pt x="0" y="0"/>
                  </a:cubicBezTo>
                </a:path>
              </a:pathLst>
            </a:custGeom>
            <a:noFill/>
            <a:ln w="9525">
              <a:solidFill>
                <a:srgbClr val="CC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731838" y="760413"/>
            <a:ext cx="4826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3" name="Rounded Rectangle 10"/>
          <p:cNvSpPr>
            <a:spLocks noChangeArrowheads="1"/>
          </p:cNvSpPr>
          <p:nvPr/>
        </p:nvSpPr>
        <p:spPr bwMode="auto">
          <a:xfrm>
            <a:off x="736600" y="504825"/>
            <a:ext cx="46672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8678" name="Text Box 10"/>
          <p:cNvSpPr txBox="1">
            <a:spLocks noChangeArrowheads="1"/>
          </p:cNvSpPr>
          <p:nvPr/>
        </p:nvSpPr>
        <p:spPr bwMode="auto">
          <a:xfrm>
            <a:off x="3673475" y="50800"/>
            <a:ext cx="24415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863600"/>
            <a:r>
              <a:rPr lang="en-US" b="1">
                <a:effectLst/>
              </a:rPr>
              <a:t>Linear Meter – </a:t>
            </a:r>
            <a:r>
              <a:rPr lang="en-US" b="1">
                <a:solidFill>
                  <a:srgbClr val="0000FF"/>
                </a:solidFill>
                <a:effectLst/>
              </a:rPr>
              <a:t>Setup</a:t>
            </a:r>
            <a:endParaRPr lang="en-US" sz="1400" b="1">
              <a:solidFill>
                <a:srgbClr val="0000FF"/>
              </a:solidFill>
              <a:effectLst/>
            </a:endParaRPr>
          </a:p>
        </p:txBody>
      </p:sp>
      <p:sp>
        <p:nvSpPr>
          <p:cNvPr id="28679" name="Text Box 11"/>
          <p:cNvSpPr txBox="1">
            <a:spLocks noChangeArrowheads="1"/>
          </p:cNvSpPr>
          <p:nvPr/>
        </p:nvSpPr>
        <p:spPr bwMode="auto">
          <a:xfrm>
            <a:off x="5010150" y="685800"/>
            <a:ext cx="4129088" cy="1138238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solidFill>
                  <a:schemeClr val="bg2"/>
                </a:solidFill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Manual Entry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Calculated by PumperPal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chemeClr val="bg2"/>
                </a:solidFill>
                <a:effectLst/>
              </a:rPr>
              <a:t>Manually Entered Coefficient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rgbClr val="FF0000"/>
                </a:solidFill>
                <a:effectLst/>
              </a:rPr>
              <a:t>PumperPal Calculated Coefficient</a:t>
            </a:r>
          </a:p>
        </p:txBody>
      </p:sp>
      <p:sp>
        <p:nvSpPr>
          <p:cNvPr id="28680" name="Text Box 12"/>
          <p:cNvSpPr txBox="1">
            <a:spLocks noChangeArrowheads="1"/>
          </p:cNvSpPr>
          <p:nvPr/>
        </p:nvSpPr>
        <p:spPr bwMode="auto">
          <a:xfrm>
            <a:off x="5724525" y="1876425"/>
            <a:ext cx="1887538" cy="284163"/>
          </a:xfrm>
          <a:prstGeom prst="rect">
            <a:avLst/>
          </a:prstGeom>
          <a:solidFill>
            <a:srgbClr val="99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 u="sng">
                <a:effectLst/>
              </a:rPr>
              <a:t>Simple Coefficient Calc</a:t>
            </a:r>
          </a:p>
        </p:txBody>
      </p:sp>
      <p:pic>
        <p:nvPicPr>
          <p:cNvPr id="179213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4375" y="2214563"/>
            <a:ext cx="4619625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10"/>
          <p:cNvSpPr>
            <a:spLocks noChangeArrowheads="1"/>
          </p:cNvSpPr>
          <p:nvPr/>
        </p:nvSpPr>
        <p:spPr bwMode="auto">
          <a:xfrm>
            <a:off x="777875" y="2127250"/>
            <a:ext cx="800100" cy="2603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5" name="Rounded Rectangle 10"/>
          <p:cNvSpPr>
            <a:spLocks noChangeArrowheads="1"/>
          </p:cNvSpPr>
          <p:nvPr/>
        </p:nvSpPr>
        <p:spPr bwMode="auto">
          <a:xfrm>
            <a:off x="265113" y="2732088"/>
            <a:ext cx="1308100" cy="2349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pic>
        <p:nvPicPr>
          <p:cNvPr id="179216" name="Picture 16"/>
          <p:cNvPicPr>
            <a:picLocks noChangeAspect="1" noChangeArrowheads="1"/>
          </p:cNvPicPr>
          <p:nvPr/>
        </p:nvPicPr>
        <p:blipFill>
          <a:blip r:embed="rId4" cstate="print"/>
          <a:srcRect l="2325" t="4938" r="4651" b="12962"/>
          <a:stretch>
            <a:fillRect/>
          </a:stretch>
        </p:blipFill>
        <p:spPr bwMode="auto">
          <a:xfrm>
            <a:off x="784225" y="2751138"/>
            <a:ext cx="762000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85" name="Group 19"/>
          <p:cNvGrpSpPr>
            <a:grpSpLocks/>
          </p:cNvGrpSpPr>
          <p:nvPr/>
        </p:nvGrpSpPr>
        <p:grpSpPr bwMode="auto">
          <a:xfrm>
            <a:off x="1536700" y="1027113"/>
            <a:ext cx="2795588" cy="1055687"/>
            <a:chOff x="968" y="647"/>
            <a:chExt cx="1761" cy="665"/>
          </a:xfrm>
        </p:grpSpPr>
        <p:sp>
          <p:nvSpPr>
            <p:cNvPr id="28686" name="Text Box 17"/>
            <p:cNvSpPr txBox="1">
              <a:spLocks noChangeArrowheads="1"/>
            </p:cNvSpPr>
            <p:nvPr/>
          </p:nvSpPr>
          <p:spPr bwMode="auto">
            <a:xfrm>
              <a:off x="1206" y="647"/>
              <a:ext cx="1523" cy="288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63600"/>
              <a:r>
                <a:rPr lang="en-US" sz="1200">
                  <a:effectLst/>
                </a:rPr>
                <a:t>Select </a:t>
              </a:r>
              <a:r>
                <a:rPr lang="en-US" sz="1200" b="1">
                  <a:solidFill>
                    <a:srgbClr val="0000FF"/>
                  </a:solidFill>
                  <a:effectLst/>
                </a:rPr>
                <a:t>Calc Coefficient</a:t>
              </a:r>
              <a:r>
                <a:rPr lang="en-US" sz="1200">
                  <a:effectLst/>
                </a:rPr>
                <a:t> Button After Entering all Required Data</a:t>
              </a:r>
            </a:p>
          </p:txBody>
        </p:sp>
        <p:sp>
          <p:nvSpPr>
            <p:cNvPr id="27663" name="Freeform 18"/>
            <p:cNvSpPr>
              <a:spLocks/>
            </p:cNvSpPr>
            <p:nvPr/>
          </p:nvSpPr>
          <p:spPr bwMode="auto">
            <a:xfrm>
              <a:off x="968" y="888"/>
              <a:ext cx="216" cy="424"/>
            </a:xfrm>
            <a:custGeom>
              <a:avLst/>
              <a:gdLst>
                <a:gd name="T0" fmla="*/ 216 w 216"/>
                <a:gd name="T1" fmla="*/ 0 h 424"/>
                <a:gd name="T2" fmla="*/ 32 w 216"/>
                <a:gd name="T3" fmla="*/ 264 h 424"/>
                <a:gd name="T4" fmla="*/ 112 w 216"/>
                <a:gd name="T5" fmla="*/ 248 h 424"/>
                <a:gd name="T6" fmla="*/ 0 w 216"/>
                <a:gd name="T7" fmla="*/ 424 h 4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"/>
                <a:gd name="T13" fmla="*/ 0 h 424"/>
                <a:gd name="T14" fmla="*/ 216 w 216"/>
                <a:gd name="T15" fmla="*/ 424 h 4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" h="424">
                  <a:moveTo>
                    <a:pt x="216" y="0"/>
                  </a:moveTo>
                  <a:cubicBezTo>
                    <a:pt x="132" y="111"/>
                    <a:pt x="49" y="223"/>
                    <a:pt x="32" y="264"/>
                  </a:cubicBezTo>
                  <a:cubicBezTo>
                    <a:pt x="15" y="305"/>
                    <a:pt x="117" y="221"/>
                    <a:pt x="112" y="248"/>
                  </a:cubicBezTo>
                  <a:cubicBezTo>
                    <a:pt x="107" y="275"/>
                    <a:pt x="20" y="392"/>
                    <a:pt x="0" y="424"/>
                  </a:cubicBezTo>
                </a:path>
              </a:pathLst>
            </a:custGeom>
            <a:noFill/>
            <a:ln w="9525">
              <a:solidFill>
                <a:srgbClr val="CC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Simple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Coef</a:t>
            </a:r>
            <a:r>
              <a:rPr lang="en-US" baseline="0" dirty="0" smtClean="0"/>
              <a:t> Calc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9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711575" y="50800"/>
            <a:ext cx="23653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863600"/>
            <a:r>
              <a:rPr lang="en-US" b="1">
                <a:effectLst/>
              </a:rPr>
              <a:t>Linear Meter – </a:t>
            </a:r>
            <a:r>
              <a:rPr lang="en-US" b="1">
                <a:solidFill>
                  <a:srgbClr val="0000FF"/>
                </a:solidFill>
                <a:effectLst/>
              </a:rPr>
              <a:t>Input</a:t>
            </a:r>
            <a:endParaRPr lang="en-US" sz="1400" b="1">
              <a:solidFill>
                <a:srgbClr val="0000FF"/>
              </a:solidFill>
              <a:effectLst/>
            </a:endParaRP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139700" y="1057275"/>
            <a:ext cx="4826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42863" y="496888"/>
            <a:ext cx="37782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5010150" y="685800"/>
            <a:ext cx="4129088" cy="1138238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solidFill>
                  <a:schemeClr val="bg2"/>
                </a:solidFill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Manual Entry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Calculated by PumperPal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chemeClr val="bg2"/>
                </a:solidFill>
                <a:effectLst/>
              </a:rPr>
              <a:t>Manually Entered Coefficient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rgbClr val="FF0000"/>
                </a:solidFill>
                <a:effectLst/>
              </a:rPr>
              <a:t>PumperPal Calculated Coefficient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5724525" y="1876425"/>
            <a:ext cx="1887538" cy="284163"/>
          </a:xfrm>
          <a:prstGeom prst="rect">
            <a:avLst/>
          </a:prstGeom>
          <a:solidFill>
            <a:srgbClr val="99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 u="sng">
                <a:effectLst/>
              </a:rPr>
              <a:t>Simple Coefficient Calc</a:t>
            </a:r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492125" y="787400"/>
            <a:ext cx="1828800" cy="3770313"/>
            <a:chOff x="310" y="496"/>
            <a:chExt cx="1152" cy="2375"/>
          </a:xfrm>
        </p:grpSpPr>
        <p:sp>
          <p:nvSpPr>
            <p:cNvPr id="3" name="Rounded Rectangle 10"/>
            <p:cNvSpPr>
              <a:spLocks noChangeArrowheads="1"/>
            </p:cNvSpPr>
            <p:nvPr/>
          </p:nvSpPr>
          <p:spPr bwMode="auto">
            <a:xfrm>
              <a:off x="310" y="1550"/>
              <a:ext cx="944" cy="156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grpSp>
          <p:nvGrpSpPr>
            <p:cNvPr id="29706" name="Group 10"/>
            <p:cNvGrpSpPr>
              <a:grpSpLocks/>
            </p:cNvGrpSpPr>
            <p:nvPr/>
          </p:nvGrpSpPr>
          <p:grpSpPr bwMode="auto">
            <a:xfrm>
              <a:off x="395" y="496"/>
              <a:ext cx="1067" cy="2375"/>
              <a:chOff x="395" y="496"/>
              <a:chExt cx="1067" cy="2375"/>
            </a:xfrm>
          </p:grpSpPr>
          <p:sp>
            <p:nvSpPr>
              <p:cNvPr id="4" name="Rounded Rectangle 10"/>
              <p:cNvSpPr>
                <a:spLocks noChangeArrowheads="1"/>
              </p:cNvSpPr>
              <p:nvPr/>
            </p:nvSpPr>
            <p:spPr bwMode="auto">
              <a:xfrm>
                <a:off x="395" y="2643"/>
                <a:ext cx="320" cy="228"/>
              </a:xfrm>
              <a:prstGeom prst="roundRect">
                <a:avLst>
                  <a:gd name="adj" fmla="val 16667"/>
                </a:avLst>
              </a:prstGeom>
              <a:noFill/>
              <a:ln w="25400" algn="ctr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lt1"/>
                  </a:solidFill>
                  <a:effectLst/>
                  <a:latin typeface="+mn-lt"/>
                  <a:cs typeface="+mn-cs"/>
                </a:endParaRPr>
              </a:p>
            </p:txBody>
          </p:sp>
          <p:sp>
            <p:nvSpPr>
              <p:cNvPr id="28684" name="Freeform 12"/>
              <p:cNvSpPr>
                <a:spLocks/>
              </p:cNvSpPr>
              <p:nvPr/>
            </p:nvSpPr>
            <p:spPr bwMode="auto">
              <a:xfrm>
                <a:off x="704" y="1712"/>
                <a:ext cx="712" cy="968"/>
              </a:xfrm>
              <a:custGeom>
                <a:avLst/>
                <a:gdLst>
                  <a:gd name="T0" fmla="*/ 528 w 712"/>
                  <a:gd name="T1" fmla="*/ 0 h 968"/>
                  <a:gd name="T2" fmla="*/ 624 w 712"/>
                  <a:gd name="T3" fmla="*/ 560 h 968"/>
                  <a:gd name="T4" fmla="*/ 0 w 712"/>
                  <a:gd name="T5" fmla="*/ 968 h 968"/>
                  <a:gd name="T6" fmla="*/ 0 60000 65536"/>
                  <a:gd name="T7" fmla="*/ 0 60000 65536"/>
                  <a:gd name="T8" fmla="*/ 0 60000 65536"/>
                  <a:gd name="T9" fmla="*/ 0 w 712"/>
                  <a:gd name="T10" fmla="*/ 0 h 968"/>
                  <a:gd name="T11" fmla="*/ 712 w 712"/>
                  <a:gd name="T12" fmla="*/ 968 h 96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12" h="968">
                    <a:moveTo>
                      <a:pt x="528" y="0"/>
                    </a:moveTo>
                    <a:cubicBezTo>
                      <a:pt x="620" y="199"/>
                      <a:pt x="712" y="399"/>
                      <a:pt x="624" y="560"/>
                    </a:cubicBezTo>
                    <a:cubicBezTo>
                      <a:pt x="536" y="721"/>
                      <a:pt x="268" y="844"/>
                      <a:pt x="0" y="968"/>
                    </a:cubicBezTo>
                  </a:path>
                </a:pathLst>
              </a:custGeom>
              <a:noFill/>
              <a:ln w="9525">
                <a:solidFill>
                  <a:srgbClr val="CC0000"/>
                </a:solidFill>
                <a:round/>
                <a:headEnd type="none" w="med" len="med"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5" name="Rounded Rectangle 10"/>
              <p:cNvSpPr>
                <a:spLocks noChangeArrowheads="1"/>
              </p:cNvSpPr>
              <p:nvPr/>
            </p:nvSpPr>
            <p:spPr bwMode="auto">
              <a:xfrm>
                <a:off x="808" y="496"/>
                <a:ext cx="448" cy="156"/>
              </a:xfrm>
              <a:prstGeom prst="roundRect">
                <a:avLst>
                  <a:gd name="adj" fmla="val 16667"/>
                </a:avLst>
              </a:prstGeom>
              <a:noFill/>
              <a:ln w="25400" algn="ctr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lt1"/>
                  </a:solidFill>
                  <a:effectLst/>
                  <a:latin typeface="+mn-lt"/>
                  <a:cs typeface="+mn-cs"/>
                </a:endParaRPr>
              </a:p>
            </p:txBody>
          </p:sp>
          <p:sp>
            <p:nvSpPr>
              <p:cNvPr id="28686" name="Freeform 14"/>
              <p:cNvSpPr>
                <a:spLocks/>
              </p:cNvSpPr>
              <p:nvPr/>
            </p:nvSpPr>
            <p:spPr bwMode="auto">
              <a:xfrm>
                <a:off x="1229" y="640"/>
                <a:ext cx="233" cy="909"/>
              </a:xfrm>
              <a:custGeom>
                <a:avLst/>
                <a:gdLst>
                  <a:gd name="T0" fmla="*/ 35 w 233"/>
                  <a:gd name="T1" fmla="*/ 0 h 909"/>
                  <a:gd name="T2" fmla="*/ 227 w 233"/>
                  <a:gd name="T3" fmla="*/ 496 h 909"/>
                  <a:gd name="T4" fmla="*/ 0 w 233"/>
                  <a:gd name="T5" fmla="*/ 909 h 909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909"/>
                  <a:gd name="T11" fmla="*/ 233 w 233"/>
                  <a:gd name="T12" fmla="*/ 909 h 90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909">
                    <a:moveTo>
                      <a:pt x="35" y="0"/>
                    </a:moveTo>
                    <a:cubicBezTo>
                      <a:pt x="67" y="83"/>
                      <a:pt x="233" y="345"/>
                      <a:pt x="227" y="496"/>
                    </a:cubicBezTo>
                    <a:cubicBezTo>
                      <a:pt x="221" y="647"/>
                      <a:pt x="47" y="823"/>
                      <a:pt x="0" y="909"/>
                    </a:cubicBezTo>
                  </a:path>
                </a:pathLst>
              </a:custGeom>
              <a:noFill/>
              <a:ln w="9525">
                <a:solidFill>
                  <a:srgbClr val="CC0000"/>
                </a:solidFill>
                <a:round/>
                <a:headEnd type="triangle" w="med" len="med"/>
                <a:tailEnd type="non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</p:grpSp>
      </p:grp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Simple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Coef</a:t>
            </a:r>
            <a:r>
              <a:rPr lang="en-US" baseline="0" dirty="0" smtClean="0"/>
              <a:t> Calc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525"/>
            <a:ext cx="9136063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 Box 5"/>
          <p:cNvSpPr txBox="1">
            <a:spLocks noChangeArrowheads="1"/>
          </p:cNvSpPr>
          <p:nvPr/>
        </p:nvSpPr>
        <p:spPr bwMode="auto">
          <a:xfrm>
            <a:off x="3673475" y="50800"/>
            <a:ext cx="24415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863600"/>
            <a:r>
              <a:rPr lang="en-US" b="1">
                <a:effectLst/>
              </a:rPr>
              <a:t>Linear Meter – </a:t>
            </a:r>
            <a:r>
              <a:rPr lang="en-US" b="1">
                <a:solidFill>
                  <a:srgbClr val="0000FF"/>
                </a:solidFill>
                <a:effectLst/>
              </a:rPr>
              <a:t>Setup</a:t>
            </a:r>
            <a:endParaRPr lang="en-US" sz="1400" b="1">
              <a:solidFill>
                <a:srgbClr val="0000FF"/>
              </a:solidFill>
              <a:effectLst/>
            </a:endParaRP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723900" y="752475"/>
            <a:ext cx="4826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728663" y="496888"/>
            <a:ext cx="46672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30726" name="Text Box 8"/>
          <p:cNvSpPr txBox="1">
            <a:spLocks noChangeArrowheads="1"/>
          </p:cNvSpPr>
          <p:nvPr/>
        </p:nvSpPr>
        <p:spPr bwMode="auto">
          <a:xfrm>
            <a:off x="5010150" y="685800"/>
            <a:ext cx="4129088" cy="1138238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solidFill>
                  <a:schemeClr val="bg2"/>
                </a:solidFill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Manual Entry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Calculated by PumperPal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chemeClr val="bg2"/>
                </a:solidFill>
                <a:effectLst/>
              </a:rPr>
              <a:t>Manually Entered Coefficient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rgbClr val="FF0000"/>
                </a:solidFill>
                <a:effectLst/>
              </a:rPr>
              <a:t>PumperPal Calculated Coefficient</a:t>
            </a:r>
          </a:p>
        </p:txBody>
      </p:sp>
      <p:sp>
        <p:nvSpPr>
          <p:cNvPr id="30727" name="Text Box 19"/>
          <p:cNvSpPr txBox="1">
            <a:spLocks noChangeArrowheads="1"/>
          </p:cNvSpPr>
          <p:nvPr/>
        </p:nvSpPr>
        <p:spPr bwMode="auto">
          <a:xfrm>
            <a:off x="5724525" y="1876425"/>
            <a:ext cx="2114550" cy="284163"/>
          </a:xfrm>
          <a:prstGeom prst="rect">
            <a:avLst/>
          </a:prstGeom>
          <a:solidFill>
            <a:srgbClr val="99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 u="sng">
                <a:effectLst/>
              </a:rPr>
              <a:t>Advanced Coefficient Calc</a:t>
            </a:r>
          </a:p>
        </p:txBody>
      </p:sp>
      <p:sp>
        <p:nvSpPr>
          <p:cNvPr id="3" name="Rounded Rectangle 10"/>
          <p:cNvSpPr>
            <a:spLocks noChangeArrowheads="1"/>
          </p:cNvSpPr>
          <p:nvPr/>
        </p:nvSpPr>
        <p:spPr bwMode="auto">
          <a:xfrm>
            <a:off x="222250" y="1866900"/>
            <a:ext cx="774700" cy="2603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4" name="Rounded Rectangle 10"/>
          <p:cNvSpPr>
            <a:spLocks noChangeArrowheads="1"/>
          </p:cNvSpPr>
          <p:nvPr/>
        </p:nvSpPr>
        <p:spPr bwMode="auto">
          <a:xfrm>
            <a:off x="280988" y="2401888"/>
            <a:ext cx="1298575" cy="2603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5" name="Rounded Rectangle 10"/>
          <p:cNvSpPr>
            <a:spLocks noChangeArrowheads="1"/>
          </p:cNvSpPr>
          <p:nvPr/>
        </p:nvSpPr>
        <p:spPr bwMode="auto">
          <a:xfrm>
            <a:off x="1635125" y="1536700"/>
            <a:ext cx="1489075" cy="1089025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16092" name="Text Box 28"/>
          <p:cNvSpPr txBox="1">
            <a:spLocks noChangeArrowheads="1"/>
          </p:cNvSpPr>
          <p:nvPr/>
        </p:nvSpPr>
        <p:spPr bwMode="auto">
          <a:xfrm>
            <a:off x="5553075" y="2944813"/>
            <a:ext cx="2406650" cy="274637"/>
          </a:xfrm>
          <a:prstGeom prst="rect">
            <a:avLst/>
          </a:prstGeom>
          <a:solidFill>
            <a:srgbClr val="99FF99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 u="sng">
                <a:effectLst/>
              </a:rPr>
              <a:t>Additional Input Requirements</a:t>
            </a:r>
          </a:p>
        </p:txBody>
      </p:sp>
      <p:sp>
        <p:nvSpPr>
          <p:cNvPr id="216093" name="Line 29"/>
          <p:cNvSpPr>
            <a:spLocks noChangeShapeType="1"/>
          </p:cNvSpPr>
          <p:nvPr/>
        </p:nvSpPr>
        <p:spPr bwMode="auto">
          <a:xfrm flipH="1" flipV="1">
            <a:off x="4645025" y="2819400"/>
            <a:ext cx="819150" cy="276225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" name="Rounded Rectangle 10"/>
          <p:cNvSpPr>
            <a:spLocks noChangeArrowheads="1"/>
          </p:cNvSpPr>
          <p:nvPr/>
        </p:nvSpPr>
        <p:spPr bwMode="auto">
          <a:xfrm>
            <a:off x="3167063" y="2154238"/>
            <a:ext cx="1489075" cy="1457325"/>
          </a:xfrm>
          <a:prstGeom prst="roundRect">
            <a:avLst>
              <a:gd name="adj" fmla="val 16667"/>
            </a:avLst>
          </a:prstGeom>
          <a:solidFill>
            <a:srgbClr val="FFFF00">
              <a:alpha val="24001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grpSp>
        <p:nvGrpSpPr>
          <p:cNvPr id="7" name="Group 35"/>
          <p:cNvGrpSpPr>
            <a:grpSpLocks/>
          </p:cNvGrpSpPr>
          <p:nvPr/>
        </p:nvGrpSpPr>
        <p:grpSpPr bwMode="auto">
          <a:xfrm>
            <a:off x="4660900" y="3416300"/>
            <a:ext cx="3641725" cy="1138238"/>
            <a:chOff x="2936" y="2152"/>
            <a:chExt cx="2294" cy="717"/>
          </a:xfrm>
        </p:grpSpPr>
        <p:sp>
          <p:nvSpPr>
            <p:cNvPr id="30739" name="Text Box 33"/>
            <p:cNvSpPr txBox="1">
              <a:spLocks noChangeArrowheads="1"/>
            </p:cNvSpPr>
            <p:nvPr/>
          </p:nvSpPr>
          <p:spPr bwMode="auto">
            <a:xfrm>
              <a:off x="3206" y="2575"/>
              <a:ext cx="2024" cy="29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63600"/>
              <a:r>
                <a:rPr lang="en-US" sz="1200">
                  <a:effectLst/>
                </a:rPr>
                <a:t>AGA8 Basis for Specific Flowing Conditions and Supercompressibility Factor</a:t>
              </a:r>
            </a:p>
          </p:txBody>
        </p:sp>
        <p:sp>
          <p:nvSpPr>
            <p:cNvPr id="29716" name="Freeform 34"/>
            <p:cNvSpPr>
              <a:spLocks/>
            </p:cNvSpPr>
            <p:nvPr/>
          </p:nvSpPr>
          <p:spPr bwMode="auto">
            <a:xfrm>
              <a:off x="2936" y="2152"/>
              <a:ext cx="296" cy="395"/>
            </a:xfrm>
            <a:custGeom>
              <a:avLst/>
              <a:gdLst>
                <a:gd name="T0" fmla="*/ 296 w 296"/>
                <a:gd name="T1" fmla="*/ 392 h 395"/>
                <a:gd name="T2" fmla="*/ 256 w 296"/>
                <a:gd name="T3" fmla="*/ 360 h 395"/>
                <a:gd name="T4" fmla="*/ 88 w 296"/>
                <a:gd name="T5" fmla="*/ 184 h 395"/>
                <a:gd name="T6" fmla="*/ 176 w 296"/>
                <a:gd name="T7" fmla="*/ 208 h 395"/>
                <a:gd name="T8" fmla="*/ 0 w 296"/>
                <a:gd name="T9" fmla="*/ 0 h 3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"/>
                <a:gd name="T16" fmla="*/ 0 h 395"/>
                <a:gd name="T17" fmla="*/ 296 w 296"/>
                <a:gd name="T18" fmla="*/ 395 h 3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" h="395">
                  <a:moveTo>
                    <a:pt x="296" y="392"/>
                  </a:moveTo>
                  <a:cubicBezTo>
                    <a:pt x="293" y="393"/>
                    <a:pt x="291" y="395"/>
                    <a:pt x="256" y="360"/>
                  </a:cubicBezTo>
                  <a:cubicBezTo>
                    <a:pt x="221" y="325"/>
                    <a:pt x="101" y="209"/>
                    <a:pt x="88" y="184"/>
                  </a:cubicBezTo>
                  <a:cubicBezTo>
                    <a:pt x="75" y="159"/>
                    <a:pt x="191" y="239"/>
                    <a:pt x="176" y="208"/>
                  </a:cubicBezTo>
                  <a:cubicBezTo>
                    <a:pt x="161" y="177"/>
                    <a:pt x="80" y="88"/>
                    <a:pt x="0" y="0"/>
                  </a:cubicBezTo>
                </a:path>
              </a:pathLst>
            </a:custGeom>
            <a:noFill/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pic>
        <p:nvPicPr>
          <p:cNvPr id="216101" name="Picture 37"/>
          <p:cNvPicPr>
            <a:picLocks noChangeAspect="1" noChangeArrowheads="1"/>
          </p:cNvPicPr>
          <p:nvPr/>
        </p:nvPicPr>
        <p:blipFill>
          <a:blip r:embed="rId3" cstate="print"/>
          <a:srcRect b="14389"/>
          <a:stretch>
            <a:fillRect/>
          </a:stretch>
        </p:blipFill>
        <p:spPr bwMode="auto">
          <a:xfrm>
            <a:off x="795338" y="2460625"/>
            <a:ext cx="738187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6100" name="Picture 36"/>
          <p:cNvPicPr>
            <a:picLocks noChangeAspect="1" noChangeArrowheads="1"/>
          </p:cNvPicPr>
          <p:nvPr/>
        </p:nvPicPr>
        <p:blipFill>
          <a:blip r:embed="rId4" cstate="print"/>
          <a:srcRect t="42361"/>
          <a:stretch>
            <a:fillRect/>
          </a:stretch>
        </p:blipFill>
        <p:spPr bwMode="auto">
          <a:xfrm>
            <a:off x="800100" y="2646363"/>
            <a:ext cx="882650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6076" name="AutoShape 12"/>
          <p:cNvSpPr>
            <a:spLocks noChangeArrowheads="1"/>
          </p:cNvSpPr>
          <p:nvPr/>
        </p:nvSpPr>
        <p:spPr bwMode="auto">
          <a:xfrm rot="-1373433">
            <a:off x="1485900" y="2336800"/>
            <a:ext cx="558800" cy="152400"/>
          </a:xfrm>
          <a:prstGeom prst="leftArrow">
            <a:avLst>
              <a:gd name="adj1" fmla="val 50000"/>
              <a:gd name="adj2" fmla="val 91667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pic>
        <p:nvPicPr>
          <p:cNvPr id="216102" name="Picture 3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9600" y="2081213"/>
            <a:ext cx="153670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Advanced</a:t>
            </a:r>
            <a:r>
              <a:rPr lang="en-US" baseline="0" dirty="0" smtClean="0"/>
              <a:t> Calc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6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2161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216092" grpId="0" animBg="1"/>
      <p:bldP spid="6" grpId="0" animBg="1"/>
      <p:bldP spid="21607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3673475" y="50800"/>
            <a:ext cx="24415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863600"/>
            <a:r>
              <a:rPr lang="en-US" b="1">
                <a:effectLst/>
              </a:rPr>
              <a:t>Linear Meter – </a:t>
            </a:r>
            <a:r>
              <a:rPr lang="en-US" b="1">
                <a:solidFill>
                  <a:srgbClr val="0000FF"/>
                </a:solidFill>
                <a:effectLst/>
              </a:rPr>
              <a:t>Setup</a:t>
            </a:r>
            <a:endParaRPr lang="en-US" sz="1400" b="1">
              <a:solidFill>
                <a:srgbClr val="0000FF"/>
              </a:solidFill>
              <a:effectLst/>
            </a:endParaRP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723900" y="752475"/>
            <a:ext cx="4826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728663" y="496888"/>
            <a:ext cx="46672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5010150" y="685800"/>
            <a:ext cx="4129088" cy="1138238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solidFill>
                  <a:schemeClr val="bg2"/>
                </a:solidFill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Manual Entry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Calculated by PumperPal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chemeClr val="bg2"/>
                </a:solidFill>
                <a:effectLst/>
              </a:rPr>
              <a:t>Manually Entered Coefficient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rgbClr val="FF0000"/>
                </a:solidFill>
                <a:effectLst/>
              </a:rPr>
              <a:t>PumperPal Calculated Coefficient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5724525" y="1876425"/>
            <a:ext cx="2114550" cy="284163"/>
          </a:xfrm>
          <a:prstGeom prst="rect">
            <a:avLst/>
          </a:prstGeom>
          <a:solidFill>
            <a:srgbClr val="99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 u="sng">
                <a:effectLst/>
              </a:rPr>
              <a:t>Advanced Coefficient Calc</a:t>
            </a:r>
          </a:p>
        </p:txBody>
      </p: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2908300" y="4895850"/>
            <a:ext cx="4414838" cy="1112838"/>
            <a:chOff x="1019" y="3087"/>
            <a:chExt cx="2781" cy="701"/>
          </a:xfrm>
        </p:grpSpPr>
        <p:sp>
          <p:nvSpPr>
            <p:cNvPr id="3" name="Rounded Rectangle 10"/>
            <p:cNvSpPr>
              <a:spLocks noChangeArrowheads="1"/>
            </p:cNvSpPr>
            <p:nvPr/>
          </p:nvSpPr>
          <p:spPr bwMode="auto">
            <a:xfrm>
              <a:off x="1019" y="3087"/>
              <a:ext cx="356" cy="164"/>
            </a:xfrm>
            <a:prstGeom prst="roundRect">
              <a:avLst>
                <a:gd name="adj" fmla="val 16667"/>
              </a:avLst>
            </a:prstGeom>
            <a:solidFill>
              <a:srgbClr val="FFFF00">
                <a:alpha val="36000"/>
              </a:srgbClr>
            </a:solidFill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31761" name="Text Box 22"/>
            <p:cNvSpPr txBox="1">
              <a:spLocks noChangeArrowheads="1"/>
            </p:cNvSpPr>
            <p:nvPr/>
          </p:nvSpPr>
          <p:spPr bwMode="auto">
            <a:xfrm>
              <a:off x="1838" y="3375"/>
              <a:ext cx="196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863600"/>
              <a:r>
                <a:rPr lang="en-US" b="1">
                  <a:effectLst/>
                </a:rPr>
                <a:t>To Add or Create Gas Meter:</a:t>
              </a:r>
            </a:p>
            <a:p>
              <a:pPr defTabSz="863600"/>
              <a:r>
                <a:rPr lang="en-US" b="1">
                  <a:effectLst/>
                </a:rPr>
                <a:t>   Select  </a:t>
              </a:r>
              <a:r>
                <a:rPr lang="en-US" sz="2000" b="1">
                  <a:solidFill>
                    <a:srgbClr val="0000FF"/>
                  </a:solidFill>
                  <a:effectLst/>
                </a:rPr>
                <a:t>ADD </a:t>
              </a:r>
              <a:r>
                <a:rPr lang="en-US" b="1">
                  <a:effectLst/>
                </a:rPr>
                <a:t> button</a:t>
              </a:r>
            </a:p>
          </p:txBody>
        </p:sp>
        <p:sp>
          <p:nvSpPr>
            <p:cNvPr id="30738" name="Freeform 23"/>
            <p:cNvSpPr>
              <a:spLocks/>
            </p:cNvSpPr>
            <p:nvPr/>
          </p:nvSpPr>
          <p:spPr bwMode="auto">
            <a:xfrm>
              <a:off x="1368" y="3264"/>
              <a:ext cx="440" cy="312"/>
            </a:xfrm>
            <a:custGeom>
              <a:avLst/>
              <a:gdLst>
                <a:gd name="T0" fmla="*/ 440 w 440"/>
                <a:gd name="T1" fmla="*/ 312 h 312"/>
                <a:gd name="T2" fmla="*/ 184 w 440"/>
                <a:gd name="T3" fmla="*/ 152 h 312"/>
                <a:gd name="T4" fmla="*/ 288 w 440"/>
                <a:gd name="T5" fmla="*/ 160 h 312"/>
                <a:gd name="T6" fmla="*/ 0 w 440"/>
                <a:gd name="T7" fmla="*/ 0 h 3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0"/>
                <a:gd name="T13" fmla="*/ 0 h 312"/>
                <a:gd name="T14" fmla="*/ 440 w 440"/>
                <a:gd name="T15" fmla="*/ 312 h 3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0" h="312">
                  <a:moveTo>
                    <a:pt x="440" y="312"/>
                  </a:moveTo>
                  <a:cubicBezTo>
                    <a:pt x="324" y="244"/>
                    <a:pt x="209" y="177"/>
                    <a:pt x="184" y="152"/>
                  </a:cubicBezTo>
                  <a:cubicBezTo>
                    <a:pt x="159" y="127"/>
                    <a:pt x="319" y="185"/>
                    <a:pt x="288" y="160"/>
                  </a:cubicBezTo>
                  <a:cubicBezTo>
                    <a:pt x="257" y="135"/>
                    <a:pt x="128" y="67"/>
                    <a:pt x="0" y="0"/>
                  </a:cubicBezTo>
                </a:path>
              </a:pathLst>
            </a:custGeom>
            <a:noFill/>
            <a:ln w="9525">
              <a:solidFill>
                <a:srgbClr val="CC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4" name="Rounded Rectangle 10"/>
          <p:cNvSpPr>
            <a:spLocks noChangeArrowheads="1"/>
          </p:cNvSpPr>
          <p:nvPr/>
        </p:nvSpPr>
        <p:spPr bwMode="auto">
          <a:xfrm>
            <a:off x="777875" y="2127250"/>
            <a:ext cx="800100" cy="2603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5" name="Rounded Rectangle 10"/>
          <p:cNvSpPr>
            <a:spLocks noChangeArrowheads="1"/>
          </p:cNvSpPr>
          <p:nvPr/>
        </p:nvSpPr>
        <p:spPr bwMode="auto">
          <a:xfrm>
            <a:off x="265113" y="2732088"/>
            <a:ext cx="1308100" cy="2349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grpSp>
        <p:nvGrpSpPr>
          <p:cNvPr id="7" name="Group 26"/>
          <p:cNvGrpSpPr>
            <a:grpSpLocks/>
          </p:cNvGrpSpPr>
          <p:nvPr/>
        </p:nvGrpSpPr>
        <p:grpSpPr bwMode="auto">
          <a:xfrm>
            <a:off x="1536700" y="1027113"/>
            <a:ext cx="2795588" cy="1055687"/>
            <a:chOff x="968" y="647"/>
            <a:chExt cx="1761" cy="665"/>
          </a:xfrm>
        </p:grpSpPr>
        <p:sp>
          <p:nvSpPr>
            <p:cNvPr id="31758" name="Text Box 27"/>
            <p:cNvSpPr txBox="1">
              <a:spLocks noChangeArrowheads="1"/>
            </p:cNvSpPr>
            <p:nvPr/>
          </p:nvSpPr>
          <p:spPr bwMode="auto">
            <a:xfrm>
              <a:off x="1206" y="647"/>
              <a:ext cx="1523" cy="288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63600"/>
              <a:r>
                <a:rPr lang="en-US" sz="1200">
                  <a:effectLst/>
                </a:rPr>
                <a:t>Select </a:t>
              </a:r>
              <a:r>
                <a:rPr lang="en-US" sz="1200" b="1">
                  <a:solidFill>
                    <a:srgbClr val="0000FF"/>
                  </a:solidFill>
                  <a:effectLst/>
                </a:rPr>
                <a:t>Calc Coefficient</a:t>
              </a:r>
              <a:r>
                <a:rPr lang="en-US" sz="1200">
                  <a:effectLst/>
                </a:rPr>
                <a:t> Button After Entering all Required Data</a:t>
              </a:r>
            </a:p>
          </p:txBody>
        </p:sp>
        <p:sp>
          <p:nvSpPr>
            <p:cNvPr id="30735" name="Freeform 28"/>
            <p:cNvSpPr>
              <a:spLocks/>
            </p:cNvSpPr>
            <p:nvPr/>
          </p:nvSpPr>
          <p:spPr bwMode="auto">
            <a:xfrm>
              <a:off x="968" y="888"/>
              <a:ext cx="216" cy="424"/>
            </a:xfrm>
            <a:custGeom>
              <a:avLst/>
              <a:gdLst>
                <a:gd name="T0" fmla="*/ 216 w 216"/>
                <a:gd name="T1" fmla="*/ 0 h 424"/>
                <a:gd name="T2" fmla="*/ 32 w 216"/>
                <a:gd name="T3" fmla="*/ 264 h 424"/>
                <a:gd name="T4" fmla="*/ 112 w 216"/>
                <a:gd name="T5" fmla="*/ 248 h 424"/>
                <a:gd name="T6" fmla="*/ 0 w 216"/>
                <a:gd name="T7" fmla="*/ 424 h 4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"/>
                <a:gd name="T13" fmla="*/ 0 h 424"/>
                <a:gd name="T14" fmla="*/ 216 w 216"/>
                <a:gd name="T15" fmla="*/ 424 h 4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" h="424">
                  <a:moveTo>
                    <a:pt x="216" y="0"/>
                  </a:moveTo>
                  <a:cubicBezTo>
                    <a:pt x="132" y="111"/>
                    <a:pt x="49" y="223"/>
                    <a:pt x="32" y="264"/>
                  </a:cubicBezTo>
                  <a:cubicBezTo>
                    <a:pt x="15" y="305"/>
                    <a:pt x="117" y="221"/>
                    <a:pt x="112" y="248"/>
                  </a:cubicBezTo>
                  <a:cubicBezTo>
                    <a:pt x="107" y="275"/>
                    <a:pt x="20" y="392"/>
                    <a:pt x="0" y="424"/>
                  </a:cubicBezTo>
                </a:path>
              </a:pathLst>
            </a:custGeom>
            <a:noFill/>
            <a:ln w="9525">
              <a:solidFill>
                <a:srgbClr val="CC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pic>
        <p:nvPicPr>
          <p:cNvPr id="217118" name="Picture 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2663" y="2514600"/>
            <a:ext cx="4351337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7121" name="Picture 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9150" y="2786063"/>
            <a:ext cx="7080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Advanced Calc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3711575" y="50800"/>
            <a:ext cx="23653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863600"/>
            <a:r>
              <a:rPr lang="en-US" b="1">
                <a:effectLst/>
              </a:rPr>
              <a:t>Linear Meter – </a:t>
            </a:r>
            <a:r>
              <a:rPr lang="en-US" b="1">
                <a:solidFill>
                  <a:srgbClr val="0000FF"/>
                </a:solidFill>
                <a:effectLst/>
              </a:rPr>
              <a:t>Input</a:t>
            </a:r>
            <a:endParaRPr lang="en-US" sz="1400" b="1">
              <a:solidFill>
                <a:srgbClr val="0000FF"/>
              </a:solidFill>
              <a:effectLst/>
            </a:endParaRP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139700" y="1057275"/>
            <a:ext cx="4826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42863" y="496888"/>
            <a:ext cx="37782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5010150" y="685800"/>
            <a:ext cx="4129088" cy="1138238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solidFill>
                  <a:schemeClr val="bg2"/>
                </a:solidFill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Manual Entry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Calculated by PumperPal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chemeClr val="bg2"/>
                </a:solidFill>
                <a:effectLst/>
              </a:rPr>
              <a:t>Manually Entered Coefficient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rgbClr val="FF0000"/>
                </a:solidFill>
                <a:effectLst/>
              </a:rPr>
              <a:t>PumperPal Calculated Coefficient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5724525" y="1876425"/>
            <a:ext cx="2114550" cy="284163"/>
          </a:xfrm>
          <a:prstGeom prst="rect">
            <a:avLst/>
          </a:prstGeom>
          <a:solidFill>
            <a:srgbClr val="99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 u="sng">
                <a:effectLst/>
              </a:rPr>
              <a:t>Advanced Coefficient Calc</a:t>
            </a:r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492125" y="787400"/>
            <a:ext cx="1828800" cy="3770313"/>
            <a:chOff x="310" y="496"/>
            <a:chExt cx="1152" cy="2375"/>
          </a:xfrm>
        </p:grpSpPr>
        <p:sp>
          <p:nvSpPr>
            <p:cNvPr id="3" name="Rounded Rectangle 10"/>
            <p:cNvSpPr>
              <a:spLocks noChangeArrowheads="1"/>
            </p:cNvSpPr>
            <p:nvPr/>
          </p:nvSpPr>
          <p:spPr bwMode="auto">
            <a:xfrm>
              <a:off x="310" y="1550"/>
              <a:ext cx="944" cy="156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grpSp>
          <p:nvGrpSpPr>
            <p:cNvPr id="32778" name="Group 10"/>
            <p:cNvGrpSpPr>
              <a:grpSpLocks/>
            </p:cNvGrpSpPr>
            <p:nvPr/>
          </p:nvGrpSpPr>
          <p:grpSpPr bwMode="auto">
            <a:xfrm>
              <a:off x="395" y="496"/>
              <a:ext cx="1067" cy="2375"/>
              <a:chOff x="395" y="496"/>
              <a:chExt cx="1067" cy="2375"/>
            </a:xfrm>
          </p:grpSpPr>
          <p:sp>
            <p:nvSpPr>
              <p:cNvPr id="4" name="Rounded Rectangle 10"/>
              <p:cNvSpPr>
                <a:spLocks noChangeArrowheads="1"/>
              </p:cNvSpPr>
              <p:nvPr/>
            </p:nvSpPr>
            <p:spPr bwMode="auto">
              <a:xfrm>
                <a:off x="395" y="2643"/>
                <a:ext cx="320" cy="228"/>
              </a:xfrm>
              <a:prstGeom prst="roundRect">
                <a:avLst>
                  <a:gd name="adj" fmla="val 16667"/>
                </a:avLst>
              </a:prstGeom>
              <a:noFill/>
              <a:ln w="25400" algn="ctr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lt1"/>
                  </a:solidFill>
                  <a:effectLst/>
                  <a:latin typeface="+mn-lt"/>
                  <a:cs typeface="+mn-cs"/>
                </a:endParaRPr>
              </a:p>
            </p:txBody>
          </p:sp>
          <p:sp>
            <p:nvSpPr>
              <p:cNvPr id="31756" name="Freeform 12"/>
              <p:cNvSpPr>
                <a:spLocks/>
              </p:cNvSpPr>
              <p:nvPr/>
            </p:nvSpPr>
            <p:spPr bwMode="auto">
              <a:xfrm>
                <a:off x="704" y="1712"/>
                <a:ext cx="712" cy="968"/>
              </a:xfrm>
              <a:custGeom>
                <a:avLst/>
                <a:gdLst>
                  <a:gd name="T0" fmla="*/ 528 w 712"/>
                  <a:gd name="T1" fmla="*/ 0 h 968"/>
                  <a:gd name="T2" fmla="*/ 624 w 712"/>
                  <a:gd name="T3" fmla="*/ 560 h 968"/>
                  <a:gd name="T4" fmla="*/ 0 w 712"/>
                  <a:gd name="T5" fmla="*/ 968 h 968"/>
                  <a:gd name="T6" fmla="*/ 0 60000 65536"/>
                  <a:gd name="T7" fmla="*/ 0 60000 65536"/>
                  <a:gd name="T8" fmla="*/ 0 60000 65536"/>
                  <a:gd name="T9" fmla="*/ 0 w 712"/>
                  <a:gd name="T10" fmla="*/ 0 h 968"/>
                  <a:gd name="T11" fmla="*/ 712 w 712"/>
                  <a:gd name="T12" fmla="*/ 968 h 96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12" h="968">
                    <a:moveTo>
                      <a:pt x="528" y="0"/>
                    </a:moveTo>
                    <a:cubicBezTo>
                      <a:pt x="620" y="199"/>
                      <a:pt x="712" y="399"/>
                      <a:pt x="624" y="560"/>
                    </a:cubicBezTo>
                    <a:cubicBezTo>
                      <a:pt x="536" y="721"/>
                      <a:pt x="268" y="844"/>
                      <a:pt x="0" y="968"/>
                    </a:cubicBezTo>
                  </a:path>
                </a:pathLst>
              </a:custGeom>
              <a:noFill/>
              <a:ln w="9525">
                <a:solidFill>
                  <a:srgbClr val="CC0000"/>
                </a:solidFill>
                <a:round/>
                <a:headEnd type="none" w="med" len="med"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5" name="Rounded Rectangle 10"/>
              <p:cNvSpPr>
                <a:spLocks noChangeArrowheads="1"/>
              </p:cNvSpPr>
              <p:nvPr/>
            </p:nvSpPr>
            <p:spPr bwMode="auto">
              <a:xfrm>
                <a:off x="808" y="496"/>
                <a:ext cx="448" cy="156"/>
              </a:xfrm>
              <a:prstGeom prst="roundRect">
                <a:avLst>
                  <a:gd name="adj" fmla="val 16667"/>
                </a:avLst>
              </a:prstGeom>
              <a:noFill/>
              <a:ln w="25400" algn="ctr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lt1"/>
                  </a:solidFill>
                  <a:effectLst/>
                  <a:latin typeface="+mn-lt"/>
                  <a:cs typeface="+mn-cs"/>
                </a:endParaRPr>
              </a:p>
            </p:txBody>
          </p:sp>
          <p:sp>
            <p:nvSpPr>
              <p:cNvPr id="31758" name="Freeform 14"/>
              <p:cNvSpPr>
                <a:spLocks/>
              </p:cNvSpPr>
              <p:nvPr/>
            </p:nvSpPr>
            <p:spPr bwMode="auto">
              <a:xfrm>
                <a:off x="1229" y="640"/>
                <a:ext cx="233" cy="909"/>
              </a:xfrm>
              <a:custGeom>
                <a:avLst/>
                <a:gdLst>
                  <a:gd name="T0" fmla="*/ 35 w 233"/>
                  <a:gd name="T1" fmla="*/ 0 h 909"/>
                  <a:gd name="T2" fmla="*/ 227 w 233"/>
                  <a:gd name="T3" fmla="*/ 496 h 909"/>
                  <a:gd name="T4" fmla="*/ 0 w 233"/>
                  <a:gd name="T5" fmla="*/ 909 h 909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909"/>
                  <a:gd name="T11" fmla="*/ 233 w 233"/>
                  <a:gd name="T12" fmla="*/ 909 h 90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909">
                    <a:moveTo>
                      <a:pt x="35" y="0"/>
                    </a:moveTo>
                    <a:cubicBezTo>
                      <a:pt x="67" y="83"/>
                      <a:pt x="233" y="345"/>
                      <a:pt x="227" y="496"/>
                    </a:cubicBezTo>
                    <a:cubicBezTo>
                      <a:pt x="221" y="647"/>
                      <a:pt x="47" y="823"/>
                      <a:pt x="0" y="909"/>
                    </a:cubicBezTo>
                  </a:path>
                </a:pathLst>
              </a:custGeom>
              <a:noFill/>
              <a:ln w="9525">
                <a:solidFill>
                  <a:srgbClr val="CC0000"/>
                </a:solidFill>
                <a:round/>
                <a:headEnd type="triangle" w="med" len="med"/>
                <a:tailEnd type="non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</p:grpSp>
      </p:grp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Advanced Calc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"/>
          <p:cNvSpPr>
            <a:spLocks noChangeArrowheads="1"/>
          </p:cNvSpPr>
          <p:nvPr/>
        </p:nvSpPr>
        <p:spPr bwMode="auto">
          <a:xfrm>
            <a:off x="219075" y="3216275"/>
            <a:ext cx="8664575" cy="9318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grpSp>
        <p:nvGrpSpPr>
          <p:cNvPr id="33795" name="Group 2"/>
          <p:cNvGrpSpPr>
            <a:grpSpLocks/>
          </p:cNvGrpSpPr>
          <p:nvPr/>
        </p:nvGrpSpPr>
        <p:grpSpPr bwMode="auto">
          <a:xfrm>
            <a:off x="693738" y="4286250"/>
            <a:ext cx="8220075" cy="1809750"/>
            <a:chOff x="437" y="2700"/>
            <a:chExt cx="5178" cy="1140"/>
          </a:xfrm>
        </p:grpSpPr>
        <p:sp>
          <p:nvSpPr>
            <p:cNvPr id="33801" name="Rectangle 3"/>
            <p:cNvSpPr>
              <a:spLocks noChangeArrowheads="1"/>
            </p:cNvSpPr>
            <p:nvPr/>
          </p:nvSpPr>
          <p:spPr bwMode="auto">
            <a:xfrm>
              <a:off x="437" y="2725"/>
              <a:ext cx="5178" cy="1115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33802" name="Text Box 4"/>
            <p:cNvSpPr txBox="1">
              <a:spLocks noChangeArrowheads="1"/>
            </p:cNvSpPr>
            <p:nvPr/>
          </p:nvSpPr>
          <p:spPr bwMode="auto">
            <a:xfrm>
              <a:off x="1298" y="2700"/>
              <a:ext cx="3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863600"/>
              <a:r>
                <a:rPr lang="en-US" b="1">
                  <a:effectLst/>
                </a:rPr>
                <a:t>LINEAR &amp; SQUARE ROOT METER OPTIONS:</a:t>
              </a:r>
            </a:p>
          </p:txBody>
        </p:sp>
        <p:sp>
          <p:nvSpPr>
            <p:cNvPr id="32780" name="Line 5"/>
            <p:cNvSpPr>
              <a:spLocks noChangeShapeType="1"/>
            </p:cNvSpPr>
            <p:nvPr/>
          </p:nvSpPr>
          <p:spPr bwMode="auto">
            <a:xfrm>
              <a:off x="437" y="2899"/>
              <a:ext cx="517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33796" name="Rectangle 7"/>
          <p:cNvSpPr>
            <a:spLocks noChangeArrowheads="1"/>
          </p:cNvSpPr>
          <p:nvPr/>
        </p:nvSpPr>
        <p:spPr bwMode="auto">
          <a:xfrm>
            <a:off x="250825" y="917575"/>
            <a:ext cx="8618538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 u="sng">
                <a:effectLst/>
              </a:rPr>
              <a:t>PumperPal Meter Capabilities Include Three(3) Types:</a:t>
            </a:r>
          </a:p>
          <a:p>
            <a:pPr>
              <a:lnSpc>
                <a:spcPct val="130000"/>
              </a:lnSpc>
            </a:pPr>
            <a:r>
              <a:rPr lang="en-US" b="1">
                <a:solidFill>
                  <a:schemeClr val="bg2"/>
                </a:solidFill>
                <a:effectLst/>
              </a:rPr>
              <a:t>ELECTRONIC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Flow Computers Designed to Measure Gas Flow with Digital Displays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Minimal Input Requirements  - Line Press and Volume</a:t>
            </a:r>
          </a:p>
          <a:p>
            <a:pPr>
              <a:lnSpc>
                <a:spcPct val="130000"/>
              </a:lnSpc>
            </a:pPr>
            <a:r>
              <a:rPr lang="en-US" b="1">
                <a:solidFill>
                  <a:schemeClr val="bg2"/>
                </a:solidFill>
                <a:effectLst/>
              </a:rPr>
              <a:t>LINEAR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Chart Recorder Using % Method to Measure Gas Flow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Input Requirements – Dictated by Options Selected</a:t>
            </a:r>
          </a:p>
          <a:p>
            <a:pPr>
              <a:lnSpc>
                <a:spcPct val="130000"/>
              </a:lnSpc>
            </a:pPr>
            <a:r>
              <a:rPr lang="en-US" b="1">
                <a:solidFill>
                  <a:srgbClr val="0000FF"/>
                </a:solidFill>
                <a:effectLst/>
              </a:rPr>
              <a:t>SQUARE ROOT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effectLst/>
              </a:rPr>
              <a:t>Chart Recorder Using L-10 or Direct Read Method to Measure Gas Flow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effectLst/>
              </a:rPr>
              <a:t>Input Requirements – Dictated by Options Selected</a:t>
            </a:r>
          </a:p>
        </p:txBody>
      </p:sp>
      <p:sp>
        <p:nvSpPr>
          <p:cNvPr id="33797" name="Text Box 8"/>
          <p:cNvSpPr txBox="1">
            <a:spLocks noChangeArrowheads="1"/>
          </p:cNvSpPr>
          <p:nvPr/>
        </p:nvSpPr>
        <p:spPr bwMode="auto">
          <a:xfrm>
            <a:off x="681038" y="4679950"/>
            <a:ext cx="3976687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b="1" u="sng">
                <a:effectLst/>
              </a:rPr>
              <a:t>Input Requirements:</a:t>
            </a:r>
          </a:p>
          <a:p>
            <a:pPr marL="231775" lvl="1" indent="-117475" defTabSz="863600">
              <a:buFontTx/>
              <a:buChar char="•"/>
            </a:pPr>
            <a:r>
              <a:rPr lang="en-US" b="1">
                <a:effectLst/>
              </a:rPr>
              <a:t>Manual Entry</a:t>
            </a:r>
          </a:p>
          <a:p>
            <a:pPr marL="231775" lvl="1" indent="-117475" defTabSz="863600">
              <a:buFontTx/>
              <a:buChar char="•"/>
            </a:pPr>
            <a:r>
              <a:rPr lang="en-US" b="1">
                <a:effectLst/>
              </a:rPr>
              <a:t>Calculated by PumperPal</a:t>
            </a:r>
          </a:p>
          <a:p>
            <a:pPr marL="465138" lvl="2" indent="-117475" defTabSz="863600">
              <a:buFontTx/>
              <a:buChar char="•"/>
            </a:pPr>
            <a:r>
              <a:rPr lang="en-US" sz="1400" b="1">
                <a:effectLst/>
              </a:rPr>
              <a:t>PumperPal Calculated Flow Coefficient</a:t>
            </a:r>
          </a:p>
          <a:p>
            <a:pPr marL="465138" lvl="2" indent="-117475" defTabSz="863600">
              <a:buFontTx/>
              <a:buChar char="•"/>
            </a:pPr>
            <a:r>
              <a:rPr lang="en-US" sz="1400" b="1">
                <a:effectLst/>
              </a:rPr>
              <a:t>Manually Provide Flow Coefficient</a:t>
            </a:r>
          </a:p>
        </p:txBody>
      </p:sp>
      <p:sp>
        <p:nvSpPr>
          <p:cNvPr id="33798" name="Text Box 9"/>
          <p:cNvSpPr txBox="1">
            <a:spLocks noChangeArrowheads="1"/>
          </p:cNvSpPr>
          <p:nvPr/>
        </p:nvSpPr>
        <p:spPr bwMode="auto">
          <a:xfrm>
            <a:off x="5046663" y="4679950"/>
            <a:ext cx="3832225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b="1" u="sng">
                <a:effectLst/>
              </a:rPr>
              <a:t>PumperPal Calculated Volume:</a:t>
            </a:r>
          </a:p>
          <a:p>
            <a:pPr marL="231775" lvl="1" indent="-117475" defTabSz="863600">
              <a:buFontTx/>
              <a:buChar char="•"/>
            </a:pPr>
            <a:r>
              <a:rPr lang="en-US" b="1">
                <a:effectLst/>
              </a:rPr>
              <a:t>Affected by Well Downtime</a:t>
            </a:r>
          </a:p>
          <a:p>
            <a:pPr marL="231775" lvl="1" indent="-117475" defTabSz="863600">
              <a:buFontTx/>
              <a:buChar char="•"/>
            </a:pPr>
            <a:r>
              <a:rPr lang="en-US" b="1">
                <a:effectLst/>
              </a:rPr>
              <a:t>Affected by Plunger Sales Time</a:t>
            </a:r>
          </a:p>
          <a:p>
            <a:pPr marL="577850" lvl="3" defTabSz="863600"/>
            <a:r>
              <a:rPr lang="en-US" sz="1400" b="1">
                <a:effectLst/>
              </a:rPr>
              <a:t>(If Present)</a:t>
            </a:r>
          </a:p>
        </p:txBody>
      </p:sp>
      <p:sp>
        <p:nvSpPr>
          <p:cNvPr id="33799" name="Rectangle 11"/>
          <p:cNvSpPr>
            <a:spLocks noChangeArrowheads="1"/>
          </p:cNvSpPr>
          <p:nvPr/>
        </p:nvSpPr>
        <p:spPr bwMode="auto">
          <a:xfrm>
            <a:off x="596900" y="4229100"/>
            <a:ext cx="8394700" cy="1968500"/>
          </a:xfrm>
          <a:prstGeom prst="rect">
            <a:avLst/>
          </a:prstGeom>
          <a:solidFill>
            <a:schemeClr val="bg1">
              <a:alpha val="4901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33800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 ROOT</a:t>
            </a:r>
            <a:endParaRPr lang="en-US" dirty="0" smtClean="0"/>
          </a:p>
        </p:txBody>
      </p:sp>
      <p:sp>
        <p:nvSpPr>
          <p:cNvPr id="12" name="Title 10"/>
          <p:cNvSpPr txBox="1">
            <a:spLocks/>
          </p:cNvSpPr>
          <p:nvPr/>
        </p:nvSpPr>
        <p:spPr bwMode="auto">
          <a:xfrm>
            <a:off x="234273" y="152400"/>
            <a:ext cx="8231187" cy="46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636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PumperPal Detailed Training : Gas Meters</a:t>
            </a:r>
            <a:endParaRPr kumimoji="0" lang="en-US" sz="29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838200"/>
            <a:ext cx="74676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70C0"/>
                </a:solidFill>
                <a:effectLst/>
              </a:rPr>
              <a:t>PumperPal  Special Topics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0" y="1501775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effectLst/>
              </a:rPr>
              <a:t> Gas Meters  </a:t>
            </a:r>
          </a:p>
        </p:txBody>
      </p:sp>
      <p:sp>
        <p:nvSpPr>
          <p:cNvPr id="7172" name="Title 6"/>
          <p:cNvSpPr>
            <a:spLocks noGrp="1"/>
          </p:cNvSpPr>
          <p:nvPr>
            <p:ph type="title"/>
          </p:nvPr>
        </p:nvSpPr>
        <p:spPr>
          <a:xfrm>
            <a:off x="227013" y="-689192"/>
            <a:ext cx="7842250" cy="587602"/>
          </a:xfrm>
        </p:spPr>
        <p:txBody>
          <a:bodyPr/>
          <a:lstStyle/>
          <a:p>
            <a:r>
              <a:rPr lang="en-US" dirty="0" smtClean="0"/>
              <a:t>Intro </a:t>
            </a:r>
            <a:endParaRPr lang="en-US" dirty="0" smtClean="0"/>
          </a:p>
        </p:txBody>
      </p:sp>
      <p:sp>
        <p:nvSpPr>
          <p:cNvPr id="5" name="Title 6"/>
          <p:cNvSpPr txBox="1">
            <a:spLocks/>
          </p:cNvSpPr>
          <p:nvPr/>
        </p:nvSpPr>
        <p:spPr bwMode="auto">
          <a:xfrm>
            <a:off x="227013" y="-166688"/>
            <a:ext cx="7842250" cy="1139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636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PumperPal Detailed Training</a:t>
            </a:r>
            <a:endParaRPr kumimoji="0" lang="en-US" sz="29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3336925" y="50800"/>
            <a:ext cx="31146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863600"/>
            <a:r>
              <a:rPr lang="en-US" b="1">
                <a:effectLst/>
              </a:rPr>
              <a:t>Square Root Meter – </a:t>
            </a:r>
            <a:r>
              <a:rPr lang="en-US" b="1">
                <a:solidFill>
                  <a:srgbClr val="0000FF"/>
                </a:solidFill>
                <a:effectLst/>
              </a:rPr>
              <a:t>Setup</a:t>
            </a:r>
            <a:endParaRPr lang="en-US" sz="1400" b="1">
              <a:solidFill>
                <a:srgbClr val="0000FF"/>
              </a:solidFill>
              <a:effectLst/>
            </a:endParaRP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723900" y="752475"/>
            <a:ext cx="4826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728663" y="496888"/>
            <a:ext cx="46672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5010150" y="685800"/>
            <a:ext cx="4129088" cy="954088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solidFill>
                  <a:schemeClr val="bg2"/>
                </a:solidFill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Manual Entry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Calculated by PumperPal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rgbClr val="FF0000"/>
                </a:solidFill>
                <a:effectLst/>
              </a:rPr>
              <a:t>Manually Entered Coefficient</a:t>
            </a:r>
          </a:p>
        </p:txBody>
      </p:sp>
      <p:pic>
        <p:nvPicPr>
          <p:cNvPr id="218133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1817688"/>
            <a:ext cx="758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8135" name="AutoShape 23"/>
          <p:cNvSpPr>
            <a:spLocks noChangeArrowheads="1"/>
          </p:cNvSpPr>
          <p:nvPr/>
        </p:nvSpPr>
        <p:spPr bwMode="auto">
          <a:xfrm rot="-1373433">
            <a:off x="1447800" y="1498600"/>
            <a:ext cx="558800" cy="152400"/>
          </a:xfrm>
          <a:prstGeom prst="leftArrow">
            <a:avLst>
              <a:gd name="adj1" fmla="val 50000"/>
              <a:gd name="adj2" fmla="val 91667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Setup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1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3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5" y="0"/>
            <a:ext cx="9177338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250825" y="4064000"/>
            <a:ext cx="1349375" cy="568325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178180" name="Text Box 4"/>
          <p:cNvSpPr txBox="1">
            <a:spLocks noChangeArrowheads="1"/>
          </p:cNvSpPr>
          <p:nvPr/>
        </p:nvSpPr>
        <p:spPr bwMode="auto">
          <a:xfrm>
            <a:off x="2593975" y="4354513"/>
            <a:ext cx="2406650" cy="274637"/>
          </a:xfrm>
          <a:prstGeom prst="rect">
            <a:avLst/>
          </a:prstGeom>
          <a:solidFill>
            <a:srgbClr val="99FF99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 u="sng">
                <a:effectLst/>
              </a:rPr>
              <a:t>Additional Input Requirements</a:t>
            </a:r>
          </a:p>
        </p:txBody>
      </p:sp>
      <p:sp>
        <p:nvSpPr>
          <p:cNvPr id="178181" name="Line 5"/>
          <p:cNvSpPr>
            <a:spLocks noChangeShapeType="1"/>
          </p:cNvSpPr>
          <p:nvPr/>
        </p:nvSpPr>
        <p:spPr bwMode="auto">
          <a:xfrm flipH="1" flipV="1">
            <a:off x="1597025" y="4356100"/>
            <a:ext cx="946150" cy="85725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3336925" y="50800"/>
            <a:ext cx="31146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863600"/>
            <a:r>
              <a:rPr lang="en-US" b="1">
                <a:effectLst/>
              </a:rPr>
              <a:t>Square Root Meter – </a:t>
            </a:r>
            <a:r>
              <a:rPr lang="en-US" b="1">
                <a:solidFill>
                  <a:srgbClr val="0000FF"/>
                </a:solidFill>
                <a:effectLst/>
              </a:rPr>
              <a:t>Setup</a:t>
            </a:r>
            <a:endParaRPr lang="en-US" sz="1400" b="1">
              <a:solidFill>
                <a:srgbClr val="0000FF"/>
              </a:solidFill>
              <a:effectLst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673100" y="752475"/>
            <a:ext cx="4826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3" name="Rounded Rectangle 10"/>
          <p:cNvSpPr>
            <a:spLocks noChangeArrowheads="1"/>
          </p:cNvSpPr>
          <p:nvPr/>
        </p:nvSpPr>
        <p:spPr bwMode="auto">
          <a:xfrm>
            <a:off x="677863" y="496888"/>
            <a:ext cx="46672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5010150" y="685800"/>
            <a:ext cx="4129088" cy="954088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solidFill>
                  <a:schemeClr val="bg2"/>
                </a:solidFill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Manual Entry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Calculated by PumperPal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rgbClr val="FF0000"/>
                </a:solidFill>
                <a:effectLst/>
              </a:rPr>
              <a:t>Manually Entered Coefficient</a:t>
            </a:r>
          </a:p>
        </p:txBody>
      </p:sp>
      <p:sp>
        <p:nvSpPr>
          <p:cNvPr id="178186" name="Text Box 10"/>
          <p:cNvSpPr txBox="1">
            <a:spLocks noChangeArrowheads="1"/>
          </p:cNvSpPr>
          <p:nvPr/>
        </p:nvSpPr>
        <p:spPr bwMode="auto">
          <a:xfrm>
            <a:off x="3590925" y="3529013"/>
            <a:ext cx="1778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400" b="1" u="sng">
                <a:effectLst/>
              </a:rPr>
              <a:t>Range Validations:</a:t>
            </a:r>
          </a:p>
        </p:txBody>
      </p: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2984500" y="3771900"/>
            <a:ext cx="3290888" cy="317500"/>
            <a:chOff x="1880" y="2376"/>
            <a:chExt cx="2073" cy="200"/>
          </a:xfrm>
        </p:grpSpPr>
        <p:pic>
          <p:nvPicPr>
            <p:cNvPr id="35866" name="Picture 1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03" y="2444"/>
              <a:ext cx="1650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43" name="Line 13"/>
            <p:cNvSpPr>
              <a:spLocks noChangeShapeType="1"/>
            </p:cNvSpPr>
            <p:nvPr/>
          </p:nvSpPr>
          <p:spPr bwMode="auto">
            <a:xfrm flipH="1" flipV="1">
              <a:off x="1880" y="2376"/>
              <a:ext cx="384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2095500" y="4084638"/>
            <a:ext cx="5580063" cy="730250"/>
            <a:chOff x="1320" y="2573"/>
            <a:chExt cx="3515" cy="460"/>
          </a:xfrm>
        </p:grpSpPr>
        <p:grpSp>
          <p:nvGrpSpPr>
            <p:cNvPr id="35861" name="Group 15"/>
            <p:cNvGrpSpPr>
              <a:grpSpLocks/>
            </p:cNvGrpSpPr>
            <p:nvPr/>
          </p:nvGrpSpPr>
          <p:grpSpPr bwMode="auto">
            <a:xfrm>
              <a:off x="1320" y="2573"/>
              <a:ext cx="3515" cy="280"/>
              <a:chOff x="1320" y="2573"/>
              <a:chExt cx="3515" cy="280"/>
            </a:xfrm>
          </p:grpSpPr>
          <p:pic>
            <p:nvPicPr>
              <p:cNvPr id="35863" name="Picture 1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21428" t="19643" r="4762" b="23215"/>
              <a:stretch>
                <a:fillRect/>
              </a:stretch>
            </p:blipFill>
            <p:spPr bwMode="auto">
              <a:xfrm>
                <a:off x="1320" y="2586"/>
                <a:ext cx="93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5864" name="Picture 17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2922" t="36258" r="1349" b="11111"/>
              <a:stretch>
                <a:fillRect/>
              </a:stretch>
            </p:blipFill>
            <p:spPr bwMode="auto">
              <a:xfrm>
                <a:off x="2279" y="2673"/>
                <a:ext cx="2556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4841" name="Line 18"/>
              <p:cNvSpPr>
                <a:spLocks noChangeShapeType="1"/>
              </p:cNvSpPr>
              <p:nvPr/>
            </p:nvSpPr>
            <p:spPr bwMode="auto">
              <a:xfrm flipH="1" flipV="1">
                <a:off x="1861" y="2573"/>
                <a:ext cx="40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</p:grpSp>
        <p:sp>
          <p:nvSpPr>
            <p:cNvPr id="35862" name="Text Box 19"/>
            <p:cNvSpPr txBox="1">
              <a:spLocks noChangeArrowheads="1"/>
            </p:cNvSpPr>
            <p:nvPr/>
          </p:nvSpPr>
          <p:spPr bwMode="auto">
            <a:xfrm>
              <a:off x="2670" y="2860"/>
              <a:ext cx="186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863600"/>
              <a:r>
                <a:rPr lang="en-US" sz="1200" b="1">
                  <a:solidFill>
                    <a:srgbClr val="0000FF"/>
                  </a:solidFill>
                  <a:effectLst/>
                </a:rPr>
                <a:t>Beta Ratio  =  Plate Size  </a:t>
              </a:r>
              <a:r>
                <a:rPr lang="en-US" sz="1200" b="1">
                  <a:solidFill>
                    <a:srgbClr val="0000FF"/>
                  </a:solidFill>
                  <a:effectLst/>
                  <a:latin typeface="Verdana" pitchFamily="34" charset="0"/>
                </a:rPr>
                <a:t>÷  </a:t>
              </a:r>
              <a:r>
                <a:rPr lang="en-US" sz="1200" b="1">
                  <a:solidFill>
                    <a:srgbClr val="0000FF"/>
                  </a:solidFill>
                  <a:effectLst/>
                </a:rPr>
                <a:t>Tube Diam</a:t>
              </a:r>
            </a:p>
          </p:txBody>
        </p:sp>
      </p:grpSp>
      <p:grpSp>
        <p:nvGrpSpPr>
          <p:cNvPr id="9" name="Group 20"/>
          <p:cNvGrpSpPr>
            <a:grpSpLocks/>
          </p:cNvGrpSpPr>
          <p:nvPr/>
        </p:nvGrpSpPr>
        <p:grpSpPr bwMode="auto">
          <a:xfrm>
            <a:off x="2913063" y="4938713"/>
            <a:ext cx="3841750" cy="1049337"/>
            <a:chOff x="1835" y="3111"/>
            <a:chExt cx="2420" cy="661"/>
          </a:xfrm>
        </p:grpSpPr>
        <p:sp>
          <p:nvSpPr>
            <p:cNvPr id="4" name="Rounded Rectangle 10"/>
            <p:cNvSpPr>
              <a:spLocks noChangeArrowheads="1"/>
            </p:cNvSpPr>
            <p:nvPr/>
          </p:nvSpPr>
          <p:spPr bwMode="auto">
            <a:xfrm>
              <a:off x="1835" y="3111"/>
              <a:ext cx="336" cy="156"/>
            </a:xfrm>
            <a:prstGeom prst="roundRect">
              <a:avLst>
                <a:gd name="adj" fmla="val 16667"/>
              </a:avLst>
            </a:prstGeom>
            <a:solidFill>
              <a:srgbClr val="FFFF00">
                <a:alpha val="36000"/>
              </a:srgbClr>
            </a:solidFill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35859" name="Text Box 22"/>
            <p:cNvSpPr txBox="1">
              <a:spLocks noChangeArrowheads="1"/>
            </p:cNvSpPr>
            <p:nvPr/>
          </p:nvSpPr>
          <p:spPr bwMode="auto">
            <a:xfrm>
              <a:off x="2606" y="3359"/>
              <a:ext cx="1649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863600"/>
              <a:r>
                <a:rPr lang="en-US" b="1">
                  <a:effectLst/>
                </a:rPr>
                <a:t>To Save Gas Meter:</a:t>
              </a:r>
            </a:p>
            <a:p>
              <a:pPr defTabSz="863600"/>
              <a:r>
                <a:rPr lang="en-US" b="1">
                  <a:effectLst/>
                </a:rPr>
                <a:t>   Select  </a:t>
              </a:r>
              <a:r>
                <a:rPr lang="en-US" sz="2000" b="1">
                  <a:solidFill>
                    <a:srgbClr val="0000FF"/>
                  </a:solidFill>
                  <a:effectLst/>
                </a:rPr>
                <a:t>SAVE </a:t>
              </a:r>
              <a:r>
                <a:rPr lang="en-US" b="1">
                  <a:effectLst/>
                </a:rPr>
                <a:t> button</a:t>
              </a:r>
            </a:p>
          </p:txBody>
        </p:sp>
        <p:sp>
          <p:nvSpPr>
            <p:cNvPr id="34836" name="Freeform 23"/>
            <p:cNvSpPr>
              <a:spLocks/>
            </p:cNvSpPr>
            <p:nvPr/>
          </p:nvSpPr>
          <p:spPr bwMode="auto">
            <a:xfrm>
              <a:off x="2136" y="3248"/>
              <a:ext cx="440" cy="312"/>
            </a:xfrm>
            <a:custGeom>
              <a:avLst/>
              <a:gdLst>
                <a:gd name="T0" fmla="*/ 440 w 440"/>
                <a:gd name="T1" fmla="*/ 312 h 312"/>
                <a:gd name="T2" fmla="*/ 184 w 440"/>
                <a:gd name="T3" fmla="*/ 152 h 312"/>
                <a:gd name="T4" fmla="*/ 288 w 440"/>
                <a:gd name="T5" fmla="*/ 160 h 312"/>
                <a:gd name="T6" fmla="*/ 0 w 440"/>
                <a:gd name="T7" fmla="*/ 0 h 3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0"/>
                <a:gd name="T13" fmla="*/ 0 h 312"/>
                <a:gd name="T14" fmla="*/ 440 w 440"/>
                <a:gd name="T15" fmla="*/ 312 h 3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0" h="312">
                  <a:moveTo>
                    <a:pt x="440" y="312"/>
                  </a:moveTo>
                  <a:cubicBezTo>
                    <a:pt x="324" y="244"/>
                    <a:pt x="209" y="177"/>
                    <a:pt x="184" y="152"/>
                  </a:cubicBezTo>
                  <a:cubicBezTo>
                    <a:pt x="159" y="127"/>
                    <a:pt x="319" y="185"/>
                    <a:pt x="288" y="160"/>
                  </a:cubicBezTo>
                  <a:cubicBezTo>
                    <a:pt x="257" y="135"/>
                    <a:pt x="128" y="67"/>
                    <a:pt x="0" y="0"/>
                  </a:cubicBezTo>
                </a:path>
              </a:pathLst>
            </a:custGeom>
            <a:noFill/>
            <a:ln w="9525">
              <a:solidFill>
                <a:srgbClr val="CC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78200" name="Text Box 24"/>
          <p:cNvSpPr txBox="1">
            <a:spLocks noChangeArrowheads="1"/>
          </p:cNvSpPr>
          <p:nvPr/>
        </p:nvSpPr>
        <p:spPr bwMode="auto">
          <a:xfrm>
            <a:off x="6651625" y="1836738"/>
            <a:ext cx="2286000" cy="284162"/>
          </a:xfrm>
          <a:prstGeom prst="rect">
            <a:avLst/>
          </a:prstGeom>
          <a:solidFill>
            <a:srgbClr val="99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>
                <a:effectLst/>
              </a:rPr>
              <a:t>Manually Entered Coefficient</a:t>
            </a:r>
          </a:p>
        </p:txBody>
      </p:sp>
      <p:grpSp>
        <p:nvGrpSpPr>
          <p:cNvPr id="10" name="Group 28"/>
          <p:cNvGrpSpPr>
            <a:grpSpLocks/>
          </p:cNvGrpSpPr>
          <p:nvPr/>
        </p:nvGrpSpPr>
        <p:grpSpPr bwMode="auto">
          <a:xfrm>
            <a:off x="204788" y="1849438"/>
            <a:ext cx="6361112" cy="247650"/>
            <a:chOff x="161" y="1165"/>
            <a:chExt cx="4007" cy="156"/>
          </a:xfrm>
        </p:grpSpPr>
        <p:sp>
          <p:nvSpPr>
            <p:cNvPr id="5" name="Rounded Rectangle 10"/>
            <p:cNvSpPr>
              <a:spLocks noChangeArrowheads="1"/>
            </p:cNvSpPr>
            <p:nvPr/>
          </p:nvSpPr>
          <p:spPr bwMode="auto">
            <a:xfrm>
              <a:off x="161" y="1165"/>
              <a:ext cx="494" cy="156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34833" name="Line 27"/>
            <p:cNvSpPr>
              <a:spLocks noChangeShapeType="1"/>
            </p:cNvSpPr>
            <p:nvPr/>
          </p:nvSpPr>
          <p:spPr bwMode="auto">
            <a:xfrm flipH="1" flipV="1">
              <a:off x="696" y="1224"/>
              <a:ext cx="3472" cy="8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Setup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8180" grpId="0" animBg="1"/>
      <p:bldP spid="178186" grpId="0"/>
      <p:bldP spid="17820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9525"/>
            <a:ext cx="9167812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3375025" y="50800"/>
            <a:ext cx="30384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863600"/>
            <a:r>
              <a:rPr lang="en-US" b="1">
                <a:effectLst/>
              </a:rPr>
              <a:t>Square Root Meter – </a:t>
            </a:r>
            <a:r>
              <a:rPr lang="en-US" b="1">
                <a:solidFill>
                  <a:srgbClr val="0000FF"/>
                </a:solidFill>
                <a:effectLst/>
              </a:rPr>
              <a:t>Input</a:t>
            </a:r>
            <a:endParaRPr lang="en-US" sz="1400" b="1">
              <a:solidFill>
                <a:srgbClr val="0000FF"/>
              </a:solidFill>
              <a:effectLst/>
            </a:endParaRP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139700" y="1057275"/>
            <a:ext cx="4826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42863" y="496888"/>
            <a:ext cx="37782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5010150" y="685800"/>
            <a:ext cx="4090988" cy="549275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effectLst/>
              </a:rPr>
              <a:t>Manual Entry</a:t>
            </a:r>
          </a:p>
        </p:txBody>
      </p:sp>
      <p:sp>
        <p:nvSpPr>
          <p:cNvPr id="226311" name="Text Box 7"/>
          <p:cNvSpPr txBox="1">
            <a:spLocks noChangeArrowheads="1"/>
          </p:cNvSpPr>
          <p:nvPr/>
        </p:nvSpPr>
        <p:spPr bwMode="auto">
          <a:xfrm>
            <a:off x="3362325" y="1916113"/>
            <a:ext cx="1873250" cy="792162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4300" indent="-114300" defTabSz="863600"/>
            <a:r>
              <a:rPr lang="en-US" b="1" u="sng">
                <a:effectLst/>
              </a:rPr>
              <a:t>Required Input: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Static Roots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MCFD</a:t>
            </a:r>
          </a:p>
        </p:txBody>
      </p:sp>
      <p:sp>
        <p:nvSpPr>
          <p:cNvPr id="226312" name="Text Box 8"/>
          <p:cNvSpPr txBox="1">
            <a:spLocks noChangeArrowheads="1"/>
          </p:cNvSpPr>
          <p:nvPr/>
        </p:nvSpPr>
        <p:spPr bwMode="auto">
          <a:xfrm>
            <a:off x="3370263" y="2838450"/>
            <a:ext cx="1809750" cy="792163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4300" indent="-114300" defTabSz="863600"/>
            <a:r>
              <a:rPr lang="en-US" b="1" u="sng">
                <a:effectLst/>
              </a:rPr>
              <a:t>Optional Input: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Differential Roots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Temperature</a:t>
            </a:r>
          </a:p>
        </p:txBody>
      </p:sp>
      <p:sp>
        <p:nvSpPr>
          <p:cNvPr id="3" name="Rounded Rectangle 10"/>
          <p:cNvSpPr>
            <a:spLocks noChangeArrowheads="1"/>
          </p:cNvSpPr>
          <p:nvPr/>
        </p:nvSpPr>
        <p:spPr bwMode="auto">
          <a:xfrm>
            <a:off x="492125" y="1571625"/>
            <a:ext cx="1244600" cy="2476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4" name="Rounded Rectangle 10"/>
          <p:cNvSpPr>
            <a:spLocks noChangeArrowheads="1"/>
          </p:cNvSpPr>
          <p:nvPr/>
        </p:nvSpPr>
        <p:spPr bwMode="auto">
          <a:xfrm>
            <a:off x="492125" y="2460625"/>
            <a:ext cx="1257300" cy="2603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5" name="Rounded Rectangle 10"/>
          <p:cNvSpPr>
            <a:spLocks noChangeArrowheads="1"/>
          </p:cNvSpPr>
          <p:nvPr/>
        </p:nvSpPr>
        <p:spPr bwMode="auto">
          <a:xfrm>
            <a:off x="492125" y="1868488"/>
            <a:ext cx="1347788" cy="5524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36876" name="AutoShape 12"/>
          <p:cNvSpPr>
            <a:spLocks noChangeArrowheads="1"/>
          </p:cNvSpPr>
          <p:nvPr/>
        </p:nvSpPr>
        <p:spPr bwMode="auto">
          <a:xfrm>
            <a:off x="6731000" y="1016000"/>
            <a:ext cx="558800" cy="152400"/>
          </a:xfrm>
          <a:prstGeom prst="leftArrow">
            <a:avLst>
              <a:gd name="adj1" fmla="val 50000"/>
              <a:gd name="adj2" fmla="val 91667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6" name="Rounded Rectangle 10"/>
          <p:cNvSpPr>
            <a:spLocks noChangeArrowheads="1"/>
          </p:cNvSpPr>
          <p:nvPr/>
        </p:nvSpPr>
        <p:spPr bwMode="auto">
          <a:xfrm>
            <a:off x="439738" y="3465513"/>
            <a:ext cx="838200" cy="2476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Input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63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63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11" grpId="0" build="p" animBg="1" autoUpdateAnimBg="0"/>
      <p:bldP spid="226312" grpId="0" animBg="1"/>
      <p:bldP spid="3" grpId="0" animBg="1"/>
      <p:bldP spid="4" grpId="0" animBg="1"/>
      <p:bldP spid="4" grpId="1" animBg="1"/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9525"/>
            <a:ext cx="9167812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3375025" y="50800"/>
            <a:ext cx="30384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863600"/>
            <a:r>
              <a:rPr lang="en-US" b="1">
                <a:effectLst/>
              </a:rPr>
              <a:t>Square Root Meter – </a:t>
            </a:r>
            <a:r>
              <a:rPr lang="en-US" b="1">
                <a:solidFill>
                  <a:srgbClr val="0000FF"/>
                </a:solidFill>
                <a:effectLst/>
              </a:rPr>
              <a:t>Input</a:t>
            </a:r>
            <a:endParaRPr lang="en-US" sz="1400" b="1">
              <a:solidFill>
                <a:srgbClr val="0000FF"/>
              </a:solidFill>
              <a:effectLst/>
            </a:endParaRP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139700" y="1057275"/>
            <a:ext cx="4826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42863" y="496888"/>
            <a:ext cx="37782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5010150" y="685800"/>
            <a:ext cx="4090988" cy="549275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effectLst/>
              </a:rPr>
              <a:t>Manual Entry</a:t>
            </a:r>
          </a:p>
        </p:txBody>
      </p:sp>
      <p:sp>
        <p:nvSpPr>
          <p:cNvPr id="37895" name="AutoShape 7"/>
          <p:cNvSpPr>
            <a:spLocks noChangeArrowheads="1"/>
          </p:cNvSpPr>
          <p:nvPr/>
        </p:nvSpPr>
        <p:spPr bwMode="auto">
          <a:xfrm>
            <a:off x="6731000" y="1016000"/>
            <a:ext cx="558800" cy="152400"/>
          </a:xfrm>
          <a:prstGeom prst="leftArrow">
            <a:avLst>
              <a:gd name="adj1" fmla="val 50000"/>
              <a:gd name="adj2" fmla="val 91667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grpSp>
        <p:nvGrpSpPr>
          <p:cNvPr id="37896" name="Group 8"/>
          <p:cNvGrpSpPr>
            <a:grpSpLocks/>
          </p:cNvGrpSpPr>
          <p:nvPr/>
        </p:nvGrpSpPr>
        <p:grpSpPr bwMode="auto">
          <a:xfrm>
            <a:off x="492125" y="787400"/>
            <a:ext cx="1828800" cy="3770313"/>
            <a:chOff x="310" y="496"/>
            <a:chExt cx="1152" cy="2375"/>
          </a:xfrm>
        </p:grpSpPr>
        <p:sp>
          <p:nvSpPr>
            <p:cNvPr id="3" name="Rounded Rectangle 10"/>
            <p:cNvSpPr>
              <a:spLocks noChangeArrowheads="1"/>
            </p:cNvSpPr>
            <p:nvPr/>
          </p:nvSpPr>
          <p:spPr bwMode="auto">
            <a:xfrm>
              <a:off x="310" y="1550"/>
              <a:ext cx="944" cy="156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grpSp>
          <p:nvGrpSpPr>
            <p:cNvPr id="37898" name="Group 10"/>
            <p:cNvGrpSpPr>
              <a:grpSpLocks/>
            </p:cNvGrpSpPr>
            <p:nvPr/>
          </p:nvGrpSpPr>
          <p:grpSpPr bwMode="auto">
            <a:xfrm>
              <a:off x="395" y="496"/>
              <a:ext cx="1067" cy="2375"/>
              <a:chOff x="395" y="496"/>
              <a:chExt cx="1067" cy="2375"/>
            </a:xfrm>
          </p:grpSpPr>
          <p:sp>
            <p:nvSpPr>
              <p:cNvPr id="4" name="Rounded Rectangle 10"/>
              <p:cNvSpPr>
                <a:spLocks noChangeArrowheads="1"/>
              </p:cNvSpPr>
              <p:nvPr/>
            </p:nvSpPr>
            <p:spPr bwMode="auto">
              <a:xfrm>
                <a:off x="395" y="2643"/>
                <a:ext cx="320" cy="228"/>
              </a:xfrm>
              <a:prstGeom prst="roundRect">
                <a:avLst>
                  <a:gd name="adj" fmla="val 16667"/>
                </a:avLst>
              </a:prstGeom>
              <a:noFill/>
              <a:ln w="25400" algn="ctr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lt1"/>
                  </a:solidFill>
                  <a:effectLst/>
                  <a:latin typeface="+mn-lt"/>
                  <a:cs typeface="+mn-cs"/>
                </a:endParaRPr>
              </a:p>
            </p:txBody>
          </p:sp>
          <p:sp>
            <p:nvSpPr>
              <p:cNvPr id="36876" name="Freeform 12"/>
              <p:cNvSpPr>
                <a:spLocks/>
              </p:cNvSpPr>
              <p:nvPr/>
            </p:nvSpPr>
            <p:spPr bwMode="auto">
              <a:xfrm>
                <a:off x="704" y="1712"/>
                <a:ext cx="712" cy="968"/>
              </a:xfrm>
              <a:custGeom>
                <a:avLst/>
                <a:gdLst>
                  <a:gd name="T0" fmla="*/ 528 w 712"/>
                  <a:gd name="T1" fmla="*/ 0 h 968"/>
                  <a:gd name="T2" fmla="*/ 624 w 712"/>
                  <a:gd name="T3" fmla="*/ 560 h 968"/>
                  <a:gd name="T4" fmla="*/ 0 w 712"/>
                  <a:gd name="T5" fmla="*/ 968 h 968"/>
                  <a:gd name="T6" fmla="*/ 0 60000 65536"/>
                  <a:gd name="T7" fmla="*/ 0 60000 65536"/>
                  <a:gd name="T8" fmla="*/ 0 60000 65536"/>
                  <a:gd name="T9" fmla="*/ 0 w 712"/>
                  <a:gd name="T10" fmla="*/ 0 h 968"/>
                  <a:gd name="T11" fmla="*/ 712 w 712"/>
                  <a:gd name="T12" fmla="*/ 968 h 96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12" h="968">
                    <a:moveTo>
                      <a:pt x="528" y="0"/>
                    </a:moveTo>
                    <a:cubicBezTo>
                      <a:pt x="620" y="199"/>
                      <a:pt x="712" y="399"/>
                      <a:pt x="624" y="560"/>
                    </a:cubicBezTo>
                    <a:cubicBezTo>
                      <a:pt x="536" y="721"/>
                      <a:pt x="268" y="844"/>
                      <a:pt x="0" y="968"/>
                    </a:cubicBezTo>
                  </a:path>
                </a:pathLst>
              </a:custGeom>
              <a:noFill/>
              <a:ln w="9525">
                <a:solidFill>
                  <a:srgbClr val="CC0000"/>
                </a:solidFill>
                <a:round/>
                <a:headEnd type="none" w="med" len="med"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5" name="Rounded Rectangle 10"/>
              <p:cNvSpPr>
                <a:spLocks noChangeArrowheads="1"/>
              </p:cNvSpPr>
              <p:nvPr/>
            </p:nvSpPr>
            <p:spPr bwMode="auto">
              <a:xfrm>
                <a:off x="808" y="496"/>
                <a:ext cx="448" cy="156"/>
              </a:xfrm>
              <a:prstGeom prst="roundRect">
                <a:avLst>
                  <a:gd name="adj" fmla="val 16667"/>
                </a:avLst>
              </a:prstGeom>
              <a:noFill/>
              <a:ln w="25400" algn="ctr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lt1"/>
                  </a:solidFill>
                  <a:effectLst/>
                  <a:latin typeface="+mn-lt"/>
                  <a:cs typeface="+mn-cs"/>
                </a:endParaRPr>
              </a:p>
            </p:txBody>
          </p:sp>
          <p:sp>
            <p:nvSpPr>
              <p:cNvPr id="36878" name="Freeform 14"/>
              <p:cNvSpPr>
                <a:spLocks/>
              </p:cNvSpPr>
              <p:nvPr/>
            </p:nvSpPr>
            <p:spPr bwMode="auto">
              <a:xfrm>
                <a:off x="1229" y="640"/>
                <a:ext cx="233" cy="909"/>
              </a:xfrm>
              <a:custGeom>
                <a:avLst/>
                <a:gdLst>
                  <a:gd name="T0" fmla="*/ 35 w 233"/>
                  <a:gd name="T1" fmla="*/ 0 h 909"/>
                  <a:gd name="T2" fmla="*/ 227 w 233"/>
                  <a:gd name="T3" fmla="*/ 496 h 909"/>
                  <a:gd name="T4" fmla="*/ 0 w 233"/>
                  <a:gd name="T5" fmla="*/ 909 h 909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909"/>
                  <a:gd name="T11" fmla="*/ 233 w 233"/>
                  <a:gd name="T12" fmla="*/ 909 h 90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909">
                    <a:moveTo>
                      <a:pt x="35" y="0"/>
                    </a:moveTo>
                    <a:cubicBezTo>
                      <a:pt x="67" y="83"/>
                      <a:pt x="233" y="345"/>
                      <a:pt x="227" y="496"/>
                    </a:cubicBezTo>
                    <a:cubicBezTo>
                      <a:pt x="221" y="647"/>
                      <a:pt x="47" y="823"/>
                      <a:pt x="0" y="909"/>
                    </a:cubicBezTo>
                  </a:path>
                </a:pathLst>
              </a:custGeom>
              <a:noFill/>
              <a:ln w="9525">
                <a:solidFill>
                  <a:srgbClr val="CC0000"/>
                </a:solidFill>
                <a:round/>
                <a:headEnd type="triangle" w="med" len="med"/>
                <a:tailEnd type="non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</p:grpSp>
      </p:grp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Input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9525"/>
            <a:ext cx="9140825" cy="687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375025" y="50800"/>
            <a:ext cx="30384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863600"/>
            <a:r>
              <a:rPr lang="en-US" b="1">
                <a:effectLst/>
              </a:rPr>
              <a:t>Square Root Meter – </a:t>
            </a:r>
            <a:r>
              <a:rPr lang="en-US" b="1">
                <a:solidFill>
                  <a:srgbClr val="0000FF"/>
                </a:solidFill>
                <a:effectLst/>
              </a:rPr>
              <a:t>Input</a:t>
            </a:r>
            <a:endParaRPr lang="en-US" sz="1400" b="1">
              <a:solidFill>
                <a:srgbClr val="0000FF"/>
              </a:solidFill>
              <a:effectLst/>
            </a:endParaRP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139700" y="1057275"/>
            <a:ext cx="4826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42863" y="496888"/>
            <a:ext cx="37782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5010150" y="685800"/>
            <a:ext cx="4129088" cy="954088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effectLst/>
              </a:rPr>
              <a:t>Manual Entry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Calculated by PumperPal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rgbClr val="FF0000"/>
                </a:solidFill>
                <a:effectLst/>
              </a:rPr>
              <a:t>Manually Entered Coefficient</a:t>
            </a:r>
          </a:p>
        </p:txBody>
      </p:sp>
      <p:sp>
        <p:nvSpPr>
          <p:cNvPr id="38919" name="AutoShape 7"/>
          <p:cNvSpPr>
            <a:spLocks noChangeArrowheads="1"/>
          </p:cNvSpPr>
          <p:nvPr/>
        </p:nvSpPr>
        <p:spPr bwMode="auto">
          <a:xfrm>
            <a:off x="7835900" y="1397000"/>
            <a:ext cx="558800" cy="152400"/>
          </a:xfrm>
          <a:prstGeom prst="leftArrow">
            <a:avLst>
              <a:gd name="adj1" fmla="val 50000"/>
              <a:gd name="adj2" fmla="val 91667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225288" name="Text Box 8"/>
          <p:cNvSpPr txBox="1">
            <a:spLocks noChangeArrowheads="1"/>
          </p:cNvSpPr>
          <p:nvPr/>
        </p:nvSpPr>
        <p:spPr bwMode="auto">
          <a:xfrm>
            <a:off x="3362325" y="1916113"/>
            <a:ext cx="1873250" cy="792162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4300" indent="-114300" defTabSz="863600"/>
            <a:r>
              <a:rPr lang="en-US" b="1" u="sng">
                <a:effectLst/>
              </a:rPr>
              <a:t>Required Input: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Static Roots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Differential Roots</a:t>
            </a:r>
          </a:p>
        </p:txBody>
      </p:sp>
      <p:sp>
        <p:nvSpPr>
          <p:cNvPr id="225289" name="Text Box 9"/>
          <p:cNvSpPr txBox="1">
            <a:spLocks noChangeArrowheads="1"/>
          </p:cNvSpPr>
          <p:nvPr/>
        </p:nvSpPr>
        <p:spPr bwMode="auto">
          <a:xfrm>
            <a:off x="3370263" y="2838450"/>
            <a:ext cx="1809750" cy="579438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4300" indent="-114300" defTabSz="863600"/>
            <a:r>
              <a:rPr lang="en-US" b="1" u="sng">
                <a:effectLst/>
              </a:rPr>
              <a:t>Optional Input: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Temperature</a:t>
            </a:r>
          </a:p>
        </p:txBody>
      </p:sp>
      <p:sp>
        <p:nvSpPr>
          <p:cNvPr id="3" name="Rounded Rectangle 10"/>
          <p:cNvSpPr>
            <a:spLocks noChangeArrowheads="1"/>
          </p:cNvSpPr>
          <p:nvPr/>
        </p:nvSpPr>
        <p:spPr bwMode="auto">
          <a:xfrm>
            <a:off x="492125" y="1571625"/>
            <a:ext cx="1244600" cy="5270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4" name="Rounded Rectangle 10"/>
          <p:cNvSpPr>
            <a:spLocks noChangeArrowheads="1"/>
          </p:cNvSpPr>
          <p:nvPr/>
        </p:nvSpPr>
        <p:spPr bwMode="auto">
          <a:xfrm>
            <a:off x="492125" y="2147888"/>
            <a:ext cx="1366838" cy="2730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5" name="Rounded Rectangle 10"/>
          <p:cNvSpPr>
            <a:spLocks noChangeArrowheads="1"/>
          </p:cNvSpPr>
          <p:nvPr/>
        </p:nvSpPr>
        <p:spPr bwMode="auto">
          <a:xfrm>
            <a:off x="439738" y="3465513"/>
            <a:ext cx="838200" cy="2476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Input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2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2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8" grpId="0" build="p" animBg="1" autoUpdateAnimBg="0"/>
      <p:bldP spid="225289" grpId="0" animBg="1"/>
      <p:bldP spid="3" grpId="0" animBg="1"/>
      <p:bldP spid="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28575"/>
            <a:ext cx="915035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139700" y="1057275"/>
            <a:ext cx="4826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42863" y="496888"/>
            <a:ext cx="37782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grpSp>
        <p:nvGrpSpPr>
          <p:cNvPr id="39941" name="Group 5"/>
          <p:cNvGrpSpPr>
            <a:grpSpLocks/>
          </p:cNvGrpSpPr>
          <p:nvPr/>
        </p:nvGrpSpPr>
        <p:grpSpPr bwMode="auto">
          <a:xfrm>
            <a:off x="492125" y="787400"/>
            <a:ext cx="1828800" cy="3770313"/>
            <a:chOff x="310" y="496"/>
            <a:chExt cx="1152" cy="2375"/>
          </a:xfrm>
        </p:grpSpPr>
        <p:sp>
          <p:nvSpPr>
            <p:cNvPr id="3" name="Rounded Rectangle 10"/>
            <p:cNvSpPr>
              <a:spLocks noChangeArrowheads="1"/>
            </p:cNvSpPr>
            <p:nvPr/>
          </p:nvSpPr>
          <p:spPr bwMode="auto">
            <a:xfrm>
              <a:off x="310" y="1550"/>
              <a:ext cx="944" cy="156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grpSp>
          <p:nvGrpSpPr>
            <p:cNvPr id="39945" name="Group 7"/>
            <p:cNvGrpSpPr>
              <a:grpSpLocks/>
            </p:cNvGrpSpPr>
            <p:nvPr/>
          </p:nvGrpSpPr>
          <p:grpSpPr bwMode="auto">
            <a:xfrm>
              <a:off x="395" y="496"/>
              <a:ext cx="1067" cy="2375"/>
              <a:chOff x="395" y="496"/>
              <a:chExt cx="1067" cy="2375"/>
            </a:xfrm>
          </p:grpSpPr>
          <p:sp>
            <p:nvSpPr>
              <p:cNvPr id="4" name="Rounded Rectangle 10"/>
              <p:cNvSpPr>
                <a:spLocks noChangeArrowheads="1"/>
              </p:cNvSpPr>
              <p:nvPr/>
            </p:nvSpPr>
            <p:spPr bwMode="auto">
              <a:xfrm>
                <a:off x="395" y="2643"/>
                <a:ext cx="320" cy="228"/>
              </a:xfrm>
              <a:prstGeom prst="roundRect">
                <a:avLst>
                  <a:gd name="adj" fmla="val 16667"/>
                </a:avLst>
              </a:prstGeom>
              <a:noFill/>
              <a:ln w="25400" algn="ctr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lt1"/>
                  </a:solidFill>
                  <a:effectLst/>
                  <a:latin typeface="+mn-lt"/>
                  <a:cs typeface="+mn-cs"/>
                </a:endParaRPr>
              </a:p>
            </p:txBody>
          </p:sp>
          <p:sp>
            <p:nvSpPr>
              <p:cNvPr id="38923" name="Freeform 9"/>
              <p:cNvSpPr>
                <a:spLocks/>
              </p:cNvSpPr>
              <p:nvPr/>
            </p:nvSpPr>
            <p:spPr bwMode="auto">
              <a:xfrm>
                <a:off x="704" y="1712"/>
                <a:ext cx="712" cy="968"/>
              </a:xfrm>
              <a:custGeom>
                <a:avLst/>
                <a:gdLst>
                  <a:gd name="T0" fmla="*/ 528 w 712"/>
                  <a:gd name="T1" fmla="*/ 0 h 968"/>
                  <a:gd name="T2" fmla="*/ 624 w 712"/>
                  <a:gd name="T3" fmla="*/ 560 h 968"/>
                  <a:gd name="T4" fmla="*/ 0 w 712"/>
                  <a:gd name="T5" fmla="*/ 968 h 968"/>
                  <a:gd name="T6" fmla="*/ 0 60000 65536"/>
                  <a:gd name="T7" fmla="*/ 0 60000 65536"/>
                  <a:gd name="T8" fmla="*/ 0 60000 65536"/>
                  <a:gd name="T9" fmla="*/ 0 w 712"/>
                  <a:gd name="T10" fmla="*/ 0 h 968"/>
                  <a:gd name="T11" fmla="*/ 712 w 712"/>
                  <a:gd name="T12" fmla="*/ 968 h 96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12" h="968">
                    <a:moveTo>
                      <a:pt x="528" y="0"/>
                    </a:moveTo>
                    <a:cubicBezTo>
                      <a:pt x="620" y="199"/>
                      <a:pt x="712" y="399"/>
                      <a:pt x="624" y="560"/>
                    </a:cubicBezTo>
                    <a:cubicBezTo>
                      <a:pt x="536" y="721"/>
                      <a:pt x="268" y="844"/>
                      <a:pt x="0" y="968"/>
                    </a:cubicBezTo>
                  </a:path>
                </a:pathLst>
              </a:custGeom>
              <a:noFill/>
              <a:ln w="9525">
                <a:solidFill>
                  <a:srgbClr val="CC0000"/>
                </a:solidFill>
                <a:round/>
                <a:headEnd type="none" w="med" len="med"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5" name="Rounded Rectangle 10"/>
              <p:cNvSpPr>
                <a:spLocks noChangeArrowheads="1"/>
              </p:cNvSpPr>
              <p:nvPr/>
            </p:nvSpPr>
            <p:spPr bwMode="auto">
              <a:xfrm>
                <a:off x="808" y="496"/>
                <a:ext cx="448" cy="156"/>
              </a:xfrm>
              <a:prstGeom prst="roundRect">
                <a:avLst>
                  <a:gd name="adj" fmla="val 16667"/>
                </a:avLst>
              </a:prstGeom>
              <a:noFill/>
              <a:ln w="25400" algn="ctr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lt1"/>
                  </a:solidFill>
                  <a:effectLst/>
                  <a:latin typeface="+mn-lt"/>
                  <a:cs typeface="+mn-cs"/>
                </a:endParaRPr>
              </a:p>
            </p:txBody>
          </p:sp>
          <p:sp>
            <p:nvSpPr>
              <p:cNvPr id="38925" name="Freeform 11"/>
              <p:cNvSpPr>
                <a:spLocks/>
              </p:cNvSpPr>
              <p:nvPr/>
            </p:nvSpPr>
            <p:spPr bwMode="auto">
              <a:xfrm>
                <a:off x="1229" y="640"/>
                <a:ext cx="233" cy="909"/>
              </a:xfrm>
              <a:custGeom>
                <a:avLst/>
                <a:gdLst>
                  <a:gd name="T0" fmla="*/ 35 w 233"/>
                  <a:gd name="T1" fmla="*/ 0 h 909"/>
                  <a:gd name="T2" fmla="*/ 227 w 233"/>
                  <a:gd name="T3" fmla="*/ 496 h 909"/>
                  <a:gd name="T4" fmla="*/ 0 w 233"/>
                  <a:gd name="T5" fmla="*/ 909 h 909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909"/>
                  <a:gd name="T11" fmla="*/ 233 w 233"/>
                  <a:gd name="T12" fmla="*/ 909 h 90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909">
                    <a:moveTo>
                      <a:pt x="35" y="0"/>
                    </a:moveTo>
                    <a:cubicBezTo>
                      <a:pt x="67" y="83"/>
                      <a:pt x="233" y="345"/>
                      <a:pt x="227" y="496"/>
                    </a:cubicBezTo>
                    <a:cubicBezTo>
                      <a:pt x="221" y="647"/>
                      <a:pt x="47" y="823"/>
                      <a:pt x="0" y="909"/>
                    </a:cubicBezTo>
                  </a:path>
                </a:pathLst>
              </a:custGeom>
              <a:noFill/>
              <a:ln w="9525">
                <a:solidFill>
                  <a:srgbClr val="CC0000"/>
                </a:solidFill>
                <a:round/>
                <a:headEnd type="triangle" w="med" len="med"/>
                <a:tailEnd type="non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</p:grpSp>
      </p:grpSp>
      <p:sp>
        <p:nvSpPr>
          <p:cNvPr id="39942" name="Text Box 12"/>
          <p:cNvSpPr txBox="1">
            <a:spLocks noChangeArrowheads="1"/>
          </p:cNvSpPr>
          <p:nvPr/>
        </p:nvSpPr>
        <p:spPr bwMode="auto">
          <a:xfrm>
            <a:off x="3375025" y="50800"/>
            <a:ext cx="30384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863600"/>
            <a:r>
              <a:rPr lang="en-US" b="1">
                <a:effectLst/>
              </a:rPr>
              <a:t>Square Root Meter – </a:t>
            </a:r>
            <a:r>
              <a:rPr lang="en-US" b="1">
                <a:solidFill>
                  <a:srgbClr val="0000FF"/>
                </a:solidFill>
                <a:effectLst/>
              </a:rPr>
              <a:t>Input</a:t>
            </a:r>
            <a:endParaRPr lang="en-US" sz="1400" b="1">
              <a:solidFill>
                <a:srgbClr val="0000FF"/>
              </a:solidFill>
              <a:effectLst/>
            </a:endParaRPr>
          </a:p>
        </p:txBody>
      </p:sp>
      <p:sp>
        <p:nvSpPr>
          <p:cNvPr id="39943" name="Text Box 13"/>
          <p:cNvSpPr txBox="1">
            <a:spLocks noChangeArrowheads="1"/>
          </p:cNvSpPr>
          <p:nvPr/>
        </p:nvSpPr>
        <p:spPr bwMode="auto">
          <a:xfrm>
            <a:off x="5010150" y="685800"/>
            <a:ext cx="4129088" cy="954088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effectLst/>
              </a:rPr>
              <a:t>Manual Entry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Calculated by PumperPal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rgbClr val="FF0000"/>
                </a:solidFill>
                <a:effectLst/>
              </a:rPr>
              <a:t>Manually Entered Coefficient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Input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19050"/>
            <a:ext cx="9155113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3336925" y="50800"/>
            <a:ext cx="31146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863600"/>
            <a:r>
              <a:rPr lang="en-US" b="1">
                <a:effectLst/>
              </a:rPr>
              <a:t>Square Root Meter – </a:t>
            </a:r>
            <a:r>
              <a:rPr lang="en-US" b="1">
                <a:solidFill>
                  <a:srgbClr val="0000FF"/>
                </a:solidFill>
                <a:effectLst/>
              </a:rPr>
              <a:t>Setup</a:t>
            </a:r>
            <a:endParaRPr lang="en-US" sz="1400" b="1">
              <a:solidFill>
                <a:srgbClr val="0000FF"/>
              </a:solidFill>
              <a:effectLst/>
            </a:endParaRP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5010150" y="685800"/>
            <a:ext cx="4129088" cy="954088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solidFill>
                  <a:schemeClr val="bg2"/>
                </a:solidFill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Manual Entry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Calculated by PumperPal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rgbClr val="FF0000"/>
                </a:solidFill>
                <a:effectLst/>
              </a:rPr>
              <a:t>Manually Entered Coefficient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6651625" y="1836738"/>
            <a:ext cx="2286000" cy="284162"/>
          </a:xfrm>
          <a:prstGeom prst="rect">
            <a:avLst/>
          </a:prstGeom>
          <a:solidFill>
            <a:srgbClr val="99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>
                <a:effectLst/>
              </a:rPr>
              <a:t>Manually Entered Coefficient</a:t>
            </a:r>
          </a:p>
        </p:txBody>
      </p:sp>
      <p:grpSp>
        <p:nvGrpSpPr>
          <p:cNvPr id="40966" name="Group 6"/>
          <p:cNvGrpSpPr>
            <a:grpSpLocks/>
          </p:cNvGrpSpPr>
          <p:nvPr/>
        </p:nvGrpSpPr>
        <p:grpSpPr bwMode="auto">
          <a:xfrm>
            <a:off x="204788" y="1849438"/>
            <a:ext cx="6361112" cy="247650"/>
            <a:chOff x="161" y="1165"/>
            <a:chExt cx="4007" cy="156"/>
          </a:xfrm>
        </p:grpSpPr>
        <p:sp>
          <p:nvSpPr>
            <p:cNvPr id="11" name="Rounded Rectangle 10"/>
            <p:cNvSpPr>
              <a:spLocks noChangeArrowheads="1"/>
            </p:cNvSpPr>
            <p:nvPr/>
          </p:nvSpPr>
          <p:spPr bwMode="auto">
            <a:xfrm>
              <a:off x="161" y="1165"/>
              <a:ext cx="494" cy="156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39944" name="Line 8"/>
            <p:cNvSpPr>
              <a:spLocks noChangeShapeType="1"/>
            </p:cNvSpPr>
            <p:nvPr/>
          </p:nvSpPr>
          <p:spPr bwMode="auto">
            <a:xfrm flipH="1" flipV="1">
              <a:off x="696" y="1224"/>
              <a:ext cx="3472" cy="8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Setup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" y="14288"/>
            <a:ext cx="9164638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5010150" y="685800"/>
            <a:ext cx="4129088" cy="1138238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solidFill>
                  <a:schemeClr val="bg2"/>
                </a:solidFill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Manual Entry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Calculated by PumperPal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chemeClr val="bg2"/>
                </a:solidFill>
                <a:effectLst/>
              </a:rPr>
              <a:t>Manually Entered Coefficient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rgbClr val="FF0000"/>
                </a:solidFill>
                <a:effectLst/>
              </a:rPr>
              <a:t>PumperPal Calculated Coefficient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724525" y="1876425"/>
            <a:ext cx="1887538" cy="284163"/>
          </a:xfrm>
          <a:prstGeom prst="rect">
            <a:avLst/>
          </a:prstGeom>
          <a:solidFill>
            <a:srgbClr val="99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 u="sng">
                <a:effectLst/>
              </a:rPr>
              <a:t>Simple Coefficient Calc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3336925" y="50800"/>
            <a:ext cx="31146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863600"/>
            <a:r>
              <a:rPr lang="en-US" b="1">
                <a:effectLst/>
              </a:rPr>
              <a:t>Square Root Meter – </a:t>
            </a:r>
            <a:r>
              <a:rPr lang="en-US" b="1">
                <a:solidFill>
                  <a:srgbClr val="0000FF"/>
                </a:solidFill>
                <a:effectLst/>
              </a:rPr>
              <a:t>Setup</a:t>
            </a:r>
            <a:endParaRPr lang="en-US" sz="1400" b="1">
              <a:solidFill>
                <a:srgbClr val="0000FF"/>
              </a:solidFill>
              <a:effectLst/>
            </a:endParaRP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5010150" y="685800"/>
            <a:ext cx="4129088" cy="954088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solidFill>
                  <a:schemeClr val="bg2"/>
                </a:solidFill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Manual Entry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Calculated by PumperPal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rgbClr val="FF0000"/>
                </a:solidFill>
                <a:effectLst/>
              </a:rPr>
              <a:t>Manually Entered Coefficient</a:t>
            </a:r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204788" y="1849438"/>
            <a:ext cx="5351462" cy="247650"/>
            <a:chOff x="129" y="1165"/>
            <a:chExt cx="3371" cy="156"/>
          </a:xfrm>
        </p:grpSpPr>
        <p:sp>
          <p:nvSpPr>
            <p:cNvPr id="2" name="Rounded Rectangle 10"/>
            <p:cNvSpPr>
              <a:spLocks noChangeArrowheads="1"/>
            </p:cNvSpPr>
            <p:nvPr/>
          </p:nvSpPr>
          <p:spPr bwMode="auto">
            <a:xfrm>
              <a:off x="129" y="1165"/>
              <a:ext cx="494" cy="156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40973" name="Line 10"/>
            <p:cNvSpPr>
              <a:spLocks noChangeShapeType="1"/>
            </p:cNvSpPr>
            <p:nvPr/>
          </p:nvSpPr>
          <p:spPr bwMode="auto">
            <a:xfrm flipH="1" flipV="1">
              <a:off x="664" y="1224"/>
              <a:ext cx="2836" cy="32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1616075" y="1562100"/>
            <a:ext cx="1463675" cy="1114425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23245" name="Text Box 13"/>
          <p:cNvSpPr txBox="1">
            <a:spLocks noChangeArrowheads="1"/>
          </p:cNvSpPr>
          <p:nvPr/>
        </p:nvSpPr>
        <p:spPr bwMode="auto">
          <a:xfrm>
            <a:off x="4010025" y="2633663"/>
            <a:ext cx="2406650" cy="274637"/>
          </a:xfrm>
          <a:prstGeom prst="rect">
            <a:avLst/>
          </a:prstGeom>
          <a:solidFill>
            <a:srgbClr val="99FF99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 u="sng">
                <a:effectLst/>
              </a:rPr>
              <a:t>Additional Input Requirements</a:t>
            </a:r>
          </a:p>
        </p:txBody>
      </p:sp>
      <p:sp>
        <p:nvSpPr>
          <p:cNvPr id="223246" name="Line 14"/>
          <p:cNvSpPr>
            <a:spLocks noChangeShapeType="1"/>
          </p:cNvSpPr>
          <p:nvPr/>
        </p:nvSpPr>
        <p:spPr bwMode="auto">
          <a:xfrm flipH="1" flipV="1">
            <a:off x="3051175" y="2616200"/>
            <a:ext cx="946150" cy="85725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" name="Rounded Rectangle 10"/>
          <p:cNvSpPr>
            <a:spLocks noChangeArrowheads="1"/>
          </p:cNvSpPr>
          <p:nvPr/>
        </p:nvSpPr>
        <p:spPr bwMode="auto">
          <a:xfrm>
            <a:off x="252413" y="2446338"/>
            <a:ext cx="1349375" cy="288925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Setup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23245" grpId="0" animBg="1"/>
      <p:bldP spid="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9525"/>
            <a:ext cx="9166225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5010150" y="685800"/>
            <a:ext cx="4129088" cy="1138238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solidFill>
                  <a:schemeClr val="bg2"/>
                </a:solidFill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Manual Entry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Calculated by PumperPal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chemeClr val="bg2"/>
                </a:solidFill>
                <a:effectLst/>
              </a:rPr>
              <a:t>Manually Entered Coefficient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rgbClr val="FF0000"/>
                </a:solidFill>
                <a:effectLst/>
              </a:rPr>
              <a:t>PumperPal Calculated Coefficient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5724525" y="1876425"/>
            <a:ext cx="2114550" cy="284163"/>
          </a:xfrm>
          <a:prstGeom prst="rect">
            <a:avLst/>
          </a:prstGeom>
          <a:solidFill>
            <a:srgbClr val="99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 u="sng">
                <a:effectLst/>
              </a:rPr>
              <a:t>Advanced Coefficient Calc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3336925" y="50800"/>
            <a:ext cx="31146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863600"/>
            <a:r>
              <a:rPr lang="en-US" b="1">
                <a:effectLst/>
              </a:rPr>
              <a:t>Square Root Meter – </a:t>
            </a:r>
            <a:r>
              <a:rPr lang="en-US" b="1">
                <a:solidFill>
                  <a:srgbClr val="0000FF"/>
                </a:solidFill>
                <a:effectLst/>
              </a:rPr>
              <a:t>Setup</a:t>
            </a:r>
            <a:endParaRPr lang="en-US" sz="1400" b="1">
              <a:solidFill>
                <a:srgbClr val="0000FF"/>
              </a:solidFill>
              <a:effectLst/>
            </a:endParaRP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5010150" y="685800"/>
            <a:ext cx="4129088" cy="954088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600" b="1" u="sng">
                <a:solidFill>
                  <a:schemeClr val="bg2"/>
                </a:solidFill>
                <a:effectLst/>
              </a:rPr>
              <a:t>Input Requirements Depend on Options: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Manual Entry</a:t>
            </a:r>
          </a:p>
          <a:p>
            <a:pPr marL="342900" lvl="1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Calculated by PumperPal</a:t>
            </a:r>
          </a:p>
          <a:p>
            <a:pPr marL="571500" lvl="2" indent="-114300" defTabSz="863600">
              <a:buFontTx/>
              <a:buChar char="•"/>
            </a:pPr>
            <a:r>
              <a:rPr lang="en-US" sz="1200" b="1">
                <a:solidFill>
                  <a:srgbClr val="FF0000"/>
                </a:solidFill>
                <a:effectLst/>
              </a:rPr>
              <a:t>Manually Entered Coefficient</a:t>
            </a:r>
          </a:p>
        </p:txBody>
      </p: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204788" y="1849438"/>
            <a:ext cx="5408612" cy="247650"/>
            <a:chOff x="129" y="1165"/>
            <a:chExt cx="3407" cy="156"/>
          </a:xfrm>
        </p:grpSpPr>
        <p:sp>
          <p:nvSpPr>
            <p:cNvPr id="2" name="Rounded Rectangle 10"/>
            <p:cNvSpPr>
              <a:spLocks noChangeArrowheads="1"/>
            </p:cNvSpPr>
            <p:nvPr/>
          </p:nvSpPr>
          <p:spPr bwMode="auto">
            <a:xfrm>
              <a:off x="129" y="1165"/>
              <a:ext cx="494" cy="156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42002" name="Line 10"/>
            <p:cNvSpPr>
              <a:spLocks noChangeShapeType="1"/>
            </p:cNvSpPr>
            <p:nvPr/>
          </p:nvSpPr>
          <p:spPr bwMode="auto">
            <a:xfrm flipH="1" flipV="1">
              <a:off x="664" y="1224"/>
              <a:ext cx="2872" cy="56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280988" y="2401888"/>
            <a:ext cx="1298575" cy="2603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3" name="Rounded Rectangle 10"/>
          <p:cNvSpPr>
            <a:spLocks noChangeArrowheads="1"/>
          </p:cNvSpPr>
          <p:nvPr/>
        </p:nvSpPr>
        <p:spPr bwMode="auto">
          <a:xfrm>
            <a:off x="1635125" y="1536700"/>
            <a:ext cx="1489075" cy="1089025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21200" name="Text Box 16"/>
          <p:cNvSpPr txBox="1">
            <a:spLocks noChangeArrowheads="1"/>
          </p:cNvSpPr>
          <p:nvPr/>
        </p:nvSpPr>
        <p:spPr bwMode="auto">
          <a:xfrm>
            <a:off x="5553075" y="2944813"/>
            <a:ext cx="2406650" cy="274637"/>
          </a:xfrm>
          <a:prstGeom prst="rect">
            <a:avLst/>
          </a:prstGeom>
          <a:solidFill>
            <a:srgbClr val="99FF99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 u="sng">
                <a:effectLst/>
              </a:rPr>
              <a:t>Additional Input Requirements</a:t>
            </a:r>
          </a:p>
        </p:txBody>
      </p:sp>
      <p:sp>
        <p:nvSpPr>
          <p:cNvPr id="221201" name="Line 17"/>
          <p:cNvSpPr>
            <a:spLocks noChangeShapeType="1"/>
          </p:cNvSpPr>
          <p:nvPr/>
        </p:nvSpPr>
        <p:spPr bwMode="auto">
          <a:xfrm flipH="1" flipV="1">
            <a:off x="4645025" y="2819400"/>
            <a:ext cx="819150" cy="276225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" name="Rounded Rectangle 10"/>
          <p:cNvSpPr>
            <a:spLocks noChangeArrowheads="1"/>
          </p:cNvSpPr>
          <p:nvPr/>
        </p:nvSpPr>
        <p:spPr bwMode="auto">
          <a:xfrm>
            <a:off x="3167063" y="2154238"/>
            <a:ext cx="1489075" cy="1457325"/>
          </a:xfrm>
          <a:prstGeom prst="roundRect">
            <a:avLst>
              <a:gd name="adj" fmla="val 16667"/>
            </a:avLst>
          </a:prstGeom>
          <a:solidFill>
            <a:srgbClr val="FFFF00">
              <a:alpha val="24001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660900" y="3416300"/>
            <a:ext cx="3641725" cy="1138238"/>
            <a:chOff x="2936" y="2152"/>
            <a:chExt cx="2294" cy="717"/>
          </a:xfrm>
        </p:grpSpPr>
        <p:sp>
          <p:nvSpPr>
            <p:cNvPr id="43023" name="Text Box 20"/>
            <p:cNvSpPr txBox="1">
              <a:spLocks noChangeArrowheads="1"/>
            </p:cNvSpPr>
            <p:nvPr/>
          </p:nvSpPr>
          <p:spPr bwMode="auto">
            <a:xfrm>
              <a:off x="3206" y="2575"/>
              <a:ext cx="2024" cy="29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63600"/>
              <a:r>
                <a:rPr lang="en-US" sz="1200">
                  <a:effectLst/>
                </a:rPr>
                <a:t>AGA8 Basis for Specific Flowing Conditions and Supercompressibility Factor</a:t>
              </a:r>
            </a:p>
          </p:txBody>
        </p:sp>
        <p:sp>
          <p:nvSpPr>
            <p:cNvPr id="42000" name="Freeform 21"/>
            <p:cNvSpPr>
              <a:spLocks/>
            </p:cNvSpPr>
            <p:nvPr/>
          </p:nvSpPr>
          <p:spPr bwMode="auto">
            <a:xfrm>
              <a:off x="2936" y="2152"/>
              <a:ext cx="296" cy="395"/>
            </a:xfrm>
            <a:custGeom>
              <a:avLst/>
              <a:gdLst>
                <a:gd name="T0" fmla="*/ 296 w 296"/>
                <a:gd name="T1" fmla="*/ 392 h 395"/>
                <a:gd name="T2" fmla="*/ 256 w 296"/>
                <a:gd name="T3" fmla="*/ 360 h 395"/>
                <a:gd name="T4" fmla="*/ 88 w 296"/>
                <a:gd name="T5" fmla="*/ 184 h 395"/>
                <a:gd name="T6" fmla="*/ 176 w 296"/>
                <a:gd name="T7" fmla="*/ 208 h 395"/>
                <a:gd name="T8" fmla="*/ 0 w 296"/>
                <a:gd name="T9" fmla="*/ 0 h 3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"/>
                <a:gd name="T16" fmla="*/ 0 h 395"/>
                <a:gd name="T17" fmla="*/ 296 w 296"/>
                <a:gd name="T18" fmla="*/ 395 h 3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" h="395">
                  <a:moveTo>
                    <a:pt x="296" y="392"/>
                  </a:moveTo>
                  <a:cubicBezTo>
                    <a:pt x="293" y="393"/>
                    <a:pt x="291" y="395"/>
                    <a:pt x="256" y="360"/>
                  </a:cubicBezTo>
                  <a:cubicBezTo>
                    <a:pt x="221" y="325"/>
                    <a:pt x="101" y="209"/>
                    <a:pt x="88" y="184"/>
                  </a:cubicBezTo>
                  <a:cubicBezTo>
                    <a:pt x="75" y="159"/>
                    <a:pt x="191" y="239"/>
                    <a:pt x="176" y="208"/>
                  </a:cubicBezTo>
                  <a:cubicBezTo>
                    <a:pt x="161" y="177"/>
                    <a:pt x="80" y="88"/>
                    <a:pt x="0" y="0"/>
                  </a:cubicBezTo>
                </a:path>
              </a:pathLst>
            </a:custGeom>
            <a:noFill/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221207" name="Text Box 23"/>
          <p:cNvSpPr txBox="1">
            <a:spLocks noChangeArrowheads="1"/>
          </p:cNvSpPr>
          <p:nvPr/>
        </p:nvSpPr>
        <p:spPr bwMode="auto">
          <a:xfrm>
            <a:off x="4302125" y="4900613"/>
            <a:ext cx="2508250" cy="116998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/>
            <a:r>
              <a:rPr lang="en-US" sz="1400" b="1" u="sng">
                <a:solidFill>
                  <a:srgbClr val="FF0000"/>
                </a:solidFill>
                <a:effectLst/>
              </a:rPr>
              <a:t>**WARNING</a:t>
            </a:r>
            <a:r>
              <a:rPr lang="en-US" sz="1400" u="sng">
                <a:solidFill>
                  <a:srgbClr val="FF0000"/>
                </a:solidFill>
                <a:effectLst/>
              </a:rPr>
              <a:t> **</a:t>
            </a:r>
          </a:p>
          <a:p>
            <a:pPr defTabSz="863600"/>
            <a:r>
              <a:rPr lang="en-US" sz="1400" b="1">
                <a:effectLst/>
              </a:rPr>
              <a:t>Advanced Calculation</a:t>
            </a:r>
            <a:r>
              <a:rPr lang="en-US" sz="1400">
                <a:effectLst/>
              </a:rPr>
              <a:t> for Square Root Meters.  PumperPal Calculations Not Validated</a:t>
            </a:r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Setup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1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  <p:bldP spid="221200" grpId="0" animBg="1"/>
      <p:bldP spid="4" grpId="0" animBg="1"/>
      <p:bldP spid="22120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838200"/>
            <a:ext cx="74676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70C0"/>
                </a:solidFill>
                <a:effectLst/>
              </a:rPr>
              <a:t>PumperPal  SPECIAL TOPICS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24000" y="2252663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effectLst/>
              </a:rPr>
              <a:t> Downtime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0" y="1501775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bg2"/>
                </a:solidFill>
                <a:effectLst/>
              </a:rPr>
              <a:t> Gas Meters  </a:t>
            </a:r>
          </a:p>
        </p:txBody>
      </p:sp>
      <p:sp>
        <p:nvSpPr>
          <p:cNvPr id="44037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Downtime</a:t>
            </a:r>
            <a:endParaRPr lang="en-US" dirty="0" smtClean="0"/>
          </a:p>
        </p:txBody>
      </p:sp>
      <p:sp>
        <p:nvSpPr>
          <p:cNvPr id="6" name="Title 10"/>
          <p:cNvSpPr txBox="1">
            <a:spLocks/>
          </p:cNvSpPr>
          <p:nvPr/>
        </p:nvSpPr>
        <p:spPr bwMode="auto">
          <a:xfrm>
            <a:off x="234273" y="137886"/>
            <a:ext cx="8231187" cy="46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636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PumperPal Detailed Training</a:t>
            </a:r>
            <a:endParaRPr kumimoji="0" lang="en-US" sz="29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90538" y="4286250"/>
            <a:ext cx="8220075" cy="1809750"/>
            <a:chOff x="437" y="2700"/>
            <a:chExt cx="5178" cy="1140"/>
          </a:xfrm>
        </p:grpSpPr>
        <p:sp>
          <p:nvSpPr>
            <p:cNvPr id="8199" name="Rectangle 11"/>
            <p:cNvSpPr>
              <a:spLocks noChangeArrowheads="1"/>
            </p:cNvSpPr>
            <p:nvPr/>
          </p:nvSpPr>
          <p:spPr bwMode="auto">
            <a:xfrm>
              <a:off x="437" y="2725"/>
              <a:ext cx="5178" cy="1115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8200" name="Text Box 9"/>
            <p:cNvSpPr txBox="1">
              <a:spLocks noChangeArrowheads="1"/>
            </p:cNvSpPr>
            <p:nvPr/>
          </p:nvSpPr>
          <p:spPr bwMode="auto">
            <a:xfrm>
              <a:off x="1298" y="2700"/>
              <a:ext cx="3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863600"/>
              <a:r>
                <a:rPr lang="en-US" b="1">
                  <a:effectLst/>
                </a:rPr>
                <a:t>LINEAR &amp; SQUARE ROOT METER OPTIONS:</a:t>
              </a:r>
            </a:p>
          </p:txBody>
        </p:sp>
        <p:sp>
          <p:nvSpPr>
            <p:cNvPr id="7178" name="Line 10"/>
            <p:cNvSpPr>
              <a:spLocks noChangeShapeType="1"/>
            </p:cNvSpPr>
            <p:nvPr/>
          </p:nvSpPr>
          <p:spPr bwMode="auto">
            <a:xfrm>
              <a:off x="437" y="2899"/>
              <a:ext cx="517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43011" name="Rectangle 7"/>
          <p:cNvSpPr>
            <a:spLocks noChangeArrowheads="1"/>
          </p:cNvSpPr>
          <p:nvPr/>
        </p:nvSpPr>
        <p:spPr bwMode="auto">
          <a:xfrm>
            <a:off x="250825" y="917575"/>
            <a:ext cx="8618538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 u="sng">
                <a:effectLst/>
              </a:rPr>
              <a:t>PumperPal Meter Capabilities Include Three(3) Types:</a:t>
            </a:r>
          </a:p>
          <a:p>
            <a:pPr>
              <a:lnSpc>
                <a:spcPct val="130000"/>
              </a:lnSpc>
            </a:pPr>
            <a:r>
              <a:rPr lang="en-US" b="1">
                <a:effectLst/>
              </a:rPr>
              <a:t>ELECTRONIC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effectLst/>
              </a:rPr>
              <a:t>Flow Computers Designed to Measure Gas Flow with Digital Displays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effectLst/>
              </a:rPr>
              <a:t>Minimal Input Requirements  - Line Press and Volume</a:t>
            </a:r>
          </a:p>
          <a:p>
            <a:pPr>
              <a:lnSpc>
                <a:spcPct val="130000"/>
              </a:lnSpc>
            </a:pPr>
            <a:r>
              <a:rPr lang="en-US" b="1">
                <a:effectLst/>
              </a:rPr>
              <a:t>LINEAR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effectLst/>
              </a:rPr>
              <a:t>Chart Recorder Using % Method to Measure Gas Flow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effectLst/>
              </a:rPr>
              <a:t>Input Requirements – Dictated by Options Selected</a:t>
            </a:r>
          </a:p>
          <a:p>
            <a:pPr>
              <a:lnSpc>
                <a:spcPct val="130000"/>
              </a:lnSpc>
            </a:pPr>
            <a:r>
              <a:rPr lang="en-US" b="1">
                <a:effectLst/>
              </a:rPr>
              <a:t>SQUARE ROOT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effectLst/>
              </a:rPr>
              <a:t>Chart Recorder Using L-10 or Direct Read Method to Measure Gas Flow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effectLst/>
              </a:rPr>
              <a:t>Input Requirements – Dictated by Options Selected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477838" y="4679950"/>
            <a:ext cx="3976687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b="1" u="sng">
                <a:effectLst/>
              </a:rPr>
              <a:t>Input Requirements:</a:t>
            </a:r>
          </a:p>
          <a:p>
            <a:pPr marL="231775" lvl="1" indent="-117475" defTabSz="863600">
              <a:buFontTx/>
              <a:buChar char="•"/>
            </a:pPr>
            <a:r>
              <a:rPr lang="en-US" b="1">
                <a:effectLst/>
              </a:rPr>
              <a:t>Manual Entry</a:t>
            </a:r>
          </a:p>
          <a:p>
            <a:pPr marL="231775" lvl="1" indent="-117475" defTabSz="863600">
              <a:buFontTx/>
              <a:buChar char="•"/>
            </a:pPr>
            <a:r>
              <a:rPr lang="en-US" b="1">
                <a:effectLst/>
              </a:rPr>
              <a:t>Calculated by PumperPal</a:t>
            </a:r>
          </a:p>
          <a:p>
            <a:pPr marL="465138" lvl="2" indent="-117475" defTabSz="863600">
              <a:buFontTx/>
              <a:buChar char="•"/>
            </a:pPr>
            <a:r>
              <a:rPr lang="en-US" sz="1400" b="1">
                <a:effectLst/>
              </a:rPr>
              <a:t>Manually Provide Flow Coefficient</a:t>
            </a:r>
          </a:p>
          <a:p>
            <a:pPr marL="465138" lvl="2" indent="-117475" defTabSz="863600">
              <a:buFontTx/>
              <a:buChar char="•"/>
            </a:pPr>
            <a:r>
              <a:rPr lang="en-US" sz="1400" b="1">
                <a:effectLst/>
              </a:rPr>
              <a:t>PumperPal Calculated Flow Coefficient</a:t>
            </a: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4843463" y="4679950"/>
            <a:ext cx="3832225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b="1" u="sng">
                <a:effectLst/>
              </a:rPr>
              <a:t>PumperPal Calculated Volume:</a:t>
            </a:r>
          </a:p>
          <a:p>
            <a:pPr marL="231775" lvl="1" indent="-117475" defTabSz="863600">
              <a:buFontTx/>
              <a:buChar char="•"/>
            </a:pPr>
            <a:r>
              <a:rPr lang="en-US" b="1">
                <a:effectLst/>
              </a:rPr>
              <a:t>Affected by Well Downtime</a:t>
            </a:r>
          </a:p>
          <a:p>
            <a:pPr marL="231775" lvl="1" indent="-117475" defTabSz="863600">
              <a:buFontTx/>
              <a:buChar char="•"/>
            </a:pPr>
            <a:r>
              <a:rPr lang="en-US" b="1">
                <a:effectLst/>
              </a:rPr>
              <a:t>Affected by Plunger Sales Time</a:t>
            </a:r>
          </a:p>
          <a:p>
            <a:pPr marL="577850" lvl="3" defTabSz="863600"/>
            <a:r>
              <a:rPr lang="en-US" sz="1400" b="1">
                <a:effectLst/>
              </a:rPr>
              <a:t>(If Present)</a:t>
            </a:r>
          </a:p>
        </p:txBody>
      </p:sp>
      <p:sp>
        <p:nvSpPr>
          <p:cNvPr id="8198" name="Title 10"/>
          <p:cNvSpPr>
            <a:spLocks noGrp="1"/>
          </p:cNvSpPr>
          <p:nvPr>
            <p:ph type="title"/>
          </p:nvPr>
        </p:nvSpPr>
        <p:spPr>
          <a:xfrm>
            <a:off x="227013" y="-558565"/>
            <a:ext cx="7988300" cy="442458"/>
          </a:xfrm>
        </p:spPr>
        <p:txBody>
          <a:bodyPr/>
          <a:lstStyle/>
          <a:p>
            <a:r>
              <a:rPr lang="en-US" dirty="0" smtClean="0"/>
              <a:t>Gas Meters</a:t>
            </a:r>
            <a:endParaRPr lang="en-US" dirty="0" smtClean="0"/>
          </a:p>
        </p:txBody>
      </p:sp>
      <p:sp>
        <p:nvSpPr>
          <p:cNvPr id="10" name="Title 10"/>
          <p:cNvSpPr txBox="1">
            <a:spLocks/>
          </p:cNvSpPr>
          <p:nvPr/>
        </p:nvSpPr>
        <p:spPr bwMode="auto">
          <a:xfrm>
            <a:off x="227013" y="-166688"/>
            <a:ext cx="79883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636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PumperPal Detailed Training : Gas Meters</a:t>
            </a:r>
            <a:endParaRPr kumimoji="0" lang="en-US" sz="29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  <p:bldP spid="43015" grpId="0" build="p" bldLvl="2"/>
      <p:bldP spid="43016" grpId="0" build="p" bldLvl="2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838200"/>
            <a:ext cx="74676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70C0"/>
                </a:solidFill>
                <a:effectLst/>
              </a:rPr>
              <a:t>PumperPal  SPECIAL TOPICS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24000" y="2252663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effectLst/>
              </a:rPr>
              <a:t> Downtime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24000" y="1501775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bg2"/>
                </a:solidFill>
                <a:effectLst/>
              </a:rPr>
              <a:t> Gas Meters  </a:t>
            </a:r>
          </a:p>
        </p:txBody>
      </p:sp>
      <p:sp>
        <p:nvSpPr>
          <p:cNvPr id="45061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Downtime</a:t>
            </a:r>
            <a:endParaRPr lang="en-US" dirty="0" smtClean="0"/>
          </a:p>
        </p:txBody>
      </p:sp>
      <p:sp>
        <p:nvSpPr>
          <p:cNvPr id="6" name="Title 7"/>
          <p:cNvSpPr txBox="1">
            <a:spLocks/>
          </p:cNvSpPr>
          <p:nvPr/>
        </p:nvSpPr>
        <p:spPr bwMode="auto">
          <a:xfrm>
            <a:off x="234273" y="123372"/>
            <a:ext cx="8231187" cy="46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636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PumperPal Detailed Training : Downtime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838200"/>
            <a:ext cx="74676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70C0"/>
                </a:solidFill>
                <a:effectLst/>
              </a:rPr>
              <a:t>PumperPal  SPECIAL TOPICS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24000" y="2252663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effectLst/>
              </a:rPr>
              <a:t> Downtime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905000" y="2963863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effectLst/>
              </a:rPr>
              <a:t> Well Downtime 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905000" y="3759200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effectLst/>
              </a:rPr>
              <a:t> Equipment Downtime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24000" y="1501775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bg2"/>
                </a:solidFill>
                <a:effectLst/>
              </a:rPr>
              <a:t> Gas Meters  </a:t>
            </a:r>
          </a:p>
        </p:txBody>
      </p:sp>
      <p:sp>
        <p:nvSpPr>
          <p:cNvPr id="46087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Types</a:t>
            </a:r>
            <a:endParaRPr lang="en-US" dirty="0" smtClean="0"/>
          </a:p>
        </p:txBody>
      </p:sp>
      <p:sp>
        <p:nvSpPr>
          <p:cNvPr id="8" name="Title 8"/>
          <p:cNvSpPr txBox="1">
            <a:spLocks/>
          </p:cNvSpPr>
          <p:nvPr/>
        </p:nvSpPr>
        <p:spPr bwMode="auto">
          <a:xfrm>
            <a:off x="234273" y="137886"/>
            <a:ext cx="8231187" cy="46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636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PumperPal Detailed Training : Downtime</a:t>
            </a:r>
            <a:endParaRPr kumimoji="0" lang="en-US" sz="29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838200"/>
            <a:ext cx="74676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70C0"/>
                </a:solidFill>
                <a:effectLst/>
              </a:rPr>
              <a:t>PumperPal  SPECIAL TOPICS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24000" y="2252663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effectLst/>
              </a:rPr>
              <a:t> Downtime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905000" y="2965450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effectLst/>
              </a:rPr>
              <a:t> Well Downtime 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514600" y="3744913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effectLst/>
              </a:rPr>
              <a:t> Well’s ability to physically produce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24000" y="1501775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bg2"/>
                </a:solidFill>
                <a:effectLst/>
              </a:rPr>
              <a:t> Gas Meters  </a:t>
            </a:r>
          </a:p>
        </p:txBody>
      </p:sp>
      <p:sp>
        <p:nvSpPr>
          <p:cNvPr id="47111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Well Downtime</a:t>
            </a:r>
            <a:endParaRPr lang="en-US" dirty="0" smtClean="0"/>
          </a:p>
        </p:txBody>
      </p:sp>
      <p:sp>
        <p:nvSpPr>
          <p:cNvPr id="8" name="Title 8"/>
          <p:cNvSpPr txBox="1">
            <a:spLocks/>
          </p:cNvSpPr>
          <p:nvPr/>
        </p:nvSpPr>
        <p:spPr bwMode="auto">
          <a:xfrm>
            <a:off x="234273" y="166914"/>
            <a:ext cx="8231187" cy="46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636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PumperPal Detailed Training : Downtime</a:t>
            </a:r>
            <a:endParaRPr kumimoji="0" lang="en-US" sz="29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8"/>
            <a:ext cx="9144000" cy="682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800600" y="1447800"/>
            <a:ext cx="3733800" cy="762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2"/>
                </a:solidFill>
                <a:effectLst/>
              </a:rPr>
              <a:t>Downtime Hours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6200" y="5969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219200" y="1168400"/>
            <a:ext cx="6858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W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ellhead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33400" y="2590800"/>
            <a:ext cx="1981200" cy="457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Hours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8"/>
            <a:ext cx="9144000" cy="682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76200" y="5969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219200" y="1168400"/>
            <a:ext cx="6858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W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ellhead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53000" y="1981200"/>
            <a:ext cx="3733800" cy="762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2"/>
                </a:solidFill>
                <a:effectLst/>
              </a:rPr>
              <a:t>SI Pressure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and </a:t>
            </a:r>
            <a:r>
              <a:rPr lang="en-US" sz="2000" b="1" dirty="0">
                <a:solidFill>
                  <a:schemeClr val="tx2"/>
                </a:solidFill>
                <a:effectLst/>
              </a:rPr>
              <a:t>Hours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438400" y="2133600"/>
            <a:ext cx="2286000" cy="457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Pressure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163"/>
            <a:ext cx="9144000" cy="682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219200" y="1193800"/>
            <a:ext cx="6858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W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ellhead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438400" y="2514600"/>
            <a:ext cx="2133600" cy="838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67200" y="4191000"/>
            <a:ext cx="4572000" cy="1143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dirty="0">
                <a:solidFill>
                  <a:schemeClr val="tx2"/>
                </a:solidFill>
                <a:effectLst/>
              </a:rPr>
              <a:t>Downtime Reasons </a:t>
            </a:r>
            <a:endParaRPr lang="en-US" sz="2000" b="1" dirty="0">
              <a:solidFill>
                <a:schemeClr val="tx1"/>
              </a:solidFill>
              <a:effectLst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 </a:t>
            </a:r>
            <a:r>
              <a:rPr lang="en-US" b="1" dirty="0">
                <a:solidFill>
                  <a:schemeClr val="tx1"/>
                </a:solidFill>
                <a:effectLst/>
              </a:rPr>
              <a:t>#1 Primary Reason for Downtime </a:t>
            </a:r>
            <a:r>
              <a:rPr lang="en-US" sz="1400" b="1" dirty="0">
                <a:solidFill>
                  <a:srgbClr val="FF0000"/>
                </a:solidFill>
                <a:effectLst/>
              </a:rPr>
              <a:t>(required)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tx1"/>
                </a:solidFill>
                <a:effectLst/>
              </a:rPr>
              <a:t> #2 Secondary Reason for Downtime  </a:t>
            </a:r>
            <a:r>
              <a:rPr lang="en-US" sz="1400" b="1" dirty="0">
                <a:solidFill>
                  <a:srgbClr val="FF0000"/>
                </a:solidFill>
                <a:effectLst/>
              </a:rPr>
              <a:t>(optional)</a:t>
            </a:r>
          </a:p>
          <a:p>
            <a:pPr>
              <a:defRPr/>
            </a:pPr>
            <a:endParaRPr lang="en-US" sz="1400" b="1" dirty="0">
              <a:solidFill>
                <a:srgbClr val="FF0000"/>
              </a:solidFill>
              <a:effectLst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0325" y="2990850"/>
            <a:ext cx="19716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3276600"/>
            <a:ext cx="19716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9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Reasons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8"/>
            <a:ext cx="9144000" cy="682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800600" y="1447800"/>
            <a:ext cx="3733800" cy="762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2"/>
                </a:solidFill>
                <a:effectLst/>
              </a:rPr>
              <a:t>Downtime Hours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6200" y="5969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219200" y="1168400"/>
            <a:ext cx="6858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W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ellhead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pic>
        <p:nvPicPr>
          <p:cNvPr id="512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425" y="1441450"/>
            <a:ext cx="4422775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ounded Rectangle 7"/>
          <p:cNvSpPr/>
          <p:nvPr/>
        </p:nvSpPr>
        <p:spPr>
          <a:xfrm>
            <a:off x="533400" y="2095500"/>
            <a:ext cx="4191000" cy="9525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Hours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8"/>
            <a:ext cx="9144000" cy="682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800600" y="1447800"/>
            <a:ext cx="3733800" cy="762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2"/>
                </a:solidFill>
                <a:effectLst/>
              </a:rPr>
              <a:t>Downtime Hours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6200" y="5969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219200" y="1168400"/>
            <a:ext cx="6858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W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ellhead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pic>
        <p:nvPicPr>
          <p:cNvPr id="522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425" y="1441450"/>
            <a:ext cx="4422775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0" y="1454150"/>
            <a:ext cx="4413250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ounded Rectangle 13"/>
          <p:cNvSpPr/>
          <p:nvPr/>
        </p:nvSpPr>
        <p:spPr>
          <a:xfrm>
            <a:off x="533400" y="2095500"/>
            <a:ext cx="4191000" cy="9525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00600" y="2298700"/>
            <a:ext cx="3733800" cy="762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2"/>
                </a:solidFill>
                <a:effectLst/>
              </a:rPr>
              <a:t>SI Pressure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and </a:t>
            </a:r>
            <a:r>
              <a:rPr lang="en-US" sz="2000" b="1" dirty="0">
                <a:solidFill>
                  <a:schemeClr val="tx2"/>
                </a:solidFill>
                <a:effectLst/>
              </a:rPr>
              <a:t>Hours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Pressure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8"/>
            <a:ext cx="9144000" cy="682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800600" y="1447800"/>
            <a:ext cx="3733800" cy="762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2"/>
                </a:solidFill>
                <a:effectLst/>
              </a:rPr>
              <a:t>Downtime Hours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6200" y="5969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219200" y="1168400"/>
            <a:ext cx="6858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W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ellhead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pic>
        <p:nvPicPr>
          <p:cNvPr id="532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425" y="1441450"/>
            <a:ext cx="4422775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0" y="1454150"/>
            <a:ext cx="4413250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2425" y="1476375"/>
            <a:ext cx="442277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ounded Rectangle 13"/>
          <p:cNvSpPr/>
          <p:nvPr/>
        </p:nvSpPr>
        <p:spPr>
          <a:xfrm>
            <a:off x="533400" y="2095500"/>
            <a:ext cx="4191000" cy="9525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00600" y="2298700"/>
            <a:ext cx="3733800" cy="762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2"/>
                </a:solidFill>
                <a:effectLst/>
              </a:rPr>
              <a:t>SI Pressure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and </a:t>
            </a:r>
            <a:r>
              <a:rPr lang="en-US" sz="2000" b="1" dirty="0">
                <a:solidFill>
                  <a:schemeClr val="tx2"/>
                </a:solidFill>
                <a:effectLst/>
              </a:rPr>
              <a:t>Hours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Hours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191000" y="2133600"/>
            <a:ext cx="3657600" cy="2057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In many cases, Well Downtime can affect the amount  of Gas Sales and Fuel Gas volumes reported by PumperPal to PRS and Enertia, Specifically if the following conditions exist: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133600" y="2286000"/>
            <a:ext cx="1981200" cy="1066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52400" y="1219200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G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as Meter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Sales 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2"/>
          <p:cNvSpPr>
            <a:spLocks noChangeArrowheads="1"/>
          </p:cNvSpPr>
          <p:nvPr/>
        </p:nvSpPr>
        <p:spPr bwMode="auto">
          <a:xfrm>
            <a:off x="193675" y="1387475"/>
            <a:ext cx="8664575" cy="9318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grpSp>
        <p:nvGrpSpPr>
          <p:cNvPr id="9219" name="Group 2"/>
          <p:cNvGrpSpPr>
            <a:grpSpLocks/>
          </p:cNvGrpSpPr>
          <p:nvPr/>
        </p:nvGrpSpPr>
        <p:grpSpPr bwMode="auto">
          <a:xfrm>
            <a:off x="504825" y="4286250"/>
            <a:ext cx="8220075" cy="1809750"/>
            <a:chOff x="437" y="2700"/>
            <a:chExt cx="5178" cy="1140"/>
          </a:xfrm>
        </p:grpSpPr>
        <p:sp>
          <p:nvSpPr>
            <p:cNvPr id="9226" name="Rectangle 3"/>
            <p:cNvSpPr>
              <a:spLocks noChangeArrowheads="1"/>
            </p:cNvSpPr>
            <p:nvPr/>
          </p:nvSpPr>
          <p:spPr bwMode="auto">
            <a:xfrm>
              <a:off x="437" y="2725"/>
              <a:ext cx="5178" cy="1115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9227" name="Text Box 4"/>
            <p:cNvSpPr txBox="1">
              <a:spLocks noChangeArrowheads="1"/>
            </p:cNvSpPr>
            <p:nvPr/>
          </p:nvSpPr>
          <p:spPr bwMode="auto">
            <a:xfrm>
              <a:off x="1298" y="2700"/>
              <a:ext cx="3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863600"/>
              <a:r>
                <a:rPr lang="en-US" b="1">
                  <a:solidFill>
                    <a:schemeClr val="bg2"/>
                  </a:solidFill>
                  <a:effectLst/>
                </a:rPr>
                <a:t>LINEAR &amp; SQUARE ROOT METER OPTIONS:</a:t>
              </a:r>
            </a:p>
          </p:txBody>
        </p:sp>
        <p:sp>
          <p:nvSpPr>
            <p:cNvPr id="8205" name="Line 5"/>
            <p:cNvSpPr>
              <a:spLocks noChangeShapeType="1"/>
            </p:cNvSpPr>
            <p:nvPr/>
          </p:nvSpPr>
          <p:spPr bwMode="auto">
            <a:xfrm>
              <a:off x="437" y="2899"/>
              <a:ext cx="517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9220" name="Text Box 2"/>
          <p:cNvSpPr txBox="1">
            <a:spLocks noChangeArrowheads="1"/>
          </p:cNvSpPr>
          <p:nvPr/>
        </p:nvSpPr>
        <p:spPr bwMode="auto">
          <a:xfrm>
            <a:off x="131763" y="131763"/>
            <a:ext cx="78120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67" tIns="43236" rIns="86467" bIns="43236">
            <a:spAutoFit/>
          </a:bodyPr>
          <a:lstStyle/>
          <a:p>
            <a:pPr defTabSz="863600">
              <a:spcBef>
                <a:spcPct val="50000"/>
              </a:spcBef>
            </a:pPr>
            <a:endParaRPr lang="en-US" sz="3200" b="1">
              <a:solidFill>
                <a:schemeClr val="bg1"/>
              </a:solidFill>
              <a:effectLst/>
            </a:endParaRPr>
          </a:p>
        </p:txBody>
      </p:sp>
      <p:sp>
        <p:nvSpPr>
          <p:cNvPr id="9221" name="Rectangle 7"/>
          <p:cNvSpPr>
            <a:spLocks noChangeArrowheads="1"/>
          </p:cNvSpPr>
          <p:nvPr/>
        </p:nvSpPr>
        <p:spPr bwMode="auto">
          <a:xfrm>
            <a:off x="250825" y="917575"/>
            <a:ext cx="8618538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 u="sng">
                <a:effectLst/>
              </a:rPr>
              <a:t>PumperPal Meter Capabilities Include Three(3) Types:</a:t>
            </a:r>
          </a:p>
          <a:p>
            <a:pPr>
              <a:lnSpc>
                <a:spcPct val="130000"/>
              </a:lnSpc>
            </a:pPr>
            <a:r>
              <a:rPr lang="en-US" b="1">
                <a:solidFill>
                  <a:srgbClr val="0000FF"/>
                </a:solidFill>
                <a:effectLst/>
              </a:rPr>
              <a:t>ELECTRONIC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effectLst/>
              </a:rPr>
              <a:t>Flow Computers Designed to Measure Gas Flow with Digital Displays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effectLst/>
              </a:rPr>
              <a:t>Minimal Input Requirements  - Line Press and Volume</a:t>
            </a:r>
          </a:p>
          <a:p>
            <a:pPr>
              <a:lnSpc>
                <a:spcPct val="130000"/>
              </a:lnSpc>
            </a:pPr>
            <a:r>
              <a:rPr lang="en-US" b="1">
                <a:solidFill>
                  <a:schemeClr val="bg2"/>
                </a:solidFill>
                <a:effectLst/>
              </a:rPr>
              <a:t>LINEAR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Chart Recorder Using % Method to Measure Gas Flow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Input Requirements – Dictated by Options Selected</a:t>
            </a:r>
          </a:p>
          <a:p>
            <a:pPr>
              <a:lnSpc>
                <a:spcPct val="130000"/>
              </a:lnSpc>
            </a:pPr>
            <a:r>
              <a:rPr lang="en-US" b="1">
                <a:solidFill>
                  <a:schemeClr val="bg2"/>
                </a:solidFill>
                <a:effectLst/>
              </a:rPr>
              <a:t>SQUARE ROOT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Chart Recorder Using L-10 or Direct Read Method to Measure Gas Flow</a:t>
            </a:r>
          </a:p>
          <a:p>
            <a:pPr marL="465138" lvl="1" indent="-233363">
              <a:lnSpc>
                <a:spcPct val="130000"/>
              </a:lnSpc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Input Requirements – Dictated by Options Selected</a:t>
            </a:r>
          </a:p>
        </p:txBody>
      </p:sp>
      <p:sp>
        <p:nvSpPr>
          <p:cNvPr id="9222" name="Text Box 8"/>
          <p:cNvSpPr txBox="1">
            <a:spLocks noChangeArrowheads="1"/>
          </p:cNvSpPr>
          <p:nvPr/>
        </p:nvSpPr>
        <p:spPr bwMode="auto">
          <a:xfrm>
            <a:off x="506413" y="4679950"/>
            <a:ext cx="3976687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b="1" u="sng">
                <a:solidFill>
                  <a:schemeClr val="bg2"/>
                </a:solidFill>
                <a:effectLst/>
              </a:rPr>
              <a:t>Input Requirements:</a:t>
            </a:r>
          </a:p>
          <a:p>
            <a:pPr marL="231775" lvl="1" indent="-117475" defTabSz="863600">
              <a:buFontTx/>
              <a:buChar char="•"/>
            </a:pPr>
            <a:r>
              <a:rPr lang="en-US" b="1">
                <a:solidFill>
                  <a:schemeClr val="bg2"/>
                </a:solidFill>
                <a:effectLst/>
              </a:rPr>
              <a:t>Manual Entry</a:t>
            </a:r>
          </a:p>
          <a:p>
            <a:pPr marL="231775" lvl="1" indent="-117475" defTabSz="863600">
              <a:buFontTx/>
              <a:buChar char="•"/>
            </a:pPr>
            <a:r>
              <a:rPr lang="en-US" b="1">
                <a:solidFill>
                  <a:schemeClr val="bg2"/>
                </a:solidFill>
                <a:effectLst/>
              </a:rPr>
              <a:t>Calculated by PumperPal</a:t>
            </a:r>
          </a:p>
          <a:p>
            <a:pPr marL="465138" lvl="2" indent="-117475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PumperPal Calculated Flow Coefficient</a:t>
            </a:r>
          </a:p>
          <a:p>
            <a:pPr marL="465138" lvl="2" indent="-117475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Manually Provide Flow Coefficient</a:t>
            </a:r>
          </a:p>
        </p:txBody>
      </p:sp>
      <p:sp>
        <p:nvSpPr>
          <p:cNvPr id="9223" name="Text Box 9"/>
          <p:cNvSpPr txBox="1">
            <a:spLocks noChangeArrowheads="1"/>
          </p:cNvSpPr>
          <p:nvPr/>
        </p:nvSpPr>
        <p:spPr bwMode="auto">
          <a:xfrm>
            <a:off x="4872038" y="4679950"/>
            <a:ext cx="3832225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b="1" u="sng">
                <a:solidFill>
                  <a:schemeClr val="bg2"/>
                </a:solidFill>
                <a:effectLst/>
              </a:rPr>
              <a:t>PumperPal Calculated Volume:</a:t>
            </a:r>
          </a:p>
          <a:p>
            <a:pPr marL="231775" lvl="1" indent="-117475" defTabSz="863600">
              <a:buFontTx/>
              <a:buChar char="•"/>
            </a:pPr>
            <a:r>
              <a:rPr lang="en-US" b="1">
                <a:solidFill>
                  <a:schemeClr val="bg2"/>
                </a:solidFill>
                <a:effectLst/>
              </a:rPr>
              <a:t>Affected by Well Downtime</a:t>
            </a:r>
          </a:p>
          <a:p>
            <a:pPr marL="231775" lvl="1" indent="-117475" defTabSz="863600">
              <a:buFontTx/>
              <a:buChar char="•"/>
            </a:pPr>
            <a:r>
              <a:rPr lang="en-US" b="1">
                <a:solidFill>
                  <a:schemeClr val="bg2"/>
                </a:solidFill>
                <a:effectLst/>
              </a:rPr>
              <a:t>Affected by Plunger Sales Time</a:t>
            </a:r>
          </a:p>
          <a:p>
            <a:pPr marL="577850" lvl="3" defTabSz="863600"/>
            <a:r>
              <a:rPr lang="en-US" sz="1400" b="1">
                <a:solidFill>
                  <a:schemeClr val="bg2"/>
                </a:solidFill>
                <a:effectLst/>
              </a:rPr>
              <a:t>(If Present)</a:t>
            </a:r>
          </a:p>
        </p:txBody>
      </p:sp>
      <p:sp>
        <p:nvSpPr>
          <p:cNvPr id="9224" name="Rectangle 10"/>
          <p:cNvSpPr>
            <a:spLocks noChangeArrowheads="1"/>
          </p:cNvSpPr>
          <p:nvPr/>
        </p:nvSpPr>
        <p:spPr bwMode="auto">
          <a:xfrm>
            <a:off x="407988" y="4229100"/>
            <a:ext cx="8394700" cy="1968500"/>
          </a:xfrm>
          <a:prstGeom prst="rect">
            <a:avLst/>
          </a:prstGeom>
          <a:solidFill>
            <a:schemeClr val="bg1">
              <a:alpha val="4901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9225" name="Title 10"/>
          <p:cNvSpPr>
            <a:spLocks noGrp="1"/>
          </p:cNvSpPr>
          <p:nvPr>
            <p:ph type="title"/>
          </p:nvPr>
        </p:nvSpPr>
        <p:spPr>
          <a:xfrm>
            <a:off x="227013" y="-587594"/>
            <a:ext cx="8394700" cy="500517"/>
          </a:xfrm>
        </p:spPr>
        <p:txBody>
          <a:bodyPr/>
          <a:lstStyle/>
          <a:p>
            <a:r>
              <a:rPr lang="en-US" dirty="0" smtClean="0"/>
              <a:t>Gas Meters</a:t>
            </a:r>
            <a:endParaRPr lang="en-US" dirty="0" smtClean="0"/>
          </a:p>
        </p:txBody>
      </p:sp>
      <p:sp>
        <p:nvSpPr>
          <p:cNvPr id="13" name="Title 10"/>
          <p:cNvSpPr txBox="1">
            <a:spLocks/>
          </p:cNvSpPr>
          <p:nvPr/>
        </p:nvSpPr>
        <p:spPr bwMode="auto">
          <a:xfrm>
            <a:off x="227013" y="-166688"/>
            <a:ext cx="83947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636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PumperPal Detailed Training : Gas Meters</a:t>
            </a:r>
            <a:endParaRPr kumimoji="0" lang="en-US" sz="29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52400" y="1219200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G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as Meter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67200" y="2286000"/>
            <a:ext cx="3657600" cy="1447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Gas Sales Volumes are reduced if Gas Meter type is LINEAR Meter and the Calc Mcfd Option is selected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762000" y="2667000"/>
            <a:ext cx="1524000" cy="304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4600" y="2286000"/>
            <a:ext cx="1295400" cy="381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Gas Volumes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685800" y="2743200"/>
            <a:ext cx="1752600" cy="304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67200" y="2286000"/>
            <a:ext cx="3657600" cy="609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12 Hours Downtime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219200" y="1219200"/>
            <a:ext cx="6858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W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ellhead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Downtime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52400" y="1219200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G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as Meter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0" y="2667000"/>
            <a:ext cx="1524000" cy="304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4600" y="2286000"/>
            <a:ext cx="1295400" cy="381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67200" y="2286000"/>
            <a:ext cx="3657600" cy="609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12 Hours Downtime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Downtime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52400" y="1219200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G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as Meter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0" y="2667000"/>
            <a:ext cx="1524000" cy="304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4600" y="2286000"/>
            <a:ext cx="1295400" cy="381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pic>
        <p:nvPicPr>
          <p:cNvPr id="5837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524000"/>
            <a:ext cx="3962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Gas Meters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4267200" y="2286000"/>
            <a:ext cx="3657600" cy="1447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Gas Sales Volumes are reduced if Gas Meter type is SQ ROOT Meter and the Calc Mcfd Option is selected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514600" y="2286000"/>
            <a:ext cx="1295400" cy="381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0" y="2667000"/>
            <a:ext cx="1524000" cy="304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52400" y="1219200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G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as Meter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Gas Volumes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685800" y="2743200"/>
            <a:ext cx="1752600" cy="304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67200" y="2286000"/>
            <a:ext cx="3657600" cy="609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12 Hours Downtime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219200" y="1219200"/>
            <a:ext cx="6858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W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ellhead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Downtime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762000" y="2667000"/>
            <a:ext cx="1524000" cy="304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514600" y="2286000"/>
            <a:ext cx="1295400" cy="381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67200" y="2286000"/>
            <a:ext cx="3657600" cy="609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12 Hours Downtime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52400" y="1219200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G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as Meter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Downtime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2514600" y="2286000"/>
            <a:ext cx="1295400" cy="381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0" y="2667000"/>
            <a:ext cx="1524000" cy="304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52400" y="1219200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G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as Meter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pic>
        <p:nvPicPr>
          <p:cNvPr id="6247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495425"/>
            <a:ext cx="374332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Comparison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267200" y="1524000"/>
            <a:ext cx="3657600" cy="2362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Gas Sales Volumes are reduced if Well has a Plunger Lift system installed and the Calc Mcfd Option is selected, then either the Plunger’s Sales Time or the Well’s Downtime will reduce the well’s Sales Volume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495800" y="1219200"/>
            <a:ext cx="6096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P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lunger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7200" y="4038600"/>
            <a:ext cx="3657600" cy="609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12 Hours Sales Time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33400" y="2057400"/>
            <a:ext cx="1524000" cy="381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  <a:p>
            <a:pPr algn="ctr">
              <a:defRPr/>
            </a:pPr>
            <a:endParaRPr lang="en-US" dirty="0">
              <a:effectLst/>
            </a:endParaRPr>
          </a:p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Plunger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762000" y="2667000"/>
            <a:ext cx="1524000" cy="304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514600" y="2590800"/>
            <a:ext cx="1295400" cy="381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52400" y="1219200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G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as Meter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67200" y="2286000"/>
            <a:ext cx="3657600" cy="609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12 Hours Sales Time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Downtime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6133" name="Text Box 5"/>
          <p:cNvSpPr txBox="1">
            <a:spLocks noChangeArrowheads="1"/>
          </p:cNvSpPr>
          <p:nvPr/>
        </p:nvSpPr>
        <p:spPr bwMode="auto">
          <a:xfrm>
            <a:off x="3552825" y="4030663"/>
            <a:ext cx="1628775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000" b="1">
                <a:effectLst/>
              </a:rPr>
              <a:t>F1  or  Alt G</a:t>
            </a:r>
          </a:p>
        </p:txBody>
      </p:sp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3425825" y="50800"/>
            <a:ext cx="27336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b="1">
                <a:effectLst/>
              </a:rPr>
              <a:t>Electronic Meter - </a:t>
            </a:r>
            <a:r>
              <a:rPr lang="en-US" b="1">
                <a:solidFill>
                  <a:srgbClr val="0000FF"/>
                </a:solidFill>
                <a:effectLst/>
              </a:rPr>
              <a:t>Input</a:t>
            </a:r>
          </a:p>
        </p:txBody>
      </p:sp>
      <p:sp>
        <p:nvSpPr>
          <p:cNvPr id="176135" name="Text Box 7"/>
          <p:cNvSpPr txBox="1">
            <a:spLocks noChangeArrowheads="1"/>
          </p:cNvSpPr>
          <p:nvPr/>
        </p:nvSpPr>
        <p:spPr bwMode="auto">
          <a:xfrm>
            <a:off x="3362325" y="2043113"/>
            <a:ext cx="2787650" cy="792162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4300" indent="-114300" defTabSz="863600"/>
            <a:r>
              <a:rPr lang="en-US" b="1" u="sng">
                <a:effectLst/>
              </a:rPr>
              <a:t>Minimal Required Input: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Line Pressure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MCFD</a:t>
            </a:r>
          </a:p>
        </p:txBody>
      </p:sp>
      <p:sp>
        <p:nvSpPr>
          <p:cNvPr id="176136" name="Line 8"/>
          <p:cNvSpPr>
            <a:spLocks noChangeShapeType="1"/>
          </p:cNvSpPr>
          <p:nvPr/>
        </p:nvSpPr>
        <p:spPr bwMode="auto">
          <a:xfrm flipH="1" flipV="1">
            <a:off x="1968500" y="1739900"/>
            <a:ext cx="1384300" cy="73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76137" name="Line 9"/>
          <p:cNvSpPr>
            <a:spLocks noChangeShapeType="1"/>
          </p:cNvSpPr>
          <p:nvPr/>
        </p:nvSpPr>
        <p:spPr bwMode="auto">
          <a:xfrm flipH="1" flipV="1">
            <a:off x="1752600" y="2616200"/>
            <a:ext cx="1600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3381375" y="2944813"/>
            <a:ext cx="3619500" cy="823912"/>
            <a:chOff x="3576" y="1933"/>
            <a:chExt cx="2280" cy="519"/>
          </a:xfrm>
        </p:grpSpPr>
        <p:sp>
          <p:nvSpPr>
            <p:cNvPr id="10251" name="Text Box 11"/>
            <p:cNvSpPr txBox="1">
              <a:spLocks noChangeArrowheads="1"/>
            </p:cNvSpPr>
            <p:nvPr/>
          </p:nvSpPr>
          <p:spPr bwMode="auto">
            <a:xfrm>
              <a:off x="3832" y="2142"/>
              <a:ext cx="171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effectLst/>
                </a:rPr>
                <a:t>Fields are Optional Data Entry</a:t>
              </a:r>
            </a:p>
          </p:txBody>
        </p:sp>
        <p:sp>
          <p:nvSpPr>
            <p:cNvPr id="10252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3576" y="2139"/>
              <a:ext cx="246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White</a:t>
              </a:r>
            </a:p>
          </p:txBody>
        </p:sp>
        <p:sp>
          <p:nvSpPr>
            <p:cNvPr id="10253" name="Text Box 13"/>
            <p:cNvSpPr txBox="1">
              <a:spLocks noChangeArrowheads="1"/>
            </p:cNvSpPr>
            <p:nvPr/>
          </p:nvSpPr>
          <p:spPr bwMode="auto">
            <a:xfrm>
              <a:off x="3832" y="1933"/>
              <a:ext cx="180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effectLst/>
                </a:rPr>
                <a:t>Fields are Required Data Entry</a:t>
              </a:r>
              <a:r>
                <a:rPr lang="en-US" sz="1400" b="1">
                  <a:effectLst/>
                </a:rPr>
                <a:t> </a:t>
              </a:r>
            </a:p>
          </p:txBody>
        </p:sp>
        <p:sp>
          <p:nvSpPr>
            <p:cNvPr id="10254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3580" y="1959"/>
              <a:ext cx="288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effectLst>
                    <a:outerShdw dist="38100" dir="2700000" algn="tl" rotWithShape="0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Yellow</a:t>
              </a:r>
            </a:p>
          </p:txBody>
        </p:sp>
        <p:sp>
          <p:nvSpPr>
            <p:cNvPr id="10255" name="Text Box 15"/>
            <p:cNvSpPr txBox="1">
              <a:spLocks noChangeArrowheads="1"/>
            </p:cNvSpPr>
            <p:nvPr/>
          </p:nvSpPr>
          <p:spPr bwMode="auto">
            <a:xfrm>
              <a:off x="3832" y="2298"/>
              <a:ext cx="20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effectLst/>
                </a:rPr>
                <a:t>Fields Calculated by Program or for Information</a:t>
              </a:r>
            </a:p>
          </p:txBody>
        </p:sp>
        <p:sp>
          <p:nvSpPr>
            <p:cNvPr id="10256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3601" y="2318"/>
              <a:ext cx="204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bg2"/>
                  </a:solidFill>
                  <a:effectLst>
                    <a:outerShdw dist="38100" dir="2700000" algn="tl" rotWithShape="0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Gray</a:t>
              </a:r>
            </a:p>
          </p:txBody>
        </p:sp>
      </p:grp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133350" y="1066800"/>
            <a:ext cx="5334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30163" y="496888"/>
            <a:ext cx="37147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Electronic Meter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3" grpId="0" animBg="1"/>
      <p:bldP spid="176135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762000" y="2667000"/>
            <a:ext cx="1524000" cy="304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514600" y="2590800"/>
            <a:ext cx="1295400" cy="381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effectLst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52400" y="1219200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G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as Meter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pic>
        <p:nvPicPr>
          <p:cNvPr id="655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524000"/>
            <a:ext cx="37338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Comparison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52400" y="1219200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G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as Meter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67200" y="2209800"/>
            <a:ext cx="3657600" cy="2133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Electronic Flow Meter Volumes are not reduced by Well’s Downtime as this meter will have already included the cumulative affect of the Downtime in its total volume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Gas Meters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838200"/>
            <a:ext cx="74676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70C0"/>
                </a:solidFill>
                <a:effectLst/>
              </a:rPr>
              <a:t>PumperPal  SPECIAL TOPICS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24000" y="2252663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bg2"/>
                </a:solidFill>
                <a:effectLst/>
              </a:rPr>
              <a:t> Downtime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0" y="1501775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bg2"/>
                </a:solidFill>
                <a:effectLst/>
              </a:rPr>
              <a:t> Gas Meters 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524000" y="3059113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effectLst/>
              </a:rPr>
              <a:t> Run Tickets </a:t>
            </a:r>
            <a:endParaRPr lang="en-US" sz="2400" b="1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  <p:sp>
        <p:nvSpPr>
          <p:cNvPr id="67590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Tickets</a:t>
            </a:r>
            <a:endParaRPr lang="en-US" dirty="0" smtClean="0"/>
          </a:p>
        </p:txBody>
      </p:sp>
      <p:sp>
        <p:nvSpPr>
          <p:cNvPr id="7" name="Title 6"/>
          <p:cNvSpPr txBox="1">
            <a:spLocks/>
          </p:cNvSpPr>
          <p:nvPr/>
        </p:nvSpPr>
        <p:spPr bwMode="auto">
          <a:xfrm>
            <a:off x="234273" y="152400"/>
            <a:ext cx="8231187" cy="46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636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PumperPal Detailed Training</a:t>
            </a:r>
            <a:endParaRPr kumimoji="0" lang="en-US" sz="29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Text Box 4"/>
          <p:cNvSpPr txBox="1">
            <a:spLocks noChangeArrowheads="1"/>
          </p:cNvSpPr>
          <p:nvPr/>
        </p:nvSpPr>
        <p:spPr bwMode="auto">
          <a:xfrm>
            <a:off x="342900" y="1333500"/>
            <a:ext cx="8570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spcBef>
                <a:spcPct val="50000"/>
              </a:spcBef>
              <a:buFontTx/>
              <a:buChar char="•"/>
            </a:pPr>
            <a:r>
              <a:rPr lang="en-US" sz="2000" b="1">
                <a:solidFill>
                  <a:schemeClr val="accent2"/>
                </a:solidFill>
                <a:effectLst/>
              </a:rPr>
              <a:t> Run Tickets Tab</a:t>
            </a:r>
            <a:r>
              <a:rPr lang="en-US" sz="2000">
                <a:effectLst/>
              </a:rPr>
              <a:t>  - any type of adjustment to an oil tank inventory.</a:t>
            </a: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120650" y="877888"/>
            <a:ext cx="2935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>
                <a:solidFill>
                  <a:srgbClr val="009900"/>
                </a:solidFill>
                <a:effectLst/>
              </a:rPr>
              <a:t>Run Tickets Tab</a:t>
            </a:r>
            <a:endParaRPr lang="en-US" sz="2800" u="sng">
              <a:solidFill>
                <a:srgbClr val="009900"/>
              </a:solidFill>
              <a:effectLst/>
            </a:endParaRPr>
          </a:p>
        </p:txBody>
      </p:sp>
      <p:sp>
        <p:nvSpPr>
          <p:cNvPr id="174085" name="Text Box 5"/>
          <p:cNvSpPr txBox="1">
            <a:spLocks noChangeArrowheads="1"/>
          </p:cNvSpPr>
          <p:nvPr/>
        </p:nvSpPr>
        <p:spPr bwMode="auto">
          <a:xfrm>
            <a:off x="342900" y="1854200"/>
            <a:ext cx="7010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spcBef>
                <a:spcPct val="50000"/>
              </a:spcBef>
              <a:buFontTx/>
              <a:buChar char="•"/>
            </a:pPr>
            <a:r>
              <a:rPr lang="en-US" sz="2000">
                <a:effectLst/>
              </a:rPr>
              <a:t>Adjustments are categorized into three groups</a:t>
            </a:r>
          </a:p>
        </p:txBody>
      </p:sp>
      <p:sp>
        <p:nvSpPr>
          <p:cNvPr id="174086" name="Text Box 6"/>
          <p:cNvSpPr txBox="1">
            <a:spLocks noChangeArrowheads="1"/>
          </p:cNvSpPr>
          <p:nvPr/>
        </p:nvSpPr>
        <p:spPr bwMode="auto">
          <a:xfrm>
            <a:off x="876300" y="2336800"/>
            <a:ext cx="60579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defTabSz="863600">
              <a:lnSpc>
                <a:spcPct val="80000"/>
              </a:lnSpc>
              <a:spcBef>
                <a:spcPct val="50000"/>
              </a:spcBef>
            </a:pPr>
            <a:r>
              <a:rPr lang="en-US" sz="1600">
                <a:effectLst/>
              </a:rPr>
              <a:t>1.</a:t>
            </a:r>
            <a:r>
              <a:rPr lang="en-US" sz="2000">
                <a:solidFill>
                  <a:srgbClr val="0066CC"/>
                </a:solidFill>
                <a:effectLst/>
              </a:rPr>
              <a:t>  </a:t>
            </a:r>
            <a:r>
              <a:rPr lang="en-US" sz="1600">
                <a:solidFill>
                  <a:srgbClr val="0000FF"/>
                </a:solidFill>
                <a:effectLst/>
              </a:rPr>
              <a:t>LACT Meter Sales</a:t>
            </a:r>
          </a:p>
          <a:p>
            <a:pPr marL="342900" indent="-342900" defTabSz="863600">
              <a:lnSpc>
                <a:spcPct val="80000"/>
              </a:lnSpc>
              <a:spcBef>
                <a:spcPct val="50000"/>
              </a:spcBef>
              <a:buFontTx/>
              <a:buAutoNum type="arabicPeriod" startAt="2"/>
            </a:pPr>
            <a:r>
              <a:rPr lang="en-US" sz="1600">
                <a:solidFill>
                  <a:srgbClr val="0000FF"/>
                </a:solidFill>
                <a:effectLst/>
              </a:rPr>
              <a:t>Sales via Truck</a:t>
            </a:r>
          </a:p>
          <a:p>
            <a:pPr marL="800100" lvl="1" indent="-342900" defTabSz="86360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rgbClr val="0000FF"/>
                </a:solidFill>
                <a:effectLst/>
              </a:rPr>
              <a:t>Oil Tank Sales</a:t>
            </a:r>
          </a:p>
          <a:p>
            <a:pPr marL="800100" lvl="1" indent="-342900" defTabSz="86360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rgbClr val="0000FF"/>
                </a:solidFill>
                <a:effectLst/>
              </a:rPr>
              <a:t>Frac Tank Sales</a:t>
            </a:r>
          </a:p>
          <a:p>
            <a:pPr marL="342900" indent="-342900" defTabSz="863600">
              <a:lnSpc>
                <a:spcPct val="80000"/>
              </a:lnSpc>
              <a:spcBef>
                <a:spcPct val="50000"/>
              </a:spcBef>
              <a:buFontTx/>
              <a:buAutoNum type="arabicPeriod" startAt="3"/>
            </a:pPr>
            <a:r>
              <a:rPr lang="en-US" sz="1600">
                <a:solidFill>
                  <a:srgbClr val="0000FF"/>
                </a:solidFill>
                <a:effectLst/>
              </a:rPr>
              <a:t>Inventory Adjustments</a:t>
            </a:r>
          </a:p>
          <a:p>
            <a:pPr marL="800100" lvl="1" indent="-342900" defTabSz="86360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rgbClr val="0000FF"/>
                </a:solidFill>
                <a:effectLst/>
              </a:rPr>
              <a:t>Kolor Kut</a:t>
            </a:r>
          </a:p>
          <a:p>
            <a:pPr marL="800100" lvl="1" indent="-342900" defTabSz="86360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rgbClr val="0000FF"/>
                </a:solidFill>
                <a:effectLst/>
              </a:rPr>
              <a:t>Oil Run Gauge Discrepancy</a:t>
            </a:r>
          </a:p>
          <a:p>
            <a:pPr marL="800100" lvl="1" indent="-342900" defTabSz="86360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rgbClr val="0000FF"/>
                </a:solidFill>
                <a:effectLst/>
              </a:rPr>
              <a:t>Spill</a:t>
            </a:r>
          </a:p>
          <a:p>
            <a:pPr marL="800100" lvl="1" indent="-342900" defTabSz="86360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rgbClr val="0000FF"/>
                </a:solidFill>
                <a:effectLst/>
              </a:rPr>
              <a:t>Transfer Off</a:t>
            </a:r>
          </a:p>
          <a:p>
            <a:pPr marL="800100" lvl="1" indent="-342900" defTabSz="86360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rgbClr val="0000FF"/>
                </a:solidFill>
                <a:effectLst/>
              </a:rPr>
              <a:t>Transfer On</a:t>
            </a:r>
          </a:p>
          <a:p>
            <a:pPr marL="800100" lvl="1" indent="-342900" defTabSz="86360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rgbClr val="0000FF"/>
                </a:solidFill>
                <a:effectLst/>
              </a:rPr>
              <a:t>Treat with Lease Oil</a:t>
            </a:r>
          </a:p>
          <a:p>
            <a:pPr marL="800100" lvl="1" indent="-342900" defTabSz="86360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rgbClr val="0000FF"/>
                </a:solidFill>
                <a:effectLst/>
              </a:rPr>
              <a:t>Water Draw Off</a:t>
            </a:r>
          </a:p>
        </p:txBody>
      </p:sp>
      <p:sp>
        <p:nvSpPr>
          <p:cNvPr id="68614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</a:t>
            </a:r>
            <a:r>
              <a:rPr lang="en-US" dirty="0" smtClean="0"/>
              <a:t>Tickets</a:t>
            </a:r>
          </a:p>
        </p:txBody>
      </p:sp>
      <p:sp>
        <p:nvSpPr>
          <p:cNvPr id="7" name="Title 7"/>
          <p:cNvSpPr txBox="1">
            <a:spLocks/>
          </p:cNvSpPr>
          <p:nvPr/>
        </p:nvSpPr>
        <p:spPr bwMode="auto">
          <a:xfrm>
            <a:off x="234273" y="152400"/>
            <a:ext cx="8231187" cy="46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636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PumperPal Detailed Training : Run Tickets</a:t>
            </a:r>
            <a:endParaRPr kumimoji="0" lang="en-US" sz="29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4" grpId="0"/>
      <p:bldP spid="174085" grpId="0"/>
      <p:bldP spid="174086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8"/>
            <a:ext cx="9144000" cy="682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ounded Rectangle 9"/>
          <p:cNvSpPr/>
          <p:nvPr/>
        </p:nvSpPr>
        <p:spPr>
          <a:xfrm>
            <a:off x="1668463" y="1171575"/>
            <a:ext cx="919162" cy="236538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R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un Tickets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4613" y="600075"/>
            <a:ext cx="487362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2625" y="4092575"/>
            <a:ext cx="7778750" cy="2395538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2400" b="1" dirty="0">
              <a:solidFill>
                <a:srgbClr val="0000FF"/>
              </a:solidFill>
              <a:effectLst/>
            </a:endParaRPr>
          </a:p>
          <a:p>
            <a:pPr>
              <a:defRPr/>
            </a:pPr>
            <a:r>
              <a:rPr lang="en-US" sz="2400" b="1" dirty="0">
                <a:solidFill>
                  <a:srgbClr val="0000FF"/>
                </a:solidFill>
                <a:effectLst/>
              </a:rPr>
              <a:t>Run Tickets Tab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(F4 or Alt+R)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</a:t>
            </a:r>
            <a:endParaRPr lang="en-US" sz="2000" b="1" dirty="0">
              <a:solidFill>
                <a:schemeClr val="tx1"/>
              </a:solidFill>
              <a:effectLst/>
            </a:endParaRP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bg2"/>
                </a:solidFill>
                <a:effectLst/>
              </a:rPr>
              <a:t>Add, Save and Delete Buttons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Historical Data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Run Tickets involve any type of adjustment to an Oil Tank Inventory </a:t>
            </a:r>
          </a:p>
          <a:p>
            <a:pPr marL="922338" lvl="2" indent="-233363">
              <a:buFont typeface="Wingdings" pitchFamily="2" charset="2"/>
              <a:buChar char="ü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LACT Meter Sales</a:t>
            </a:r>
          </a:p>
          <a:p>
            <a:pPr marL="922338" lvl="2" indent="-233363">
              <a:buFont typeface="Wingdings" pitchFamily="2" charset="2"/>
              <a:buChar char="ü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Oil Sales via Truck</a:t>
            </a:r>
          </a:p>
          <a:p>
            <a:pPr marL="922338" lvl="2" indent="-233363">
              <a:buFont typeface="Wingdings" pitchFamily="2" charset="2"/>
              <a:buChar char="ü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Inventory Adjustments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		</a:t>
            </a:r>
          </a:p>
          <a:p>
            <a:pPr marL="465138" lvl="1" indent="-233363">
              <a:buFontTx/>
              <a:buChar char="•"/>
              <a:defRPr/>
            </a:pPr>
            <a:endParaRPr lang="en-US" sz="2000" b="1" dirty="0">
              <a:solidFill>
                <a:srgbClr val="0000FF"/>
              </a:solidFill>
              <a:effectLst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04800" y="1447800"/>
            <a:ext cx="4267200" cy="1524000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pic>
        <p:nvPicPr>
          <p:cNvPr id="696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8"/>
            <a:ext cx="9144000" cy="682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ounded Rectangle 9"/>
          <p:cNvSpPr/>
          <p:nvPr/>
        </p:nvSpPr>
        <p:spPr>
          <a:xfrm>
            <a:off x="1668463" y="1171575"/>
            <a:ext cx="919162" cy="236538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R</a:t>
            </a:r>
            <a:r>
              <a:rPr lang="en-US" sz="900" b="1">
                <a:solidFill>
                  <a:schemeClr val="tx1"/>
                </a:solidFill>
                <a:effectLst/>
              </a:rPr>
              <a:t>un Tickets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cxnSp>
        <p:nvCxnSpPr>
          <p:cNvPr id="8" name="Straight Arrow Connector 7"/>
          <p:cNvCxnSpPr>
            <a:stCxn id="0" idx="0"/>
          </p:cNvCxnSpPr>
          <p:nvPr/>
        </p:nvCxnSpPr>
        <p:spPr>
          <a:xfrm rot="16200000" flipV="1">
            <a:off x="1959769" y="1480344"/>
            <a:ext cx="2684462" cy="25400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ounded Rectangle 8"/>
          <p:cNvSpPr/>
          <p:nvPr/>
        </p:nvSpPr>
        <p:spPr>
          <a:xfrm>
            <a:off x="74613" y="600075"/>
            <a:ext cx="631825" cy="257175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D</a:t>
            </a:r>
            <a:r>
              <a:rPr lang="en-US" sz="900" b="1">
                <a:solidFill>
                  <a:schemeClr val="tx1"/>
                </a:solidFill>
                <a:effectLst/>
              </a:rPr>
              <a:t>aily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4" name="Rectangle 12"/>
          <p:cNvSpPr/>
          <p:nvPr/>
        </p:nvSpPr>
        <p:spPr>
          <a:xfrm>
            <a:off x="682625" y="4092575"/>
            <a:ext cx="7778750" cy="2395538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863600">
              <a:defRPr/>
            </a:pPr>
            <a:endParaRPr lang="en-US" sz="2400" b="1">
              <a:solidFill>
                <a:srgbClr val="0000FF"/>
              </a:solidFill>
              <a:effectLst/>
            </a:endParaRPr>
          </a:p>
          <a:p>
            <a:pPr defTabSz="863600">
              <a:defRPr/>
            </a:pPr>
            <a:r>
              <a:rPr lang="en-US" sz="2400" b="1">
                <a:solidFill>
                  <a:srgbClr val="0000FF"/>
                </a:solidFill>
                <a:effectLst/>
              </a:rPr>
              <a:t>Run Tickets Tab </a:t>
            </a:r>
            <a:r>
              <a:rPr lang="en-US" sz="2000" b="1">
                <a:solidFill>
                  <a:schemeClr val="tx1"/>
                </a:solidFill>
                <a:effectLst/>
              </a:rPr>
              <a:t>(F4 or Alt+R)</a:t>
            </a:r>
            <a:r>
              <a:rPr lang="en-US" sz="2000" b="1">
                <a:solidFill>
                  <a:srgbClr val="0000FF"/>
                </a:solidFill>
                <a:effectLst/>
              </a:rPr>
              <a:t> </a:t>
            </a:r>
            <a:endParaRPr lang="en-US" sz="2000" b="1">
              <a:solidFill>
                <a:schemeClr val="tx1"/>
              </a:solidFill>
              <a:effectLst/>
            </a:endParaRPr>
          </a:p>
          <a:p>
            <a:pPr marL="465138" lvl="1" indent="-233363" defTabSz="863600">
              <a:buClr>
                <a:schemeClr val="tx1"/>
              </a:buClr>
              <a:buSzPts val="2000"/>
              <a:buFont typeface="Calibri" pitchFamily="34" charset="0"/>
              <a:buChar char="•"/>
              <a:defRPr/>
            </a:pPr>
            <a:r>
              <a:rPr lang="en-US" sz="2000" b="1">
                <a:solidFill>
                  <a:schemeClr val="tx1"/>
                </a:solidFill>
                <a:effectLst/>
              </a:rPr>
              <a:t>Add, Save and Delete Buttons</a:t>
            </a:r>
          </a:p>
          <a:p>
            <a:pPr defTabSz="863600">
              <a:buClr>
                <a:srgbClr val="FFFF00"/>
              </a:buClr>
              <a:buSzPts val="2000"/>
              <a:buFont typeface="Calibri" pitchFamily="34" charset="0"/>
              <a:buChar char="•"/>
              <a:defRPr/>
            </a:pPr>
            <a:r>
              <a:rPr lang="en-US" sz="2000" b="1">
                <a:solidFill>
                  <a:srgbClr val="FFFF00"/>
                </a:solidFill>
                <a:effectLst/>
              </a:rPr>
              <a:t>Historical Data</a:t>
            </a:r>
          </a:p>
          <a:p>
            <a:pPr defTabSz="863600">
              <a:buClr>
                <a:srgbClr val="FFFF00"/>
              </a:buClr>
              <a:buSzPts val="2000"/>
              <a:buFont typeface="Calibri" pitchFamily="34" charset="0"/>
              <a:buChar char="•"/>
              <a:defRPr/>
            </a:pPr>
            <a:r>
              <a:rPr lang="en-US" sz="2000" b="1">
                <a:solidFill>
                  <a:srgbClr val="FFFF00"/>
                </a:solidFill>
                <a:effectLst/>
              </a:rPr>
              <a:t>Run Tickets involve any type of adjustment to an Oil Tank Inventory </a:t>
            </a:r>
          </a:p>
          <a:p>
            <a:pPr marL="465138" lvl="1" indent="-233363" defTabSz="863600">
              <a:buClr>
                <a:srgbClr val="FFFF00"/>
              </a:buClr>
              <a:buSzPts val="2000"/>
              <a:buFont typeface="Wingdings" pitchFamily="2" charset="2"/>
              <a:buChar char="ü"/>
              <a:defRPr/>
            </a:pPr>
            <a:r>
              <a:rPr lang="en-US" sz="2000" b="1">
                <a:solidFill>
                  <a:srgbClr val="FFFF00"/>
                </a:solidFill>
                <a:effectLst/>
              </a:rPr>
              <a:t>LACT Meter Sales</a:t>
            </a:r>
          </a:p>
          <a:p>
            <a:pPr marL="465138" lvl="1" indent="-233363" defTabSz="863600">
              <a:buClr>
                <a:srgbClr val="FFFF00"/>
              </a:buClr>
              <a:buSzPts val="2000"/>
              <a:buFont typeface="Wingdings" pitchFamily="2" charset="2"/>
              <a:buChar char="ü"/>
              <a:defRPr/>
            </a:pPr>
            <a:r>
              <a:rPr lang="en-US" sz="2000" b="1">
                <a:solidFill>
                  <a:srgbClr val="FFFF00"/>
                </a:solidFill>
                <a:effectLst/>
              </a:rPr>
              <a:t>Oil Sales via Truck</a:t>
            </a:r>
          </a:p>
          <a:p>
            <a:pPr marL="465138" lvl="1" indent="-233363" defTabSz="863600">
              <a:buClr>
                <a:srgbClr val="FFFF00"/>
              </a:buClr>
              <a:buSzPts val="2000"/>
              <a:buFont typeface="Wingdings" pitchFamily="2" charset="2"/>
              <a:buChar char="ü"/>
              <a:defRPr/>
            </a:pPr>
            <a:r>
              <a:rPr lang="en-US" sz="2000" b="1">
                <a:solidFill>
                  <a:srgbClr val="FFFF00"/>
                </a:solidFill>
                <a:effectLst/>
              </a:rPr>
              <a:t>Inventory Adjustments	</a:t>
            </a:r>
            <a:r>
              <a:rPr lang="en-US" sz="2000" b="1">
                <a:solidFill>
                  <a:schemeClr val="tx1"/>
                </a:solidFill>
                <a:effectLst/>
              </a:rPr>
              <a:t>	</a:t>
            </a:r>
          </a:p>
          <a:p>
            <a:pPr defTabSz="863600">
              <a:defRPr/>
            </a:pP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066800" y="3062288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>
                <a:solidFill>
                  <a:schemeClr val="tx1"/>
                </a:solidFill>
                <a:effectLst/>
              </a:rPr>
              <a:t>Add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981200" y="3062288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>
                <a:solidFill>
                  <a:schemeClr val="tx1"/>
                </a:solidFill>
                <a:effectLst/>
              </a:rPr>
              <a:t>Save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909888" y="3062288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>
                <a:solidFill>
                  <a:schemeClr val="tx1"/>
                </a:solidFill>
                <a:effectLst/>
              </a:rPr>
              <a:t>Delete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69647" name="Rounded Rectangle 10"/>
          <p:cNvSpPr>
            <a:spLocks noChangeArrowheads="1"/>
          </p:cNvSpPr>
          <p:nvPr/>
        </p:nvSpPr>
        <p:spPr bwMode="auto">
          <a:xfrm>
            <a:off x="333375" y="2932113"/>
            <a:ext cx="4165600" cy="47942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Run Tickets Tab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ounded Rectangle 9"/>
          <p:cNvSpPr/>
          <p:nvPr/>
        </p:nvSpPr>
        <p:spPr>
          <a:xfrm>
            <a:off x="1668463" y="1171575"/>
            <a:ext cx="919162" cy="236538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R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un Tickets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4613" y="600075"/>
            <a:ext cx="517525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2625" y="4092575"/>
            <a:ext cx="7778750" cy="2395538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2400" b="1" dirty="0">
              <a:solidFill>
                <a:srgbClr val="0000FF"/>
              </a:solidFill>
              <a:effectLst/>
            </a:endParaRPr>
          </a:p>
          <a:p>
            <a:pPr>
              <a:defRPr/>
            </a:pPr>
            <a:r>
              <a:rPr lang="en-US" sz="2400" b="1" dirty="0">
                <a:solidFill>
                  <a:srgbClr val="0000FF"/>
                </a:solidFill>
                <a:effectLst/>
              </a:rPr>
              <a:t>Run Tickets Tab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(F4 or Alt+R)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</a:t>
            </a:r>
            <a:endParaRPr lang="en-US" sz="2000" b="1" dirty="0">
              <a:solidFill>
                <a:schemeClr val="tx1"/>
              </a:solidFill>
              <a:effectLst/>
            </a:endParaRP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bg2"/>
                </a:solidFill>
                <a:effectLst/>
              </a:rPr>
              <a:t>Add, Save and Delete Buttons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bg2"/>
                </a:solidFill>
                <a:effectLst/>
              </a:rPr>
              <a:t>Historical Data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Run Tickets involve any type of adjustment to an Oil Tank Inventory </a:t>
            </a:r>
          </a:p>
          <a:p>
            <a:pPr marL="922338" lvl="2" indent="-233363">
              <a:buFont typeface="Wingdings" pitchFamily="2" charset="2"/>
              <a:buChar char="ü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LACT Meter Sales</a:t>
            </a:r>
          </a:p>
          <a:p>
            <a:pPr marL="922338" lvl="2" indent="-233363">
              <a:buFont typeface="Wingdings" pitchFamily="2" charset="2"/>
              <a:buChar char="ü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Oil Sales via Truck</a:t>
            </a:r>
          </a:p>
          <a:p>
            <a:pPr marL="922338" lvl="2" indent="-233363">
              <a:buFont typeface="Wingdings" pitchFamily="2" charset="2"/>
              <a:buChar char="ü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Inventory Adjustments	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	</a:t>
            </a:r>
          </a:p>
          <a:p>
            <a:pPr marL="465138" lvl="1" indent="-233363">
              <a:buFontTx/>
              <a:buChar char="•"/>
              <a:defRPr/>
            </a:pPr>
            <a:endParaRPr lang="en-US" sz="2000" b="1" dirty="0">
              <a:solidFill>
                <a:srgbClr val="0000FF"/>
              </a:solidFill>
              <a:effectLst/>
            </a:endParaRPr>
          </a:p>
        </p:txBody>
      </p:sp>
      <p:sp>
        <p:nvSpPr>
          <p:cNvPr id="70662" name="Rounded Rectangle 10"/>
          <p:cNvSpPr>
            <a:spLocks noChangeArrowheads="1"/>
          </p:cNvSpPr>
          <p:nvPr/>
        </p:nvSpPr>
        <p:spPr bwMode="auto">
          <a:xfrm>
            <a:off x="333375" y="3338513"/>
            <a:ext cx="4165600" cy="68262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LACT Meter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8"/>
            <a:ext cx="9144000" cy="682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ounded Rectangle 9"/>
          <p:cNvSpPr/>
          <p:nvPr/>
        </p:nvSpPr>
        <p:spPr>
          <a:xfrm>
            <a:off x="1668463" y="1171575"/>
            <a:ext cx="919162" cy="236538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R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un Tickets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4613" y="600075"/>
            <a:ext cx="531812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2625" y="4092575"/>
            <a:ext cx="7778750" cy="2976563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2400" b="1">
              <a:solidFill>
                <a:srgbClr val="0000FF"/>
              </a:solidFill>
              <a:effectLst/>
            </a:endParaRPr>
          </a:p>
          <a:p>
            <a:pPr>
              <a:defRPr/>
            </a:pPr>
            <a:r>
              <a:rPr lang="en-US" sz="2400" b="1">
                <a:solidFill>
                  <a:srgbClr val="0000FF"/>
                </a:solidFill>
                <a:effectLst/>
              </a:rPr>
              <a:t>Run Tickets Tab </a:t>
            </a:r>
            <a:r>
              <a:rPr lang="en-US" sz="2000" b="1">
                <a:solidFill>
                  <a:schemeClr val="tx1"/>
                </a:solidFill>
                <a:effectLst/>
              </a:rPr>
              <a:t>(F4 or Alt+R)</a:t>
            </a:r>
            <a:r>
              <a:rPr lang="en-US" sz="2000" b="1">
                <a:solidFill>
                  <a:srgbClr val="0000FF"/>
                </a:solidFill>
                <a:effectLst/>
              </a:rPr>
              <a:t> </a:t>
            </a:r>
            <a:endParaRPr lang="en-US" sz="2000" b="1">
              <a:solidFill>
                <a:schemeClr val="tx1"/>
              </a:solidFill>
              <a:effectLst/>
            </a:endParaRPr>
          </a:p>
          <a:p>
            <a:pPr marL="465138" lvl="1" indent="-233363">
              <a:buFontTx/>
              <a:buChar char="•"/>
              <a:defRPr/>
            </a:pPr>
            <a:r>
              <a:rPr lang="en-US" sz="2000" b="1">
                <a:solidFill>
                  <a:schemeClr val="bg2"/>
                </a:solidFill>
                <a:effectLst/>
              </a:rPr>
              <a:t>Add, Save and Delete Buttons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>
                <a:solidFill>
                  <a:schemeClr val="bg2"/>
                </a:solidFill>
                <a:effectLst/>
              </a:rPr>
              <a:t>Historical Data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>
                <a:solidFill>
                  <a:schemeClr val="tx1"/>
                </a:solidFill>
                <a:effectLst/>
              </a:rPr>
              <a:t>Run Tickets involve any type of adjustment to an Oil Tank Inventory </a:t>
            </a:r>
          </a:p>
          <a:p>
            <a:pPr marL="922338" lvl="2" indent="-233363">
              <a:buFont typeface="Wingdings" pitchFamily="2" charset="2"/>
              <a:buChar char="ü"/>
              <a:defRPr/>
            </a:pPr>
            <a:r>
              <a:rPr lang="en-US" sz="2000" b="1">
                <a:solidFill>
                  <a:schemeClr val="bg2"/>
                </a:solidFill>
                <a:effectLst/>
              </a:rPr>
              <a:t>LACT Meter Sales</a:t>
            </a:r>
          </a:p>
          <a:p>
            <a:pPr marL="922338" lvl="2" indent="-233363">
              <a:buFont typeface="Wingdings" pitchFamily="2" charset="2"/>
              <a:buChar char="ü"/>
              <a:defRPr/>
            </a:pPr>
            <a:r>
              <a:rPr lang="en-US" sz="2000" b="1">
                <a:solidFill>
                  <a:schemeClr val="tx1"/>
                </a:solidFill>
                <a:effectLst/>
              </a:rPr>
              <a:t>Sales via Truck</a:t>
            </a:r>
          </a:p>
          <a:p>
            <a:pPr marL="922338" lvl="2" indent="-233363">
              <a:buFont typeface="Wingdings" pitchFamily="2" charset="2"/>
              <a:buChar char="ü"/>
              <a:defRPr/>
            </a:pPr>
            <a:r>
              <a:rPr lang="en-US" sz="2000" b="1">
                <a:solidFill>
                  <a:srgbClr val="FFFF00"/>
                </a:solidFill>
                <a:effectLst/>
              </a:rPr>
              <a:t>Inventory Adjustments	</a:t>
            </a:r>
            <a:r>
              <a:rPr lang="en-US" sz="2000" b="1">
                <a:solidFill>
                  <a:schemeClr val="tx1"/>
                </a:solidFill>
                <a:effectLst/>
              </a:rPr>
              <a:t>	</a:t>
            </a:r>
          </a:p>
          <a:p>
            <a:pPr marL="465138" lvl="1" indent="-233363">
              <a:buFontTx/>
              <a:buChar char="•"/>
              <a:defRPr/>
            </a:pPr>
            <a:endParaRPr lang="en-US" sz="2000" b="1">
              <a:solidFill>
                <a:srgbClr val="0000FF"/>
              </a:solidFill>
              <a:effectLst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572000" y="1481138"/>
            <a:ext cx="3124200" cy="609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4687888" y="1611313"/>
            <a:ext cx="3149600" cy="155257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5414963" y="1935163"/>
            <a:ext cx="2259012" cy="1127125"/>
            <a:chOff x="3411" y="1219"/>
            <a:chExt cx="1423" cy="710"/>
          </a:xfrm>
        </p:grpSpPr>
        <p:pic>
          <p:nvPicPr>
            <p:cNvPr id="71695" name="Picture 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11" y="1219"/>
              <a:ext cx="1417" cy="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696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 t="73586"/>
            <a:stretch>
              <a:fillRect/>
            </a:stretch>
          </p:blipFill>
          <p:spPr bwMode="auto">
            <a:xfrm>
              <a:off x="3417" y="1761"/>
              <a:ext cx="1417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5424488" y="1935163"/>
            <a:ext cx="949325" cy="371475"/>
            <a:chOff x="3417" y="1219"/>
            <a:chExt cx="598" cy="234"/>
          </a:xfrm>
        </p:grpSpPr>
        <p:sp>
          <p:nvSpPr>
            <p:cNvPr id="71693" name="AutoShape 15"/>
            <p:cNvSpPr>
              <a:spLocks noChangeArrowheads="1"/>
            </p:cNvSpPr>
            <p:nvPr/>
          </p:nvSpPr>
          <p:spPr bwMode="auto">
            <a:xfrm>
              <a:off x="3417" y="1219"/>
              <a:ext cx="598" cy="68"/>
            </a:xfrm>
            <a:prstGeom prst="roundRect">
              <a:avLst>
                <a:gd name="adj" fmla="val 16667"/>
              </a:avLst>
            </a:prstGeom>
            <a:solidFill>
              <a:srgbClr val="00CCFF">
                <a:alpha val="25098"/>
              </a:srgbClr>
            </a:solid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71694" name="AutoShape 16"/>
            <p:cNvSpPr>
              <a:spLocks noChangeArrowheads="1"/>
            </p:cNvSpPr>
            <p:nvPr/>
          </p:nvSpPr>
          <p:spPr bwMode="auto">
            <a:xfrm>
              <a:off x="3426" y="1376"/>
              <a:ext cx="589" cy="77"/>
            </a:xfrm>
            <a:prstGeom prst="roundRect">
              <a:avLst>
                <a:gd name="adj" fmla="val 16667"/>
              </a:avLst>
            </a:prstGeom>
            <a:solidFill>
              <a:srgbClr val="00CCFF">
                <a:alpha val="25098"/>
              </a:srgbClr>
            </a:solid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3932238" y="6084888"/>
            <a:ext cx="2551112" cy="601662"/>
            <a:chOff x="2477" y="3833"/>
            <a:chExt cx="1607" cy="379"/>
          </a:xfrm>
        </p:grpSpPr>
        <p:sp>
          <p:nvSpPr>
            <p:cNvPr id="71691" name="Text Box 20"/>
            <p:cNvSpPr txBox="1">
              <a:spLocks noChangeArrowheads="1"/>
            </p:cNvSpPr>
            <p:nvPr/>
          </p:nvSpPr>
          <p:spPr bwMode="auto">
            <a:xfrm>
              <a:off x="2692" y="3859"/>
              <a:ext cx="1392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115888" indent="-115888" defTabSz="863600">
                <a:buFontTx/>
                <a:buChar char="•"/>
              </a:pPr>
              <a:r>
                <a:rPr lang="en-US" sz="1400" b="1">
                  <a:effectLst/>
                </a:rPr>
                <a:t>Frac Tank Sales</a:t>
              </a:r>
            </a:p>
            <a:p>
              <a:pPr marL="115888" indent="-115888" defTabSz="863600">
                <a:buFontTx/>
                <a:buChar char="•"/>
              </a:pPr>
              <a:r>
                <a:rPr lang="en-US" sz="1400" b="1">
                  <a:effectLst/>
                </a:rPr>
                <a:t>Oil Sales  (Stock Tank)</a:t>
              </a:r>
            </a:p>
          </p:txBody>
        </p:sp>
        <p:sp>
          <p:nvSpPr>
            <p:cNvPr id="71692" name="AutoShape 21"/>
            <p:cNvSpPr>
              <a:spLocks/>
            </p:cNvSpPr>
            <p:nvPr/>
          </p:nvSpPr>
          <p:spPr bwMode="auto">
            <a:xfrm>
              <a:off x="2477" y="3833"/>
              <a:ext cx="210" cy="379"/>
            </a:xfrm>
            <a:prstGeom prst="leftBrace">
              <a:avLst>
                <a:gd name="adj1" fmla="val 1504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</p:grpSp>
      <p:sp>
        <p:nvSpPr>
          <p:cNvPr id="17" name="Title 1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Types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8"/>
            <a:ext cx="9144000" cy="682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ounded Rectangle 9"/>
          <p:cNvSpPr/>
          <p:nvPr/>
        </p:nvSpPr>
        <p:spPr>
          <a:xfrm>
            <a:off x="1668463" y="1171575"/>
            <a:ext cx="919162" cy="236538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R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un Tickets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4613" y="600075"/>
            <a:ext cx="530225" cy="258763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2625" y="4092575"/>
            <a:ext cx="7778750" cy="2765425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2400" b="1" dirty="0">
              <a:solidFill>
                <a:srgbClr val="0000FF"/>
              </a:solidFill>
              <a:effectLst/>
            </a:endParaRPr>
          </a:p>
          <a:p>
            <a:pPr>
              <a:defRPr/>
            </a:pPr>
            <a:r>
              <a:rPr lang="en-US" sz="2400" b="1" dirty="0">
                <a:solidFill>
                  <a:srgbClr val="0000FF"/>
                </a:solidFill>
                <a:effectLst/>
              </a:rPr>
              <a:t>Run Tickets Tab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(F4 or Alt+R)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</a:t>
            </a:r>
            <a:endParaRPr lang="en-US" sz="2000" b="1" dirty="0">
              <a:solidFill>
                <a:schemeClr val="tx1"/>
              </a:solidFill>
              <a:effectLst/>
            </a:endParaRP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bg2"/>
                </a:solidFill>
                <a:effectLst/>
              </a:rPr>
              <a:t>Add, Save and Delete Buttons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bg2"/>
                </a:solidFill>
                <a:effectLst/>
              </a:rPr>
              <a:t>Historical Data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Run Tickets involve any type of adjustment to an Oil Tank Inventory </a:t>
            </a:r>
          </a:p>
          <a:p>
            <a:pPr marL="922338" lvl="2" indent="-233363">
              <a:buFont typeface="Wingdings" pitchFamily="2" charset="2"/>
              <a:buChar char="ü"/>
              <a:defRPr/>
            </a:pPr>
            <a:r>
              <a:rPr lang="en-US" sz="2000" b="1" dirty="0">
                <a:solidFill>
                  <a:schemeClr val="bg2"/>
                </a:solidFill>
                <a:effectLst/>
              </a:rPr>
              <a:t>LACT Meter Sales</a:t>
            </a:r>
          </a:p>
          <a:p>
            <a:pPr marL="922338" lvl="2" indent="-233363">
              <a:buFont typeface="Wingdings" pitchFamily="2" charset="2"/>
              <a:buChar char="ü"/>
              <a:defRPr/>
            </a:pPr>
            <a:r>
              <a:rPr lang="en-US" sz="2000" b="1" dirty="0">
                <a:solidFill>
                  <a:schemeClr val="bg2"/>
                </a:solidFill>
                <a:effectLst/>
              </a:rPr>
              <a:t>Oil Sales via Truck</a:t>
            </a:r>
          </a:p>
          <a:p>
            <a:pPr marL="922338" lvl="2" indent="-233363">
              <a:buFont typeface="Wingdings" pitchFamily="2" charset="2"/>
              <a:buChar char="ü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Inventory Adjustments		</a:t>
            </a:r>
          </a:p>
          <a:p>
            <a:pPr marL="465138" lvl="1" indent="-233363">
              <a:buFontTx/>
              <a:buChar char="•"/>
              <a:defRPr/>
            </a:pPr>
            <a:endParaRPr lang="en-US" sz="2000" b="1" dirty="0">
              <a:solidFill>
                <a:srgbClr val="0000FF"/>
              </a:solidFill>
              <a:effectLst/>
            </a:endParaRPr>
          </a:p>
        </p:txBody>
      </p:sp>
      <p:sp>
        <p:nvSpPr>
          <p:cNvPr id="72710" name="Rounded Rectangle 7"/>
          <p:cNvSpPr>
            <a:spLocks noChangeArrowheads="1"/>
          </p:cNvSpPr>
          <p:nvPr/>
        </p:nvSpPr>
        <p:spPr bwMode="auto">
          <a:xfrm>
            <a:off x="4687888" y="1611313"/>
            <a:ext cx="3149600" cy="155257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5413375" y="1957388"/>
            <a:ext cx="2257425" cy="1127125"/>
            <a:chOff x="2121" y="1884"/>
            <a:chExt cx="1512" cy="710"/>
          </a:xfrm>
        </p:grpSpPr>
        <p:grpSp>
          <p:nvGrpSpPr>
            <p:cNvPr id="72712" name="Group 11"/>
            <p:cNvGrpSpPr>
              <a:grpSpLocks/>
            </p:cNvGrpSpPr>
            <p:nvPr/>
          </p:nvGrpSpPr>
          <p:grpSpPr bwMode="auto">
            <a:xfrm>
              <a:off x="2121" y="1884"/>
              <a:ext cx="1512" cy="710"/>
              <a:chOff x="2121" y="1884"/>
              <a:chExt cx="1512" cy="710"/>
            </a:xfrm>
          </p:grpSpPr>
          <p:pic>
            <p:nvPicPr>
              <p:cNvPr id="72720" name="Picture 1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121" y="1884"/>
                <a:ext cx="1506" cy="5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2721" name="Picture 1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73586"/>
              <a:stretch>
                <a:fillRect/>
              </a:stretch>
            </p:blipFill>
            <p:spPr bwMode="auto">
              <a:xfrm>
                <a:off x="2127" y="2426"/>
                <a:ext cx="1506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72713" name="AutoShape 14"/>
            <p:cNvSpPr>
              <a:spLocks noChangeArrowheads="1"/>
            </p:cNvSpPr>
            <p:nvPr/>
          </p:nvSpPr>
          <p:spPr bwMode="auto">
            <a:xfrm flipV="1">
              <a:off x="2129" y="2118"/>
              <a:ext cx="982" cy="72"/>
            </a:xfrm>
            <a:prstGeom prst="roundRect">
              <a:avLst>
                <a:gd name="adj" fmla="val 16667"/>
              </a:avLst>
            </a:prstGeom>
            <a:solidFill>
              <a:srgbClr val="00CCFF">
                <a:alpha val="25098"/>
              </a:srgbClr>
            </a:solid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72714" name="AutoShape 15"/>
            <p:cNvSpPr>
              <a:spLocks noChangeArrowheads="1"/>
            </p:cNvSpPr>
            <p:nvPr/>
          </p:nvSpPr>
          <p:spPr bwMode="auto">
            <a:xfrm flipV="1">
              <a:off x="2129" y="2197"/>
              <a:ext cx="982" cy="72"/>
            </a:xfrm>
            <a:prstGeom prst="roundRect">
              <a:avLst>
                <a:gd name="adj" fmla="val 16667"/>
              </a:avLst>
            </a:prstGeom>
            <a:solidFill>
              <a:srgbClr val="00CCFF">
                <a:alpha val="25098"/>
              </a:srgbClr>
            </a:solid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72715" name="AutoShape 16"/>
            <p:cNvSpPr>
              <a:spLocks noChangeArrowheads="1"/>
            </p:cNvSpPr>
            <p:nvPr/>
          </p:nvSpPr>
          <p:spPr bwMode="auto">
            <a:xfrm flipV="1">
              <a:off x="2129" y="1960"/>
              <a:ext cx="982" cy="72"/>
            </a:xfrm>
            <a:prstGeom prst="roundRect">
              <a:avLst>
                <a:gd name="adj" fmla="val 16667"/>
              </a:avLst>
            </a:prstGeom>
            <a:solidFill>
              <a:srgbClr val="00CCFF">
                <a:alpha val="25098"/>
              </a:srgbClr>
            </a:solid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72716" name="AutoShape 17"/>
            <p:cNvSpPr>
              <a:spLocks noChangeArrowheads="1"/>
            </p:cNvSpPr>
            <p:nvPr/>
          </p:nvSpPr>
          <p:spPr bwMode="auto">
            <a:xfrm flipV="1">
              <a:off x="2129" y="2434"/>
              <a:ext cx="982" cy="72"/>
            </a:xfrm>
            <a:prstGeom prst="roundRect">
              <a:avLst>
                <a:gd name="adj" fmla="val 16667"/>
              </a:avLst>
            </a:prstGeom>
            <a:solidFill>
              <a:srgbClr val="00CCFF">
                <a:alpha val="25098"/>
              </a:srgbClr>
            </a:solid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72717" name="AutoShape 18"/>
            <p:cNvSpPr>
              <a:spLocks noChangeArrowheads="1"/>
            </p:cNvSpPr>
            <p:nvPr/>
          </p:nvSpPr>
          <p:spPr bwMode="auto">
            <a:xfrm flipV="1">
              <a:off x="2129" y="2354"/>
              <a:ext cx="982" cy="72"/>
            </a:xfrm>
            <a:prstGeom prst="roundRect">
              <a:avLst>
                <a:gd name="adj" fmla="val 16667"/>
              </a:avLst>
            </a:prstGeom>
            <a:solidFill>
              <a:srgbClr val="00CCFF">
                <a:alpha val="25098"/>
              </a:srgbClr>
            </a:solid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72718" name="AutoShape 19"/>
            <p:cNvSpPr>
              <a:spLocks noChangeArrowheads="1"/>
            </p:cNvSpPr>
            <p:nvPr/>
          </p:nvSpPr>
          <p:spPr bwMode="auto">
            <a:xfrm flipV="1">
              <a:off x="2129" y="2272"/>
              <a:ext cx="982" cy="72"/>
            </a:xfrm>
            <a:prstGeom prst="roundRect">
              <a:avLst>
                <a:gd name="adj" fmla="val 16667"/>
              </a:avLst>
            </a:prstGeom>
            <a:solidFill>
              <a:srgbClr val="00CCFF">
                <a:alpha val="25098"/>
              </a:srgbClr>
            </a:solid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72719" name="AutoShape 20"/>
            <p:cNvSpPr>
              <a:spLocks noChangeArrowheads="1"/>
            </p:cNvSpPr>
            <p:nvPr/>
          </p:nvSpPr>
          <p:spPr bwMode="auto">
            <a:xfrm flipV="1">
              <a:off x="2129" y="2510"/>
              <a:ext cx="982" cy="72"/>
            </a:xfrm>
            <a:prstGeom prst="roundRect">
              <a:avLst>
                <a:gd name="adj" fmla="val 16667"/>
              </a:avLst>
            </a:prstGeom>
            <a:solidFill>
              <a:srgbClr val="00CCFF">
                <a:alpha val="25098"/>
              </a:srgbClr>
            </a:solid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Types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163"/>
            <a:ext cx="9144000" cy="682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ounded Rectangle 9"/>
          <p:cNvSpPr/>
          <p:nvPr/>
        </p:nvSpPr>
        <p:spPr>
          <a:xfrm>
            <a:off x="1668463" y="1171575"/>
            <a:ext cx="919162" cy="236538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R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un Tickets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4613" y="600075"/>
            <a:ext cx="515937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572000" y="1481138"/>
            <a:ext cx="3124200" cy="609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75784" name="Text Box 8"/>
          <p:cNvSpPr txBox="1">
            <a:spLocks noChangeArrowheads="1"/>
          </p:cNvSpPr>
          <p:nvPr/>
        </p:nvSpPr>
        <p:spPr bwMode="auto">
          <a:xfrm>
            <a:off x="0" y="2649538"/>
            <a:ext cx="7213600" cy="4208462"/>
          </a:xfrm>
          <a:prstGeom prst="rect">
            <a:avLst/>
          </a:prstGeom>
          <a:solidFill>
            <a:srgbClr val="FFFF00"/>
          </a:solidFill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tIns="0" bIns="0" anchor="ctr"/>
          <a:lstStyle/>
          <a:p>
            <a:pPr marL="231775" indent="-231775">
              <a:buFont typeface="Wingdings" pitchFamily="2" charset="2"/>
              <a:buNone/>
            </a:pPr>
            <a:r>
              <a:rPr lang="en-US" b="1" u="sng">
                <a:solidFill>
                  <a:srgbClr val="0000FF"/>
                </a:solidFill>
                <a:effectLst/>
                <a:latin typeface="Calibri" pitchFamily="34" charset="0"/>
              </a:rPr>
              <a:t>Inventory Adjustments</a:t>
            </a:r>
          </a:p>
          <a:p>
            <a:pPr marL="231775" indent="-231775">
              <a:buFont typeface="Wingdings" pitchFamily="2" charset="2"/>
              <a:buChar char="§"/>
            </a:pPr>
            <a:r>
              <a:rPr lang="en-US" b="1">
                <a:solidFill>
                  <a:srgbClr val="0000FF"/>
                </a:solidFill>
                <a:effectLst/>
                <a:latin typeface="Calibri" pitchFamily="34" charset="0"/>
              </a:rPr>
              <a:t>Kolor Kut Adjustment </a:t>
            </a:r>
          </a:p>
          <a:p>
            <a:pPr marL="465138" lvl="1">
              <a:buFont typeface="Wingdings" pitchFamily="2" charset="2"/>
              <a:buChar char="§"/>
            </a:pPr>
            <a:r>
              <a:rPr lang="en-US" sz="1400" b="1">
                <a:effectLst/>
              </a:rPr>
              <a:t>Whenever an oil loss or water gain occurs in a tank. </a:t>
            </a:r>
            <a:endParaRPr lang="en-US" sz="1400" b="1">
              <a:solidFill>
                <a:schemeClr val="tx2"/>
              </a:solidFill>
              <a:effectLst/>
            </a:endParaRPr>
          </a:p>
          <a:p>
            <a:pPr marL="231775" indent="-231775">
              <a:buFont typeface="Wingdings" pitchFamily="2" charset="2"/>
              <a:buChar char="§"/>
            </a:pPr>
            <a:r>
              <a:rPr lang="en-US" b="1">
                <a:solidFill>
                  <a:srgbClr val="0000FF"/>
                </a:solidFill>
                <a:effectLst/>
                <a:latin typeface="Calibri" pitchFamily="34" charset="0"/>
              </a:rPr>
              <a:t>Oil Run Gauge Discrepancy </a:t>
            </a:r>
          </a:p>
          <a:p>
            <a:pPr marL="465138" lvl="1">
              <a:buFont typeface="Wingdings" pitchFamily="2" charset="2"/>
              <a:buChar char="§"/>
            </a:pPr>
            <a:r>
              <a:rPr lang="en-US" sz="1400" b="1">
                <a:effectLst/>
              </a:rPr>
              <a:t>Variances between Purchaser’s Sales Ticket and Lse Oper gauges.</a:t>
            </a:r>
          </a:p>
          <a:p>
            <a:pPr marL="465138" lvl="1">
              <a:buFont typeface="Wingdings" pitchFamily="2" charset="2"/>
              <a:buChar char="§"/>
            </a:pPr>
            <a:r>
              <a:rPr lang="en-US" sz="1400" b="1">
                <a:effectLst/>
              </a:rPr>
              <a:t>Both top and bottom discrepancies.</a:t>
            </a:r>
          </a:p>
          <a:p>
            <a:pPr marL="231775" indent="-231775">
              <a:buFont typeface="Wingdings" pitchFamily="2" charset="2"/>
              <a:buChar char="§"/>
            </a:pPr>
            <a:r>
              <a:rPr lang="en-US" b="1">
                <a:solidFill>
                  <a:srgbClr val="0000FF"/>
                </a:solidFill>
                <a:effectLst/>
                <a:latin typeface="Calibri" pitchFamily="34" charset="0"/>
              </a:rPr>
              <a:t>Spill</a:t>
            </a:r>
          </a:p>
          <a:p>
            <a:pPr marL="465138" lvl="1">
              <a:buFont typeface="Wingdings" pitchFamily="2" charset="2"/>
              <a:buChar char="§"/>
            </a:pPr>
            <a:r>
              <a:rPr lang="en-US" sz="1400" b="1">
                <a:effectLst/>
              </a:rPr>
              <a:t>Reporting spills for Regulatory, Environmental and Ownership purposes.</a:t>
            </a:r>
            <a:endParaRPr lang="en-US" sz="1400" b="1">
              <a:solidFill>
                <a:srgbClr val="0000FF"/>
              </a:solidFill>
              <a:effectLst/>
              <a:latin typeface="Calibri" pitchFamily="34" charset="0"/>
            </a:endParaRPr>
          </a:p>
          <a:p>
            <a:pPr marL="231775" indent="-231775">
              <a:buFont typeface="Wingdings" pitchFamily="2" charset="2"/>
              <a:buChar char="§"/>
            </a:pPr>
            <a:r>
              <a:rPr lang="en-US" b="1">
                <a:solidFill>
                  <a:srgbClr val="0000FF"/>
                </a:solidFill>
                <a:effectLst/>
                <a:latin typeface="Calibri" pitchFamily="34" charset="0"/>
              </a:rPr>
              <a:t>Transfer Off</a:t>
            </a:r>
          </a:p>
          <a:p>
            <a:pPr marL="465138" lvl="1">
              <a:buFont typeface="Wingdings" pitchFamily="2" charset="2"/>
              <a:buChar char="§"/>
            </a:pPr>
            <a:r>
              <a:rPr lang="en-US" sz="1400" b="1">
                <a:effectLst/>
                <a:latin typeface="Calibri" pitchFamily="34" charset="0"/>
              </a:rPr>
              <a:t>Moving Oil/Condensate from lease to another lease.</a:t>
            </a:r>
            <a:endParaRPr lang="en-US" b="1">
              <a:solidFill>
                <a:srgbClr val="0000FF"/>
              </a:solidFill>
              <a:effectLst/>
              <a:latin typeface="Calibri" pitchFamily="34" charset="0"/>
            </a:endParaRPr>
          </a:p>
          <a:p>
            <a:pPr marL="231775" indent="-231775">
              <a:buFont typeface="Wingdings" pitchFamily="2" charset="2"/>
              <a:buChar char="§"/>
            </a:pPr>
            <a:r>
              <a:rPr lang="en-US" b="1">
                <a:solidFill>
                  <a:srgbClr val="0000FF"/>
                </a:solidFill>
                <a:effectLst/>
                <a:latin typeface="Calibri" pitchFamily="34" charset="0"/>
              </a:rPr>
              <a:t>Transfer On</a:t>
            </a:r>
          </a:p>
          <a:p>
            <a:pPr marL="465138" lvl="1">
              <a:buFont typeface="Wingdings" pitchFamily="2" charset="2"/>
              <a:buChar char="§"/>
            </a:pPr>
            <a:r>
              <a:rPr lang="en-US" sz="1400" b="1">
                <a:effectLst/>
                <a:latin typeface="Calibri" pitchFamily="34" charset="0"/>
              </a:rPr>
              <a:t>Lease Receiving Oil/Condensate from another lease.</a:t>
            </a:r>
            <a:endParaRPr lang="en-US" b="1">
              <a:solidFill>
                <a:srgbClr val="0000FF"/>
              </a:solidFill>
              <a:effectLst/>
              <a:latin typeface="Calibri" pitchFamily="34" charset="0"/>
            </a:endParaRPr>
          </a:p>
          <a:p>
            <a:pPr marL="231775" indent="-231775">
              <a:buFont typeface="Wingdings" pitchFamily="2" charset="2"/>
              <a:buChar char="§"/>
            </a:pPr>
            <a:r>
              <a:rPr lang="en-US" b="1">
                <a:solidFill>
                  <a:srgbClr val="0000FF"/>
                </a:solidFill>
                <a:effectLst/>
                <a:latin typeface="Calibri" pitchFamily="34" charset="0"/>
              </a:rPr>
              <a:t>Treat with Lease Oil</a:t>
            </a:r>
          </a:p>
          <a:p>
            <a:pPr marL="465138" lvl="1">
              <a:buFont typeface="Wingdings" pitchFamily="2" charset="2"/>
              <a:buChar char="§"/>
            </a:pPr>
            <a:r>
              <a:rPr lang="en-US" sz="1400" b="1">
                <a:effectLst/>
                <a:latin typeface="Calibri" pitchFamily="34" charset="0"/>
              </a:rPr>
              <a:t>Removed from a tank for downhole treatment that remains on the same lease.</a:t>
            </a:r>
            <a:endParaRPr lang="en-US" b="1">
              <a:solidFill>
                <a:srgbClr val="0000FF"/>
              </a:solidFill>
              <a:effectLst/>
              <a:latin typeface="Calibri" pitchFamily="34" charset="0"/>
            </a:endParaRPr>
          </a:p>
          <a:p>
            <a:pPr marL="231775" indent="-231775">
              <a:buFont typeface="Wingdings" pitchFamily="2" charset="2"/>
              <a:buChar char="§"/>
            </a:pPr>
            <a:r>
              <a:rPr lang="en-US" b="1">
                <a:solidFill>
                  <a:srgbClr val="0000FF"/>
                </a:solidFill>
                <a:effectLst/>
                <a:latin typeface="Calibri" pitchFamily="34" charset="0"/>
              </a:rPr>
              <a:t> Water Drawoff</a:t>
            </a:r>
          </a:p>
          <a:p>
            <a:pPr marL="465138" lvl="1">
              <a:buFont typeface="Wingdings" pitchFamily="2" charset="2"/>
              <a:buChar char="§"/>
            </a:pPr>
            <a:r>
              <a:rPr lang="en-US" sz="1400" b="1">
                <a:effectLst/>
                <a:latin typeface="Calibri" pitchFamily="34" charset="0"/>
              </a:rPr>
              <a:t>Not currently used.</a:t>
            </a:r>
            <a:r>
              <a:rPr lang="en-US" b="1">
                <a:solidFill>
                  <a:srgbClr val="0000FF"/>
                </a:solidFill>
                <a:effectLst/>
                <a:latin typeface="Calibri" pitchFamily="34" charset="0"/>
              </a:rPr>
              <a:t>	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5413375" y="1957388"/>
            <a:ext cx="2257425" cy="1127125"/>
            <a:chOff x="2121" y="1884"/>
            <a:chExt cx="1512" cy="710"/>
          </a:xfrm>
        </p:grpSpPr>
        <p:grpSp>
          <p:nvGrpSpPr>
            <p:cNvPr id="73736" name="Group 23"/>
            <p:cNvGrpSpPr>
              <a:grpSpLocks/>
            </p:cNvGrpSpPr>
            <p:nvPr/>
          </p:nvGrpSpPr>
          <p:grpSpPr bwMode="auto">
            <a:xfrm>
              <a:off x="2121" y="1884"/>
              <a:ext cx="1512" cy="710"/>
              <a:chOff x="2121" y="1884"/>
              <a:chExt cx="1512" cy="710"/>
            </a:xfrm>
          </p:grpSpPr>
          <p:pic>
            <p:nvPicPr>
              <p:cNvPr id="73744" name="Picture 2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121" y="1884"/>
                <a:ext cx="1506" cy="5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3745" name="Picture 2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73586"/>
              <a:stretch>
                <a:fillRect/>
              </a:stretch>
            </p:blipFill>
            <p:spPr bwMode="auto">
              <a:xfrm>
                <a:off x="2127" y="2426"/>
                <a:ext cx="1506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73737" name="AutoShape 26"/>
            <p:cNvSpPr>
              <a:spLocks noChangeArrowheads="1"/>
            </p:cNvSpPr>
            <p:nvPr/>
          </p:nvSpPr>
          <p:spPr bwMode="auto">
            <a:xfrm flipV="1">
              <a:off x="2129" y="2118"/>
              <a:ext cx="982" cy="72"/>
            </a:xfrm>
            <a:prstGeom prst="roundRect">
              <a:avLst>
                <a:gd name="adj" fmla="val 16667"/>
              </a:avLst>
            </a:prstGeom>
            <a:solidFill>
              <a:srgbClr val="00CCFF">
                <a:alpha val="25098"/>
              </a:srgbClr>
            </a:solid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73738" name="AutoShape 27"/>
            <p:cNvSpPr>
              <a:spLocks noChangeArrowheads="1"/>
            </p:cNvSpPr>
            <p:nvPr/>
          </p:nvSpPr>
          <p:spPr bwMode="auto">
            <a:xfrm flipV="1">
              <a:off x="2129" y="2197"/>
              <a:ext cx="982" cy="72"/>
            </a:xfrm>
            <a:prstGeom prst="roundRect">
              <a:avLst>
                <a:gd name="adj" fmla="val 16667"/>
              </a:avLst>
            </a:prstGeom>
            <a:solidFill>
              <a:srgbClr val="00CCFF">
                <a:alpha val="25098"/>
              </a:srgbClr>
            </a:solid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73739" name="AutoShape 28"/>
            <p:cNvSpPr>
              <a:spLocks noChangeArrowheads="1"/>
            </p:cNvSpPr>
            <p:nvPr/>
          </p:nvSpPr>
          <p:spPr bwMode="auto">
            <a:xfrm flipV="1">
              <a:off x="2129" y="1960"/>
              <a:ext cx="982" cy="72"/>
            </a:xfrm>
            <a:prstGeom prst="roundRect">
              <a:avLst>
                <a:gd name="adj" fmla="val 16667"/>
              </a:avLst>
            </a:prstGeom>
            <a:solidFill>
              <a:srgbClr val="00CCFF">
                <a:alpha val="25098"/>
              </a:srgbClr>
            </a:solid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73740" name="AutoShape 29"/>
            <p:cNvSpPr>
              <a:spLocks noChangeArrowheads="1"/>
            </p:cNvSpPr>
            <p:nvPr/>
          </p:nvSpPr>
          <p:spPr bwMode="auto">
            <a:xfrm flipV="1">
              <a:off x="2129" y="2434"/>
              <a:ext cx="982" cy="72"/>
            </a:xfrm>
            <a:prstGeom prst="roundRect">
              <a:avLst>
                <a:gd name="adj" fmla="val 16667"/>
              </a:avLst>
            </a:prstGeom>
            <a:solidFill>
              <a:srgbClr val="00CCFF">
                <a:alpha val="25098"/>
              </a:srgbClr>
            </a:solid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73741" name="AutoShape 30"/>
            <p:cNvSpPr>
              <a:spLocks noChangeArrowheads="1"/>
            </p:cNvSpPr>
            <p:nvPr/>
          </p:nvSpPr>
          <p:spPr bwMode="auto">
            <a:xfrm flipV="1">
              <a:off x="2129" y="2354"/>
              <a:ext cx="982" cy="72"/>
            </a:xfrm>
            <a:prstGeom prst="roundRect">
              <a:avLst>
                <a:gd name="adj" fmla="val 16667"/>
              </a:avLst>
            </a:prstGeom>
            <a:solidFill>
              <a:srgbClr val="00CCFF">
                <a:alpha val="25098"/>
              </a:srgbClr>
            </a:solid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73742" name="AutoShape 31"/>
            <p:cNvSpPr>
              <a:spLocks noChangeArrowheads="1"/>
            </p:cNvSpPr>
            <p:nvPr/>
          </p:nvSpPr>
          <p:spPr bwMode="auto">
            <a:xfrm flipV="1">
              <a:off x="2129" y="2272"/>
              <a:ext cx="982" cy="72"/>
            </a:xfrm>
            <a:prstGeom prst="roundRect">
              <a:avLst>
                <a:gd name="adj" fmla="val 16667"/>
              </a:avLst>
            </a:prstGeom>
            <a:solidFill>
              <a:srgbClr val="00CCFF">
                <a:alpha val="25098"/>
              </a:srgbClr>
            </a:solid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73743" name="AutoShape 32"/>
            <p:cNvSpPr>
              <a:spLocks noChangeArrowheads="1"/>
            </p:cNvSpPr>
            <p:nvPr/>
          </p:nvSpPr>
          <p:spPr bwMode="auto">
            <a:xfrm flipV="1">
              <a:off x="2129" y="2510"/>
              <a:ext cx="982" cy="72"/>
            </a:xfrm>
            <a:prstGeom prst="roundRect">
              <a:avLst>
                <a:gd name="adj" fmla="val 16667"/>
              </a:avLst>
            </a:prstGeom>
            <a:solidFill>
              <a:srgbClr val="00CCFF">
                <a:alpha val="25098"/>
              </a:srgbClr>
            </a:solidFill>
            <a:ln w="190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Types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7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7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7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7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7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7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7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7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7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78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78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78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578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4" grpId="0" build="p" autoUpdateAnimBg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163"/>
            <a:ext cx="9144000" cy="682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ounded Rectangle 9"/>
          <p:cNvSpPr/>
          <p:nvPr/>
        </p:nvSpPr>
        <p:spPr>
          <a:xfrm>
            <a:off x="1668463" y="1171575"/>
            <a:ext cx="919162" cy="236538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R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un Tickets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4613" y="600075"/>
            <a:ext cx="517525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pic>
        <p:nvPicPr>
          <p:cNvPr id="1986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6688" y="2241550"/>
            <a:ext cx="52387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4572000" y="1481138"/>
            <a:ext cx="3124200" cy="609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8" name="Rounded Rectangle 7"/>
          <p:cNvSpPr>
            <a:spLocks noChangeArrowheads="1"/>
          </p:cNvSpPr>
          <p:nvPr/>
        </p:nvSpPr>
        <p:spPr bwMode="auto">
          <a:xfrm>
            <a:off x="4746625" y="1958975"/>
            <a:ext cx="1073150" cy="15240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4760913" y="1973263"/>
            <a:ext cx="1089025" cy="42227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12" name="Rounded Rectangle 11"/>
          <p:cNvSpPr>
            <a:spLocks noChangeArrowheads="1"/>
          </p:cNvSpPr>
          <p:nvPr/>
        </p:nvSpPr>
        <p:spPr bwMode="auto">
          <a:xfrm>
            <a:off x="5718175" y="1973263"/>
            <a:ext cx="1466850" cy="39211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83980" name="Text Box 12"/>
          <p:cNvSpPr txBox="1">
            <a:spLocks noChangeArrowheads="1"/>
          </p:cNvSpPr>
          <p:nvPr/>
        </p:nvSpPr>
        <p:spPr bwMode="auto">
          <a:xfrm>
            <a:off x="0" y="1441450"/>
            <a:ext cx="4271963" cy="5173663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5425" indent="-225425" defTabSz="863600">
              <a:spcBef>
                <a:spcPct val="50000"/>
              </a:spcBef>
            </a:pPr>
            <a:r>
              <a:rPr lang="en-US" sz="2000" b="1" u="sng">
                <a:solidFill>
                  <a:srgbClr val="0066CC"/>
                </a:solidFill>
                <a:effectLst/>
              </a:rPr>
              <a:t>Typical Run Ticket Data Entry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effectLst/>
              </a:rPr>
              <a:t>Ticket Type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effectLst/>
              </a:rPr>
              <a:t>Tank Number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effectLst/>
              </a:rPr>
              <a:t>Purchaser Number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FFFF00"/>
                </a:solidFill>
                <a:effectLst/>
              </a:rPr>
              <a:t>Ticket Number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FFFF00"/>
                </a:solidFill>
                <a:effectLst/>
              </a:rPr>
              <a:t>Gauges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FFFF00"/>
                </a:solidFill>
                <a:effectLst/>
              </a:rPr>
              <a:t>Bbls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FFFF00"/>
                </a:solidFill>
                <a:effectLst/>
              </a:rPr>
              <a:t>Actual Ticket Date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FFFF00"/>
                </a:solidFill>
                <a:effectLst/>
              </a:rPr>
              <a:t>Ticket Time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FFFF00"/>
                </a:solidFill>
                <a:effectLst/>
              </a:rPr>
              <a:t>BS&amp;W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FFFF00"/>
                </a:solidFill>
                <a:effectLst/>
              </a:rPr>
              <a:t>Observed Gravity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FFFF00"/>
                </a:solidFill>
                <a:effectLst/>
              </a:rPr>
              <a:t>Observed Temp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FFFF00"/>
                </a:solidFill>
                <a:effectLst/>
              </a:rPr>
              <a:t>Open Temp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FFFF00"/>
                </a:solidFill>
                <a:effectLst/>
              </a:rPr>
              <a:t>Close Temp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Data Entry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39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8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39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83980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3425825" y="50800"/>
            <a:ext cx="28098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b="1">
                <a:effectLst/>
              </a:rPr>
              <a:t>Electronic Meter - </a:t>
            </a:r>
            <a:r>
              <a:rPr lang="en-US" b="1">
                <a:solidFill>
                  <a:srgbClr val="0000FF"/>
                </a:solidFill>
                <a:effectLst/>
              </a:rPr>
              <a:t>Setup</a:t>
            </a:r>
          </a:p>
        </p:txBody>
      </p:sp>
      <p:sp>
        <p:nvSpPr>
          <p:cNvPr id="175111" name="Text Box 7"/>
          <p:cNvSpPr txBox="1">
            <a:spLocks noChangeArrowheads="1"/>
          </p:cNvSpPr>
          <p:nvPr/>
        </p:nvSpPr>
        <p:spPr bwMode="auto">
          <a:xfrm>
            <a:off x="4899025" y="1928813"/>
            <a:ext cx="2787650" cy="1430337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4300" indent="-114300" defTabSz="863600"/>
            <a:r>
              <a:rPr lang="en-US" b="1" u="sng">
                <a:effectLst/>
              </a:rPr>
              <a:t>Minimal Required Input: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Tap Type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Tube Diameter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Plate Size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BTU Factor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effectLst/>
              </a:rPr>
              <a:t>Various Optional Data</a:t>
            </a: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15900" y="5773738"/>
            <a:ext cx="3619500" cy="823912"/>
            <a:chOff x="3576" y="1933"/>
            <a:chExt cx="2280" cy="519"/>
          </a:xfrm>
        </p:grpSpPr>
        <p:sp>
          <p:nvSpPr>
            <p:cNvPr id="11285" name="Text Box 9"/>
            <p:cNvSpPr txBox="1">
              <a:spLocks noChangeArrowheads="1"/>
            </p:cNvSpPr>
            <p:nvPr/>
          </p:nvSpPr>
          <p:spPr bwMode="auto">
            <a:xfrm>
              <a:off x="3832" y="2142"/>
              <a:ext cx="171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effectLst/>
                </a:rPr>
                <a:t>Fields are Optional Data Entry</a:t>
              </a:r>
            </a:p>
          </p:txBody>
        </p:sp>
        <p:sp>
          <p:nvSpPr>
            <p:cNvPr id="11286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3576" y="2139"/>
              <a:ext cx="246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White</a:t>
              </a:r>
            </a:p>
          </p:txBody>
        </p:sp>
        <p:sp>
          <p:nvSpPr>
            <p:cNvPr id="11287" name="Text Box 11"/>
            <p:cNvSpPr txBox="1">
              <a:spLocks noChangeArrowheads="1"/>
            </p:cNvSpPr>
            <p:nvPr/>
          </p:nvSpPr>
          <p:spPr bwMode="auto">
            <a:xfrm>
              <a:off x="3832" y="1933"/>
              <a:ext cx="180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effectLst/>
                </a:rPr>
                <a:t>Fields are Required Data Entry</a:t>
              </a:r>
              <a:r>
                <a:rPr lang="en-US" sz="1400" b="1">
                  <a:effectLst/>
                </a:rPr>
                <a:t> </a:t>
              </a:r>
            </a:p>
          </p:txBody>
        </p:sp>
        <p:sp>
          <p:nvSpPr>
            <p:cNvPr id="11288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3580" y="1959"/>
              <a:ext cx="288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effectLst>
                    <a:outerShdw dist="38100" dir="2700000" algn="tl" rotWithShape="0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Yellow</a:t>
              </a:r>
            </a:p>
          </p:txBody>
        </p:sp>
        <p:sp>
          <p:nvSpPr>
            <p:cNvPr id="11289" name="Text Box 13"/>
            <p:cNvSpPr txBox="1">
              <a:spLocks noChangeArrowheads="1"/>
            </p:cNvSpPr>
            <p:nvPr/>
          </p:nvSpPr>
          <p:spPr bwMode="auto">
            <a:xfrm>
              <a:off x="3832" y="2298"/>
              <a:ext cx="20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effectLst/>
                </a:rPr>
                <a:t>Fields Calculated by Program or for Information</a:t>
              </a:r>
            </a:p>
          </p:txBody>
        </p:sp>
        <p:sp>
          <p:nvSpPr>
            <p:cNvPr id="11290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3601" y="2318"/>
              <a:ext cx="204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bg2"/>
                  </a:solidFill>
                  <a:effectLst>
                    <a:outerShdw dist="38100" dir="2700000" algn="tl" rotWithShape="0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Gray</a:t>
              </a:r>
            </a:p>
          </p:txBody>
        </p:sp>
      </p:grpSp>
      <p:sp>
        <p:nvSpPr>
          <p:cNvPr id="175119" name="Freeform 15"/>
          <p:cNvSpPr>
            <a:spLocks/>
          </p:cNvSpPr>
          <p:nvPr/>
        </p:nvSpPr>
        <p:spPr bwMode="auto">
          <a:xfrm>
            <a:off x="228600" y="3233738"/>
            <a:ext cx="2928938" cy="852487"/>
          </a:xfrm>
          <a:custGeom>
            <a:avLst/>
            <a:gdLst>
              <a:gd name="T0" fmla="*/ 2147483647 w 1845"/>
              <a:gd name="T1" fmla="*/ 2147483647 h 537"/>
              <a:gd name="T2" fmla="*/ 2147483647 w 1845"/>
              <a:gd name="T3" fmla="*/ 2147483647 h 537"/>
              <a:gd name="T4" fmla="*/ 2147483647 w 1845"/>
              <a:gd name="T5" fmla="*/ 2147483647 h 537"/>
              <a:gd name="T6" fmla="*/ 2147483647 w 1845"/>
              <a:gd name="T7" fmla="*/ 2147483647 h 537"/>
              <a:gd name="T8" fmla="*/ 0 w 1845"/>
              <a:gd name="T9" fmla="*/ 0 h 537"/>
              <a:gd name="T10" fmla="*/ 2147483647 w 1845"/>
              <a:gd name="T11" fmla="*/ 2147483647 h 537"/>
              <a:gd name="T12" fmla="*/ 2147483647 w 1845"/>
              <a:gd name="T13" fmla="*/ 2147483647 h 537"/>
              <a:gd name="T14" fmla="*/ 2147483647 w 1845"/>
              <a:gd name="T15" fmla="*/ 2147483647 h 537"/>
              <a:gd name="T16" fmla="*/ 2147483647 w 1845"/>
              <a:gd name="T17" fmla="*/ 2147483647 h 53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845"/>
              <a:gd name="T28" fmla="*/ 0 h 537"/>
              <a:gd name="T29" fmla="*/ 1845 w 1845"/>
              <a:gd name="T30" fmla="*/ 537 h 53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845" h="537">
                <a:moveTo>
                  <a:pt x="1845" y="354"/>
                </a:moveTo>
                <a:lnTo>
                  <a:pt x="900" y="357"/>
                </a:lnTo>
                <a:lnTo>
                  <a:pt x="903" y="537"/>
                </a:lnTo>
                <a:lnTo>
                  <a:pt x="3" y="531"/>
                </a:lnTo>
                <a:lnTo>
                  <a:pt x="0" y="0"/>
                </a:lnTo>
                <a:lnTo>
                  <a:pt x="897" y="6"/>
                </a:lnTo>
                <a:lnTo>
                  <a:pt x="897" y="174"/>
                </a:lnTo>
                <a:lnTo>
                  <a:pt x="1845" y="171"/>
                </a:lnTo>
                <a:lnTo>
                  <a:pt x="1845" y="354"/>
                </a:lnTo>
                <a:close/>
              </a:path>
            </a:pathLst>
          </a:custGeom>
          <a:noFill/>
          <a:ln w="19050" cmpd="sng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695325" y="752475"/>
            <a:ext cx="5334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687388" y="496888"/>
            <a:ext cx="5334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175123" name="Freeform 19"/>
          <p:cNvSpPr>
            <a:spLocks/>
          </p:cNvSpPr>
          <p:nvPr/>
        </p:nvSpPr>
        <p:spPr bwMode="auto">
          <a:xfrm>
            <a:off x="223838" y="2347913"/>
            <a:ext cx="2928937" cy="1119187"/>
          </a:xfrm>
          <a:custGeom>
            <a:avLst/>
            <a:gdLst>
              <a:gd name="T0" fmla="*/ 2147483647 w 1845"/>
              <a:gd name="T1" fmla="*/ 2147483647 h 705"/>
              <a:gd name="T2" fmla="*/ 2147483647 w 1845"/>
              <a:gd name="T3" fmla="*/ 2147483647 h 705"/>
              <a:gd name="T4" fmla="*/ 2147483647 w 1845"/>
              <a:gd name="T5" fmla="*/ 2147483647 h 705"/>
              <a:gd name="T6" fmla="*/ 0 w 1845"/>
              <a:gd name="T7" fmla="*/ 2147483647 h 705"/>
              <a:gd name="T8" fmla="*/ 0 w 1845"/>
              <a:gd name="T9" fmla="*/ 2147483647 h 705"/>
              <a:gd name="T10" fmla="*/ 2147483647 w 1845"/>
              <a:gd name="T11" fmla="*/ 2147483647 h 705"/>
              <a:gd name="T12" fmla="*/ 2147483647 w 1845"/>
              <a:gd name="T13" fmla="*/ 0 h 705"/>
              <a:gd name="T14" fmla="*/ 2147483647 w 1845"/>
              <a:gd name="T15" fmla="*/ 0 h 705"/>
              <a:gd name="T16" fmla="*/ 2147483647 w 1845"/>
              <a:gd name="T17" fmla="*/ 2147483647 h 70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845"/>
              <a:gd name="T28" fmla="*/ 0 h 705"/>
              <a:gd name="T29" fmla="*/ 1845 w 1845"/>
              <a:gd name="T30" fmla="*/ 705 h 70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845" h="705">
                <a:moveTo>
                  <a:pt x="1845" y="705"/>
                </a:moveTo>
                <a:lnTo>
                  <a:pt x="897" y="705"/>
                </a:lnTo>
                <a:lnTo>
                  <a:pt x="897" y="561"/>
                </a:lnTo>
                <a:lnTo>
                  <a:pt x="0" y="561"/>
                </a:lnTo>
                <a:lnTo>
                  <a:pt x="0" y="384"/>
                </a:lnTo>
                <a:lnTo>
                  <a:pt x="900" y="384"/>
                </a:lnTo>
                <a:lnTo>
                  <a:pt x="900" y="0"/>
                </a:lnTo>
                <a:lnTo>
                  <a:pt x="1845" y="0"/>
                </a:lnTo>
                <a:lnTo>
                  <a:pt x="1845" y="705"/>
                </a:lnTo>
                <a:close/>
              </a:path>
            </a:pathLst>
          </a:cu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175124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2425" y="3429000"/>
            <a:ext cx="27336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5125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97400" y="4613275"/>
            <a:ext cx="16764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1617663" y="4900613"/>
            <a:ext cx="4414837" cy="1112837"/>
            <a:chOff x="1019" y="3087"/>
            <a:chExt cx="2781" cy="701"/>
          </a:xfrm>
        </p:grpSpPr>
        <p:sp>
          <p:nvSpPr>
            <p:cNvPr id="3" name="Rounded Rectangle 10"/>
            <p:cNvSpPr>
              <a:spLocks noChangeArrowheads="1"/>
            </p:cNvSpPr>
            <p:nvPr/>
          </p:nvSpPr>
          <p:spPr bwMode="auto">
            <a:xfrm>
              <a:off x="1019" y="3087"/>
              <a:ext cx="356" cy="164"/>
            </a:xfrm>
            <a:prstGeom prst="roundRect">
              <a:avLst>
                <a:gd name="adj" fmla="val 16667"/>
              </a:avLst>
            </a:prstGeom>
            <a:solidFill>
              <a:srgbClr val="FFFF00">
                <a:alpha val="36000"/>
              </a:srgbClr>
            </a:solidFill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11283" name="Text Box 23"/>
            <p:cNvSpPr txBox="1">
              <a:spLocks noChangeArrowheads="1"/>
            </p:cNvSpPr>
            <p:nvPr/>
          </p:nvSpPr>
          <p:spPr bwMode="auto">
            <a:xfrm>
              <a:off x="1838" y="3375"/>
              <a:ext cx="196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863600"/>
              <a:r>
                <a:rPr lang="en-US" b="1">
                  <a:effectLst/>
                </a:rPr>
                <a:t>To Add or Create Gas Meter:</a:t>
              </a:r>
            </a:p>
            <a:p>
              <a:pPr defTabSz="863600"/>
              <a:r>
                <a:rPr lang="en-US" b="1">
                  <a:effectLst/>
                </a:rPr>
                <a:t>   Select  </a:t>
              </a:r>
              <a:r>
                <a:rPr lang="en-US" sz="2000" b="1">
                  <a:solidFill>
                    <a:srgbClr val="0000FF"/>
                  </a:solidFill>
                  <a:effectLst/>
                </a:rPr>
                <a:t>ADD </a:t>
              </a:r>
              <a:r>
                <a:rPr lang="en-US" b="1">
                  <a:effectLst/>
                </a:rPr>
                <a:t> button</a:t>
              </a:r>
            </a:p>
          </p:txBody>
        </p:sp>
        <p:sp>
          <p:nvSpPr>
            <p:cNvPr id="10260" name="Freeform 24"/>
            <p:cNvSpPr>
              <a:spLocks/>
            </p:cNvSpPr>
            <p:nvPr/>
          </p:nvSpPr>
          <p:spPr bwMode="auto">
            <a:xfrm>
              <a:off x="1368" y="3264"/>
              <a:ext cx="440" cy="312"/>
            </a:xfrm>
            <a:custGeom>
              <a:avLst/>
              <a:gdLst>
                <a:gd name="T0" fmla="*/ 440 w 440"/>
                <a:gd name="T1" fmla="*/ 312 h 312"/>
                <a:gd name="T2" fmla="*/ 184 w 440"/>
                <a:gd name="T3" fmla="*/ 152 h 312"/>
                <a:gd name="T4" fmla="*/ 288 w 440"/>
                <a:gd name="T5" fmla="*/ 160 h 312"/>
                <a:gd name="T6" fmla="*/ 0 w 440"/>
                <a:gd name="T7" fmla="*/ 0 h 3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0"/>
                <a:gd name="T13" fmla="*/ 0 h 312"/>
                <a:gd name="T14" fmla="*/ 440 w 440"/>
                <a:gd name="T15" fmla="*/ 312 h 3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0" h="312">
                  <a:moveTo>
                    <a:pt x="440" y="312"/>
                  </a:moveTo>
                  <a:cubicBezTo>
                    <a:pt x="324" y="244"/>
                    <a:pt x="209" y="177"/>
                    <a:pt x="184" y="152"/>
                  </a:cubicBezTo>
                  <a:cubicBezTo>
                    <a:pt x="159" y="127"/>
                    <a:pt x="319" y="185"/>
                    <a:pt x="288" y="160"/>
                  </a:cubicBezTo>
                  <a:cubicBezTo>
                    <a:pt x="257" y="135"/>
                    <a:pt x="128" y="67"/>
                    <a:pt x="0" y="0"/>
                  </a:cubicBezTo>
                </a:path>
              </a:pathLst>
            </a:custGeom>
            <a:noFill/>
            <a:ln w="9525">
              <a:solidFill>
                <a:srgbClr val="CC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4787900" y="4959350"/>
            <a:ext cx="4008438" cy="1112838"/>
            <a:chOff x="3016" y="3124"/>
            <a:chExt cx="2525" cy="701"/>
          </a:xfrm>
        </p:grpSpPr>
        <p:sp>
          <p:nvSpPr>
            <p:cNvPr id="4" name="Rounded Rectangle 10"/>
            <p:cNvSpPr>
              <a:spLocks noChangeArrowheads="1"/>
            </p:cNvSpPr>
            <p:nvPr/>
          </p:nvSpPr>
          <p:spPr bwMode="auto">
            <a:xfrm>
              <a:off x="3016" y="3124"/>
              <a:ext cx="404" cy="148"/>
            </a:xfrm>
            <a:prstGeom prst="roundRect">
              <a:avLst>
                <a:gd name="adj" fmla="val 16667"/>
              </a:avLst>
            </a:prstGeom>
            <a:solidFill>
              <a:srgbClr val="FFFF00">
                <a:alpha val="36000"/>
              </a:srgbClr>
            </a:solidFill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11280" name="Text Box 28"/>
            <p:cNvSpPr txBox="1">
              <a:spLocks noChangeArrowheads="1"/>
            </p:cNvSpPr>
            <p:nvPr/>
          </p:nvSpPr>
          <p:spPr bwMode="auto">
            <a:xfrm>
              <a:off x="3835" y="3412"/>
              <a:ext cx="1706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863600"/>
              <a:r>
                <a:rPr lang="en-US" b="1">
                  <a:effectLst/>
                </a:rPr>
                <a:t>To Select Effective Date:</a:t>
              </a:r>
            </a:p>
            <a:p>
              <a:pPr defTabSz="863600"/>
              <a:r>
                <a:rPr lang="en-US" b="1">
                  <a:effectLst/>
                </a:rPr>
                <a:t>   Select  </a:t>
              </a:r>
              <a:r>
                <a:rPr lang="en-US" sz="2000" b="1">
                  <a:solidFill>
                    <a:srgbClr val="0000FF"/>
                  </a:solidFill>
                  <a:effectLst/>
                </a:rPr>
                <a:t>OK </a:t>
              </a:r>
              <a:r>
                <a:rPr lang="en-US" b="1">
                  <a:effectLst/>
                </a:rPr>
                <a:t> button</a:t>
              </a:r>
            </a:p>
          </p:txBody>
        </p:sp>
        <p:sp>
          <p:nvSpPr>
            <p:cNvPr id="10257" name="Freeform 29"/>
            <p:cNvSpPr>
              <a:spLocks/>
            </p:cNvSpPr>
            <p:nvPr/>
          </p:nvSpPr>
          <p:spPr bwMode="auto">
            <a:xfrm>
              <a:off x="3365" y="3301"/>
              <a:ext cx="440" cy="312"/>
            </a:xfrm>
            <a:custGeom>
              <a:avLst/>
              <a:gdLst>
                <a:gd name="T0" fmla="*/ 440 w 440"/>
                <a:gd name="T1" fmla="*/ 312 h 312"/>
                <a:gd name="T2" fmla="*/ 184 w 440"/>
                <a:gd name="T3" fmla="*/ 152 h 312"/>
                <a:gd name="T4" fmla="*/ 288 w 440"/>
                <a:gd name="T5" fmla="*/ 160 h 312"/>
                <a:gd name="T6" fmla="*/ 0 w 440"/>
                <a:gd name="T7" fmla="*/ 0 h 3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0"/>
                <a:gd name="T13" fmla="*/ 0 h 312"/>
                <a:gd name="T14" fmla="*/ 440 w 440"/>
                <a:gd name="T15" fmla="*/ 312 h 3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0" h="312">
                  <a:moveTo>
                    <a:pt x="440" y="312"/>
                  </a:moveTo>
                  <a:cubicBezTo>
                    <a:pt x="324" y="244"/>
                    <a:pt x="209" y="177"/>
                    <a:pt x="184" y="152"/>
                  </a:cubicBezTo>
                  <a:cubicBezTo>
                    <a:pt x="159" y="127"/>
                    <a:pt x="319" y="185"/>
                    <a:pt x="288" y="160"/>
                  </a:cubicBezTo>
                  <a:cubicBezTo>
                    <a:pt x="257" y="135"/>
                    <a:pt x="128" y="67"/>
                    <a:pt x="0" y="0"/>
                  </a:cubicBezTo>
                </a:path>
              </a:pathLst>
            </a:custGeom>
            <a:noFill/>
            <a:ln w="9525">
              <a:solidFill>
                <a:srgbClr val="CC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75135" name="AutoShape 31"/>
          <p:cNvSpPr>
            <a:spLocks noChangeArrowheads="1"/>
          </p:cNvSpPr>
          <p:nvPr/>
        </p:nvSpPr>
        <p:spPr bwMode="auto">
          <a:xfrm rot="-1623036">
            <a:off x="5575300" y="4254500"/>
            <a:ext cx="762000" cy="165100"/>
          </a:xfrm>
          <a:prstGeom prst="leftArrow">
            <a:avLst>
              <a:gd name="adj1" fmla="val 50000"/>
              <a:gd name="adj2" fmla="val 115385"/>
            </a:avLst>
          </a:prstGeom>
          <a:solidFill>
            <a:srgbClr val="CC0000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Setup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5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5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5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51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5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51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11" grpId="0" build="p" animBg="1" autoUpdateAnimBg="0"/>
      <p:bldP spid="175111" grpId="1" build="allAtOnce" animBg="1"/>
      <p:bldP spid="175135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163"/>
            <a:ext cx="9144000" cy="682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ounded Rectangle 9"/>
          <p:cNvSpPr/>
          <p:nvPr/>
        </p:nvSpPr>
        <p:spPr>
          <a:xfrm>
            <a:off x="1668463" y="1171575"/>
            <a:ext cx="919162" cy="236538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R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un Tickets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4613" y="600075"/>
            <a:ext cx="50165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pic>
        <p:nvPicPr>
          <p:cNvPr id="1986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4513" y="3205163"/>
            <a:ext cx="9144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217488" y="1436688"/>
            <a:ext cx="3556000" cy="4659312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2400" b="1" dirty="0">
              <a:solidFill>
                <a:srgbClr val="0000FF"/>
              </a:solidFill>
              <a:effectLst/>
            </a:endParaRPr>
          </a:p>
          <a:p>
            <a:pPr>
              <a:defRPr/>
            </a:pPr>
            <a:r>
              <a:rPr lang="en-US" sz="2400" b="1" dirty="0">
                <a:solidFill>
                  <a:srgbClr val="0000FF"/>
                </a:solidFill>
                <a:effectLst/>
              </a:rPr>
              <a:t>Ticket Details 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</a:t>
            </a:r>
            <a:endParaRPr lang="en-US" sz="2000" b="1" dirty="0">
              <a:solidFill>
                <a:schemeClr val="tx1"/>
              </a:solidFill>
              <a:effectLst/>
            </a:endParaRP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bg2"/>
                </a:solidFill>
                <a:effectLst/>
              </a:rPr>
              <a:t>Ticket Type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bg2"/>
                </a:solidFill>
                <a:effectLst/>
              </a:rPr>
              <a:t>Tank Number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bg2"/>
                </a:solidFill>
                <a:effectLst/>
              </a:rPr>
              <a:t>Purchaser Number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Ticket Number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Gauges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Bbls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Actual Ticket Date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Ticket Time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BS&amp;W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Observed Gravity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Observed Temp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Open Temp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rgbClr val="FFFF00"/>
                </a:solidFill>
                <a:effectLst/>
              </a:rPr>
              <a:t>Close Temp</a:t>
            </a:r>
            <a:endParaRPr lang="en-US" sz="2000" b="1" dirty="0">
              <a:solidFill>
                <a:schemeClr val="tx1"/>
              </a:solidFill>
              <a:effectLst/>
            </a:endParaRPr>
          </a:p>
          <a:p>
            <a:pPr marL="465138" lvl="1" indent="-233363">
              <a:buFontTx/>
              <a:buChar char="•"/>
              <a:defRPr/>
            </a:pPr>
            <a:endParaRPr lang="en-US" sz="2000" b="1" dirty="0">
              <a:solidFill>
                <a:srgbClr val="0000FF"/>
              </a:solidFill>
              <a:effectLst/>
            </a:endParaRPr>
          </a:p>
        </p:txBody>
      </p:sp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7038975" y="1973263"/>
            <a:ext cx="1466850" cy="39211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8" name="Rounded Rectangle 7"/>
          <p:cNvSpPr>
            <a:spLocks noChangeArrowheads="1"/>
          </p:cNvSpPr>
          <p:nvPr/>
        </p:nvSpPr>
        <p:spPr bwMode="auto">
          <a:xfrm>
            <a:off x="5108575" y="2293938"/>
            <a:ext cx="2976563" cy="5508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12" name="Rounded Rectangle 11"/>
          <p:cNvSpPr>
            <a:spLocks noChangeArrowheads="1"/>
          </p:cNvSpPr>
          <p:nvPr/>
        </p:nvSpPr>
        <p:spPr bwMode="auto">
          <a:xfrm>
            <a:off x="4630738" y="2974975"/>
            <a:ext cx="2046287" cy="363538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13" name="Rounded Rectangle 12"/>
          <p:cNvSpPr>
            <a:spLocks noChangeArrowheads="1"/>
          </p:cNvSpPr>
          <p:nvPr/>
        </p:nvSpPr>
        <p:spPr bwMode="auto">
          <a:xfrm>
            <a:off x="4630738" y="2946400"/>
            <a:ext cx="2032000" cy="652463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85005" name="Text Box 13"/>
          <p:cNvSpPr txBox="1">
            <a:spLocks noChangeArrowheads="1"/>
          </p:cNvSpPr>
          <p:nvPr/>
        </p:nvSpPr>
        <p:spPr bwMode="auto">
          <a:xfrm>
            <a:off x="0" y="1441450"/>
            <a:ext cx="4271963" cy="5173663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5425" indent="-225425" defTabSz="863600">
              <a:spcBef>
                <a:spcPct val="50000"/>
              </a:spcBef>
            </a:pPr>
            <a:r>
              <a:rPr lang="en-US" sz="2000" b="1" u="sng">
                <a:solidFill>
                  <a:srgbClr val="0066CC"/>
                </a:solidFill>
                <a:effectLst/>
              </a:rPr>
              <a:t>Typical Run Ticket Data Entry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B2B2B2"/>
                </a:solidFill>
                <a:effectLst/>
              </a:rPr>
              <a:t>Ticket Type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B2B2B2"/>
                </a:solidFill>
                <a:effectLst/>
              </a:rPr>
              <a:t>Tank Number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B2B2B2"/>
                </a:solidFill>
                <a:effectLst/>
              </a:rPr>
              <a:t>Purchaser Number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effectLst/>
              </a:rPr>
              <a:t>Ticket Number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effectLst/>
              </a:rPr>
              <a:t>Gauges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effectLst/>
              </a:rPr>
              <a:t>Bbls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effectLst/>
              </a:rPr>
              <a:t>Actual Ticket Date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FFFF00"/>
                </a:solidFill>
                <a:effectLst/>
              </a:rPr>
              <a:t>Ticket Time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FFFF00"/>
                </a:solidFill>
                <a:effectLst/>
              </a:rPr>
              <a:t>BS&amp;W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FFFF00"/>
                </a:solidFill>
                <a:effectLst/>
              </a:rPr>
              <a:t>Observed Gravity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FFFF00"/>
                </a:solidFill>
                <a:effectLst/>
              </a:rPr>
              <a:t>Observed Temp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FFFF00"/>
                </a:solidFill>
                <a:effectLst/>
              </a:rPr>
              <a:t>Open Temp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FFFF00"/>
                </a:solidFill>
                <a:effectLst/>
              </a:rPr>
              <a:t>Close Temp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Data Entry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50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50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50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  <p:bldP spid="13" grpId="0" animBg="1"/>
      <p:bldP spid="85005" grpId="0" build="p" autoUpdateAnimBg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163"/>
            <a:ext cx="9144000" cy="682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ounded Rectangle 9"/>
          <p:cNvSpPr/>
          <p:nvPr/>
        </p:nvSpPr>
        <p:spPr>
          <a:xfrm>
            <a:off x="1668463" y="1171575"/>
            <a:ext cx="919162" cy="236538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R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un Tickets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4613" y="600075"/>
            <a:ext cx="560387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7488" y="1436688"/>
            <a:ext cx="3556000" cy="4659312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2400" b="1" dirty="0">
              <a:solidFill>
                <a:srgbClr val="0000FF"/>
              </a:solidFill>
              <a:effectLst/>
            </a:endParaRPr>
          </a:p>
          <a:p>
            <a:pPr>
              <a:defRPr/>
            </a:pPr>
            <a:r>
              <a:rPr lang="en-US" sz="2400" b="1" dirty="0">
                <a:solidFill>
                  <a:srgbClr val="0000FF"/>
                </a:solidFill>
                <a:effectLst/>
              </a:rPr>
              <a:t>Ticket Details </a:t>
            </a:r>
            <a:r>
              <a:rPr lang="en-US" sz="2000" b="1" dirty="0">
                <a:solidFill>
                  <a:srgbClr val="0000FF"/>
                </a:solidFill>
                <a:effectLst/>
              </a:rPr>
              <a:t> </a:t>
            </a:r>
            <a:endParaRPr lang="en-US" sz="2000" b="1" dirty="0">
              <a:solidFill>
                <a:schemeClr val="tx1"/>
              </a:solidFill>
              <a:effectLst/>
            </a:endParaRP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bg2"/>
                </a:solidFill>
                <a:effectLst/>
              </a:rPr>
              <a:t>Ticket Type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bg2"/>
                </a:solidFill>
                <a:effectLst/>
              </a:rPr>
              <a:t>Tank Number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bg2"/>
                </a:solidFill>
                <a:effectLst/>
              </a:rPr>
              <a:t>Purchaser Number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bg2"/>
                </a:solidFill>
                <a:effectLst/>
              </a:rPr>
              <a:t>Ticket Number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bg2"/>
                </a:solidFill>
                <a:effectLst/>
              </a:rPr>
              <a:t>Gauges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bg2"/>
                </a:solidFill>
                <a:effectLst/>
              </a:rPr>
              <a:t>Bbls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bg2"/>
                </a:solidFill>
                <a:effectLst/>
              </a:rPr>
              <a:t>Actual Ticket Date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bg2"/>
                </a:solidFill>
                <a:effectLst/>
              </a:rPr>
              <a:t>Ticket Time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BS&amp;W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Observed Gravity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Observed Temp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Open Temp</a:t>
            </a: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Close Temp</a:t>
            </a:r>
          </a:p>
          <a:p>
            <a:pPr marL="465138" lvl="1" indent="-233363">
              <a:buFontTx/>
              <a:buChar char="•"/>
              <a:defRPr/>
            </a:pPr>
            <a:endParaRPr lang="en-US" sz="2000" b="1" dirty="0">
              <a:solidFill>
                <a:srgbClr val="0000FF"/>
              </a:solidFill>
              <a:effectLst/>
            </a:endParaRPr>
          </a:p>
        </p:txBody>
      </p:sp>
      <p:sp>
        <p:nvSpPr>
          <p:cNvPr id="6" name="Rounded Rectangle 5"/>
          <p:cNvSpPr>
            <a:spLocks noChangeArrowheads="1"/>
          </p:cNvSpPr>
          <p:nvPr/>
        </p:nvSpPr>
        <p:spPr bwMode="auto">
          <a:xfrm>
            <a:off x="4746625" y="3192463"/>
            <a:ext cx="1871663" cy="37782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4738688" y="3505200"/>
            <a:ext cx="1873250" cy="37782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8" name="Rounded Rectangle 7"/>
          <p:cNvSpPr>
            <a:spLocks noChangeArrowheads="1"/>
          </p:cNvSpPr>
          <p:nvPr/>
        </p:nvSpPr>
        <p:spPr bwMode="auto">
          <a:xfrm>
            <a:off x="4746625" y="3773488"/>
            <a:ext cx="1871663" cy="37782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6626225" y="3490913"/>
            <a:ext cx="1871663" cy="37782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12" name="Rounded Rectangle 11"/>
          <p:cNvSpPr>
            <a:spLocks noChangeArrowheads="1"/>
          </p:cNvSpPr>
          <p:nvPr/>
        </p:nvSpPr>
        <p:spPr bwMode="auto">
          <a:xfrm>
            <a:off x="6618288" y="3744913"/>
            <a:ext cx="1873250" cy="37782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87055" name="Text Box 15"/>
          <p:cNvSpPr txBox="1">
            <a:spLocks noChangeArrowheads="1"/>
          </p:cNvSpPr>
          <p:nvPr/>
        </p:nvSpPr>
        <p:spPr bwMode="auto">
          <a:xfrm>
            <a:off x="0" y="1441450"/>
            <a:ext cx="4271963" cy="5173663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5425" indent="-225425" defTabSz="863600">
              <a:spcBef>
                <a:spcPct val="50000"/>
              </a:spcBef>
            </a:pPr>
            <a:r>
              <a:rPr lang="en-US" sz="2000" b="1" u="sng">
                <a:solidFill>
                  <a:srgbClr val="0066CC"/>
                </a:solidFill>
                <a:effectLst/>
              </a:rPr>
              <a:t>Typical Run Ticket Data Entry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B2B2B2"/>
                </a:solidFill>
                <a:effectLst/>
              </a:rPr>
              <a:t>Ticket Type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B2B2B2"/>
                </a:solidFill>
                <a:effectLst/>
              </a:rPr>
              <a:t>Tank Number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B2B2B2"/>
                </a:solidFill>
                <a:effectLst/>
              </a:rPr>
              <a:t>Purchaser Number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B2B2B2"/>
                </a:solidFill>
                <a:effectLst/>
              </a:rPr>
              <a:t>Ticket Number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B2B2B2"/>
                </a:solidFill>
                <a:effectLst/>
              </a:rPr>
              <a:t>Gauges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B2B2B2"/>
                </a:solidFill>
                <a:effectLst/>
              </a:rPr>
              <a:t>Bbls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solidFill>
                  <a:srgbClr val="B2B2B2"/>
                </a:solidFill>
                <a:effectLst/>
              </a:rPr>
              <a:t>Actual Ticket Date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effectLst/>
              </a:rPr>
              <a:t>Ticket Time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effectLst/>
              </a:rPr>
              <a:t>BS&amp;W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effectLst/>
              </a:rPr>
              <a:t>Observed Gravity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effectLst/>
              </a:rPr>
              <a:t>Observed Temp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effectLst/>
              </a:rPr>
              <a:t>Open Temp</a:t>
            </a:r>
          </a:p>
          <a:p>
            <a:pPr marL="225425" indent="-225425" defTabSz="863600">
              <a:spcBef>
                <a:spcPct val="50000"/>
              </a:spcBef>
              <a:buFontTx/>
              <a:buChar char="•"/>
            </a:pPr>
            <a:r>
              <a:rPr lang="en-US" sz="1600" b="1">
                <a:effectLst/>
              </a:rPr>
              <a:t>Close Temp</a:t>
            </a:r>
          </a:p>
        </p:txBody>
      </p:sp>
      <p:sp>
        <p:nvSpPr>
          <p:cNvPr id="2" name="Rounded Rectangle 6"/>
          <p:cNvSpPr>
            <a:spLocks noChangeArrowheads="1"/>
          </p:cNvSpPr>
          <p:nvPr/>
        </p:nvSpPr>
        <p:spPr bwMode="auto">
          <a:xfrm>
            <a:off x="6646863" y="2903538"/>
            <a:ext cx="1785937" cy="46355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Data Entry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70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70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70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70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70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  <p:bldP spid="12" grpId="0" animBg="1"/>
      <p:bldP spid="87055" grpId="0" build="p" autoUpdateAnimBg="0"/>
      <p:bldP spid="2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620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ounded Rectangle 9"/>
          <p:cNvSpPr/>
          <p:nvPr/>
        </p:nvSpPr>
        <p:spPr>
          <a:xfrm>
            <a:off x="1668463" y="1096963"/>
            <a:ext cx="873125" cy="236537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R</a:t>
            </a:r>
            <a:r>
              <a:rPr lang="en-US" sz="900" b="1">
                <a:solidFill>
                  <a:schemeClr val="tx1"/>
                </a:solidFill>
                <a:effectLst/>
              </a:rPr>
              <a:t>un Tickets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0" y="495300"/>
            <a:ext cx="631825" cy="257175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D</a:t>
            </a:r>
            <a:r>
              <a:rPr lang="en-US" sz="900" b="1">
                <a:solidFill>
                  <a:schemeClr val="tx1"/>
                </a:solidFill>
                <a:effectLst/>
              </a:rPr>
              <a:t>aily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047750" y="2954338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>
                <a:solidFill>
                  <a:schemeClr val="tx1"/>
                </a:solidFill>
                <a:effectLst/>
              </a:rPr>
              <a:t>Add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962150" y="2954338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>
                <a:solidFill>
                  <a:schemeClr val="tx1"/>
                </a:solidFill>
                <a:effectLst/>
              </a:rPr>
              <a:t>Save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890838" y="2954338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>
                <a:solidFill>
                  <a:schemeClr val="tx1"/>
                </a:solidFill>
                <a:effectLst/>
              </a:rPr>
              <a:t>Delete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314325" y="2824163"/>
            <a:ext cx="4165600" cy="47942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77833" name="Text Box 11"/>
          <p:cNvSpPr txBox="1">
            <a:spLocks noChangeArrowheads="1"/>
          </p:cNvSpPr>
          <p:nvPr/>
        </p:nvSpPr>
        <p:spPr bwMode="auto">
          <a:xfrm>
            <a:off x="3343275" y="0"/>
            <a:ext cx="2430463" cy="360363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/>
                <a:latin typeface="Calibri" pitchFamily="34" charset="0"/>
              </a:rPr>
              <a:t>Run Ticket Examples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1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6675"/>
            <a:ext cx="9144000" cy="699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1" name="Text Box 5"/>
          <p:cNvSpPr txBox="1">
            <a:spLocks noChangeArrowheads="1"/>
          </p:cNvSpPr>
          <p:nvPr/>
        </p:nvSpPr>
        <p:spPr bwMode="auto">
          <a:xfrm>
            <a:off x="3343275" y="0"/>
            <a:ext cx="3644900" cy="788988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b="1" u="sng">
                <a:solidFill>
                  <a:schemeClr val="accent2"/>
                </a:solidFill>
                <a:effectLst/>
                <a:latin typeface="Calibri" pitchFamily="34" charset="0"/>
              </a:rPr>
              <a:t>RUN TICKET EXAMPLES</a:t>
            </a:r>
          </a:p>
          <a:p>
            <a:pPr defTabSz="863600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/>
                <a:latin typeface="Calibri" pitchFamily="34" charset="0"/>
              </a:rPr>
              <a:t>Sales via Truck – Stock Tank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0" y="514350"/>
            <a:ext cx="555625" cy="20955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D</a:t>
            </a:r>
            <a:r>
              <a:rPr lang="en-US" sz="900" b="1">
                <a:solidFill>
                  <a:schemeClr val="tx1"/>
                </a:solidFill>
                <a:effectLst/>
              </a:rPr>
              <a:t>aily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668463" y="1104900"/>
            <a:ext cx="919162" cy="227013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R</a:t>
            </a:r>
            <a:r>
              <a:rPr lang="en-US" sz="900" b="1">
                <a:solidFill>
                  <a:schemeClr val="tx1"/>
                </a:solidFill>
                <a:effectLst/>
              </a:rPr>
              <a:t>un Tickets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6675"/>
            <a:ext cx="9144000" cy="699135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9875" name="Text Box 4"/>
          <p:cNvSpPr txBox="1">
            <a:spLocks noChangeArrowheads="1"/>
          </p:cNvSpPr>
          <p:nvPr/>
        </p:nvSpPr>
        <p:spPr bwMode="auto">
          <a:xfrm>
            <a:off x="3343275" y="0"/>
            <a:ext cx="3644900" cy="788988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b="1" u="sng">
                <a:solidFill>
                  <a:schemeClr val="accent2"/>
                </a:solidFill>
                <a:effectLst/>
                <a:latin typeface="Calibri" pitchFamily="34" charset="0"/>
              </a:rPr>
              <a:t>RUN TICKET EXAMPLES</a:t>
            </a:r>
          </a:p>
          <a:p>
            <a:pPr defTabSz="863600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/>
                <a:latin typeface="Calibri" pitchFamily="34" charset="0"/>
              </a:rPr>
              <a:t>Sales via Truck – Stock Tank</a:t>
            </a:r>
          </a:p>
        </p:txBody>
      </p:sp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4594225" y="1612900"/>
            <a:ext cx="3179763" cy="300038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2" name="Rounded Rectangle 6"/>
          <p:cNvSpPr>
            <a:spLocks noChangeArrowheads="1"/>
          </p:cNvSpPr>
          <p:nvPr/>
        </p:nvSpPr>
        <p:spPr bwMode="auto">
          <a:xfrm>
            <a:off x="4535488" y="1839913"/>
            <a:ext cx="3989387" cy="85248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3" name="Rounded Rectangle 6"/>
          <p:cNvSpPr>
            <a:spLocks noChangeArrowheads="1"/>
          </p:cNvSpPr>
          <p:nvPr/>
        </p:nvSpPr>
        <p:spPr bwMode="auto">
          <a:xfrm>
            <a:off x="4489450" y="2768600"/>
            <a:ext cx="3943350" cy="1287463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962150" y="2954338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>
                <a:solidFill>
                  <a:schemeClr val="tx1"/>
                </a:solidFill>
                <a:effectLst/>
              </a:rPr>
              <a:t>Save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80233" name="Line 9"/>
          <p:cNvSpPr>
            <a:spLocks noChangeShapeType="1"/>
          </p:cNvSpPr>
          <p:nvPr/>
        </p:nvSpPr>
        <p:spPr bwMode="auto">
          <a:xfrm flipH="1" flipV="1">
            <a:off x="2143125" y="2038350"/>
            <a:ext cx="120650" cy="7953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0" y="514350"/>
            <a:ext cx="555625" cy="20955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D</a:t>
            </a:r>
            <a:r>
              <a:rPr lang="en-US" sz="900" b="1">
                <a:solidFill>
                  <a:schemeClr val="tx1"/>
                </a:solidFill>
                <a:effectLst/>
              </a:rPr>
              <a:t>aily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668463" y="1104900"/>
            <a:ext cx="919162" cy="227013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R</a:t>
            </a:r>
            <a:r>
              <a:rPr lang="en-US" sz="900" b="1">
                <a:solidFill>
                  <a:schemeClr val="tx1"/>
                </a:solidFill>
                <a:effectLst/>
              </a:rPr>
              <a:t>un Tickets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3" grpId="0" animBg="1"/>
      <p:bldP spid="16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1438"/>
            <a:ext cx="9144000" cy="70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3343275" y="0"/>
            <a:ext cx="4468813" cy="788988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b="1" u="sng">
                <a:solidFill>
                  <a:schemeClr val="accent2"/>
                </a:solidFill>
                <a:effectLst/>
                <a:latin typeface="Calibri" pitchFamily="34" charset="0"/>
              </a:rPr>
              <a:t>RUN TICKET EXAMPLES</a:t>
            </a:r>
          </a:p>
          <a:p>
            <a:pPr defTabSz="863600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/>
                <a:latin typeface="Calibri" pitchFamily="34" charset="0"/>
              </a:rPr>
              <a:t>Sales via Truck – Frac Tank (</a:t>
            </a:r>
            <a:r>
              <a:rPr lang="en-US" sz="1400" b="1">
                <a:solidFill>
                  <a:schemeClr val="accent2"/>
                </a:solidFill>
                <a:effectLst/>
                <a:latin typeface="Calibri" pitchFamily="34" charset="0"/>
              </a:rPr>
              <a:t>Gauged</a:t>
            </a:r>
            <a:r>
              <a:rPr lang="en-US" b="1">
                <a:solidFill>
                  <a:schemeClr val="accent2"/>
                </a:solidFill>
                <a:effectLst/>
                <a:latin typeface="Calibri" pitchFamily="34" charset="0"/>
              </a:rPr>
              <a:t>)</a:t>
            </a:r>
          </a:p>
        </p:txBody>
      </p:sp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4594225" y="1612900"/>
            <a:ext cx="3179763" cy="300038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2" name="Rounded Rectangle 6"/>
          <p:cNvSpPr>
            <a:spLocks noChangeArrowheads="1"/>
          </p:cNvSpPr>
          <p:nvPr/>
        </p:nvSpPr>
        <p:spPr bwMode="auto">
          <a:xfrm>
            <a:off x="4535488" y="1839913"/>
            <a:ext cx="3989387" cy="85248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3" name="Rounded Rectangle 6"/>
          <p:cNvSpPr>
            <a:spLocks noChangeArrowheads="1"/>
          </p:cNvSpPr>
          <p:nvPr/>
        </p:nvSpPr>
        <p:spPr bwMode="auto">
          <a:xfrm>
            <a:off x="4489450" y="2768600"/>
            <a:ext cx="3943350" cy="1287463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962150" y="2954338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>
                <a:solidFill>
                  <a:schemeClr val="tx1"/>
                </a:solidFill>
                <a:effectLst/>
              </a:rPr>
              <a:t>Save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95592" name="Line 8"/>
          <p:cNvSpPr>
            <a:spLocks noChangeShapeType="1"/>
          </p:cNvSpPr>
          <p:nvPr/>
        </p:nvSpPr>
        <p:spPr bwMode="auto">
          <a:xfrm flipH="1" flipV="1">
            <a:off x="2143125" y="2038350"/>
            <a:ext cx="120650" cy="7953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0" y="514350"/>
            <a:ext cx="555625" cy="20955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D</a:t>
            </a:r>
            <a:r>
              <a:rPr lang="en-US" sz="900" b="1">
                <a:solidFill>
                  <a:schemeClr val="tx1"/>
                </a:solidFill>
                <a:effectLst/>
              </a:rPr>
              <a:t>aily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668463" y="1104900"/>
            <a:ext cx="919162" cy="227013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R</a:t>
            </a:r>
            <a:r>
              <a:rPr lang="en-US" sz="900" b="1">
                <a:solidFill>
                  <a:schemeClr val="tx1"/>
                </a:solidFill>
                <a:effectLst/>
              </a:rPr>
              <a:t>un Tickets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3" grpId="0" animBg="1"/>
      <p:bldP spid="16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3" name="Text Box 5"/>
          <p:cNvSpPr txBox="1">
            <a:spLocks noChangeArrowheads="1"/>
          </p:cNvSpPr>
          <p:nvPr/>
        </p:nvSpPr>
        <p:spPr bwMode="auto">
          <a:xfrm>
            <a:off x="3343275" y="0"/>
            <a:ext cx="4468813" cy="788988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b="1" u="sng">
                <a:solidFill>
                  <a:schemeClr val="accent2"/>
                </a:solidFill>
                <a:effectLst/>
                <a:latin typeface="Calibri" pitchFamily="34" charset="0"/>
              </a:rPr>
              <a:t>RUN TICKET EXAMPLES</a:t>
            </a:r>
          </a:p>
          <a:p>
            <a:pPr defTabSz="863600"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  <a:effectLst/>
                <a:latin typeface="Calibri" pitchFamily="34" charset="0"/>
              </a:rPr>
              <a:t>Sales via Truck – Frac Tank (</a:t>
            </a:r>
            <a:r>
              <a:rPr lang="en-US" sz="1400" b="1">
                <a:solidFill>
                  <a:schemeClr val="accent2"/>
                </a:solidFill>
                <a:effectLst/>
                <a:latin typeface="Calibri" pitchFamily="34" charset="0"/>
              </a:rPr>
              <a:t>Estimate</a:t>
            </a:r>
            <a:r>
              <a:rPr lang="en-US" b="1">
                <a:solidFill>
                  <a:schemeClr val="accent2"/>
                </a:solidFill>
                <a:effectLst/>
                <a:latin typeface="Calibri" pitchFamily="34" charset="0"/>
              </a:rPr>
              <a:t>)</a:t>
            </a:r>
          </a:p>
        </p:txBody>
      </p:sp>
      <p:sp>
        <p:nvSpPr>
          <p:cNvPr id="81924" name="AutoShape 6"/>
          <p:cNvSpPr>
            <a:spLocks noChangeArrowheads="1"/>
          </p:cNvSpPr>
          <p:nvPr/>
        </p:nvSpPr>
        <p:spPr bwMode="auto">
          <a:xfrm>
            <a:off x="1514475" y="3478213"/>
            <a:ext cx="958850" cy="4191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0" y="514350"/>
            <a:ext cx="555625" cy="20955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D</a:t>
            </a:r>
            <a:r>
              <a:rPr lang="en-US" sz="900" b="1">
                <a:solidFill>
                  <a:schemeClr val="tx1"/>
                </a:solidFill>
                <a:effectLst/>
              </a:rPr>
              <a:t>aily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668463" y="1104900"/>
            <a:ext cx="919162" cy="227013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R</a:t>
            </a:r>
            <a:r>
              <a:rPr lang="en-US" sz="900" b="1">
                <a:solidFill>
                  <a:schemeClr val="tx1"/>
                </a:solidFill>
                <a:effectLst/>
              </a:rPr>
              <a:t>un Tickets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1438"/>
            <a:ext cx="9144000" cy="70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4594225" y="1612900"/>
            <a:ext cx="3179763" cy="300038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2" name="Rounded Rectangle 6"/>
          <p:cNvSpPr>
            <a:spLocks noChangeArrowheads="1"/>
          </p:cNvSpPr>
          <p:nvPr/>
        </p:nvSpPr>
        <p:spPr bwMode="auto">
          <a:xfrm>
            <a:off x="4535488" y="1839913"/>
            <a:ext cx="3989387" cy="85248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962150" y="2954338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>
                <a:solidFill>
                  <a:schemeClr val="tx1"/>
                </a:solidFill>
                <a:effectLst/>
              </a:rPr>
              <a:t>Save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93543" name="Line 7"/>
          <p:cNvSpPr>
            <a:spLocks noChangeShapeType="1"/>
          </p:cNvSpPr>
          <p:nvPr/>
        </p:nvSpPr>
        <p:spPr bwMode="auto">
          <a:xfrm flipH="1" flipV="1">
            <a:off x="2143125" y="2038350"/>
            <a:ext cx="120650" cy="7953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2951" name="Text Box 8"/>
          <p:cNvSpPr txBox="1">
            <a:spLocks noChangeArrowheads="1"/>
          </p:cNvSpPr>
          <p:nvPr/>
        </p:nvSpPr>
        <p:spPr bwMode="auto">
          <a:xfrm>
            <a:off x="3343275" y="0"/>
            <a:ext cx="3644900" cy="1014413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5100" indent="-165100" defTabSz="863600">
              <a:spcBef>
                <a:spcPct val="50000"/>
              </a:spcBef>
            </a:pPr>
            <a:r>
              <a:rPr lang="en-US" b="1" u="sng">
                <a:solidFill>
                  <a:schemeClr val="accent2"/>
                </a:solidFill>
                <a:effectLst/>
                <a:latin typeface="Calibri" pitchFamily="34" charset="0"/>
              </a:rPr>
              <a:t>RUN TICKET EXAMPLES</a:t>
            </a:r>
          </a:p>
          <a:p>
            <a:pPr marL="165100" indent="-165100" defTabSz="863600">
              <a:spcBef>
                <a:spcPct val="50000"/>
              </a:spcBef>
            </a:pPr>
            <a:r>
              <a:rPr lang="en-US" sz="1400" b="1">
                <a:solidFill>
                  <a:schemeClr val="accent2"/>
                </a:solidFill>
                <a:effectLst/>
                <a:latin typeface="Calibri" pitchFamily="34" charset="0"/>
              </a:rPr>
              <a:t>Inventory Adjustment </a:t>
            </a:r>
          </a:p>
          <a:p>
            <a:pPr marL="165100" indent="-165100" defTabSz="863600">
              <a:spcBef>
                <a:spcPct val="50000"/>
              </a:spcBef>
              <a:buFontTx/>
              <a:buChar char="•"/>
            </a:pPr>
            <a:r>
              <a:rPr lang="en-US" sz="1400" b="1">
                <a:solidFill>
                  <a:schemeClr val="accent2"/>
                </a:solidFill>
                <a:effectLst/>
                <a:latin typeface="Calibri" pitchFamily="34" charset="0"/>
              </a:rPr>
              <a:t>Kolor Kut Adjustment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0" y="514350"/>
            <a:ext cx="555625" cy="20955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D</a:t>
            </a:r>
            <a:r>
              <a:rPr lang="en-US" sz="900" b="1">
                <a:solidFill>
                  <a:schemeClr val="tx1"/>
                </a:solidFill>
                <a:effectLst/>
              </a:rPr>
              <a:t>aily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668463" y="1104900"/>
            <a:ext cx="919162" cy="227013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R</a:t>
            </a:r>
            <a:r>
              <a:rPr lang="en-US" sz="900" b="1">
                <a:solidFill>
                  <a:schemeClr val="tx1"/>
                </a:solidFill>
                <a:effectLst/>
              </a:rPr>
              <a:t>un Tickets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16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6675"/>
            <a:ext cx="9144000" cy="699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4594225" y="1612900"/>
            <a:ext cx="3179763" cy="300038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2" name="Rounded Rectangle 6"/>
          <p:cNvSpPr>
            <a:spLocks noChangeArrowheads="1"/>
          </p:cNvSpPr>
          <p:nvPr/>
        </p:nvSpPr>
        <p:spPr bwMode="auto">
          <a:xfrm>
            <a:off x="4535488" y="1839913"/>
            <a:ext cx="3989387" cy="85248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962150" y="2954338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>
                <a:solidFill>
                  <a:schemeClr val="tx1"/>
                </a:solidFill>
                <a:effectLst/>
              </a:rPr>
              <a:t>Save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92519" name="Line 7"/>
          <p:cNvSpPr>
            <a:spLocks noChangeShapeType="1"/>
          </p:cNvSpPr>
          <p:nvPr/>
        </p:nvSpPr>
        <p:spPr bwMode="auto">
          <a:xfrm flipH="1" flipV="1">
            <a:off x="2143125" y="2038350"/>
            <a:ext cx="120650" cy="7953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3975" name="Text Box 8"/>
          <p:cNvSpPr txBox="1">
            <a:spLocks noChangeArrowheads="1"/>
          </p:cNvSpPr>
          <p:nvPr/>
        </p:nvSpPr>
        <p:spPr bwMode="auto">
          <a:xfrm>
            <a:off x="3343275" y="0"/>
            <a:ext cx="3644900" cy="1014413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5100" indent="-165100" defTabSz="863600">
              <a:spcBef>
                <a:spcPct val="50000"/>
              </a:spcBef>
            </a:pPr>
            <a:r>
              <a:rPr lang="en-US" b="1" u="sng">
                <a:solidFill>
                  <a:schemeClr val="accent2"/>
                </a:solidFill>
                <a:effectLst/>
                <a:latin typeface="Calibri" pitchFamily="34" charset="0"/>
              </a:rPr>
              <a:t>RUN TICKET EXAMPLES</a:t>
            </a:r>
          </a:p>
          <a:p>
            <a:pPr marL="165100" indent="-165100" defTabSz="863600">
              <a:spcBef>
                <a:spcPct val="50000"/>
              </a:spcBef>
            </a:pPr>
            <a:r>
              <a:rPr lang="en-US" sz="1400" b="1">
                <a:solidFill>
                  <a:schemeClr val="accent2"/>
                </a:solidFill>
                <a:effectLst/>
                <a:latin typeface="Calibri" pitchFamily="34" charset="0"/>
              </a:rPr>
              <a:t>Inventory Adjustment </a:t>
            </a:r>
          </a:p>
          <a:p>
            <a:pPr marL="165100" indent="-165100" defTabSz="863600">
              <a:spcBef>
                <a:spcPct val="50000"/>
              </a:spcBef>
              <a:buFontTx/>
              <a:buChar char="•"/>
            </a:pPr>
            <a:r>
              <a:rPr lang="en-US" sz="1400" b="1">
                <a:solidFill>
                  <a:schemeClr val="accent2"/>
                </a:solidFill>
                <a:effectLst/>
                <a:latin typeface="Calibri" pitchFamily="34" charset="0"/>
              </a:rPr>
              <a:t>Oilrun Gauge Discrepancy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0" y="514350"/>
            <a:ext cx="555625" cy="20955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D</a:t>
            </a:r>
            <a:r>
              <a:rPr lang="en-US" sz="900" b="1">
                <a:solidFill>
                  <a:schemeClr val="tx1"/>
                </a:solidFill>
                <a:effectLst/>
              </a:rPr>
              <a:t>aily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668463" y="1104900"/>
            <a:ext cx="919162" cy="227013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R</a:t>
            </a:r>
            <a:r>
              <a:rPr lang="en-US" sz="900" b="1">
                <a:solidFill>
                  <a:schemeClr val="tx1"/>
                </a:solidFill>
                <a:effectLst/>
              </a:rPr>
              <a:t>un Tickets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16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62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4594225" y="1612900"/>
            <a:ext cx="3179763" cy="300038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2" name="Rounded Rectangle 6"/>
          <p:cNvSpPr>
            <a:spLocks noChangeArrowheads="1"/>
          </p:cNvSpPr>
          <p:nvPr/>
        </p:nvSpPr>
        <p:spPr bwMode="auto">
          <a:xfrm>
            <a:off x="4535488" y="1839913"/>
            <a:ext cx="3989387" cy="85248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962150" y="2954338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>
                <a:solidFill>
                  <a:schemeClr val="tx1"/>
                </a:solidFill>
                <a:effectLst/>
              </a:rPr>
              <a:t>Save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91495" name="Line 7"/>
          <p:cNvSpPr>
            <a:spLocks noChangeShapeType="1"/>
          </p:cNvSpPr>
          <p:nvPr/>
        </p:nvSpPr>
        <p:spPr bwMode="auto">
          <a:xfrm flipH="1" flipV="1">
            <a:off x="2143125" y="2038350"/>
            <a:ext cx="120650" cy="7953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4999" name="Text Box 8"/>
          <p:cNvSpPr txBox="1">
            <a:spLocks noChangeArrowheads="1"/>
          </p:cNvSpPr>
          <p:nvPr/>
        </p:nvSpPr>
        <p:spPr bwMode="auto">
          <a:xfrm>
            <a:off x="3343275" y="0"/>
            <a:ext cx="3644900" cy="1014413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5100" indent="-165100" defTabSz="863600">
              <a:spcBef>
                <a:spcPct val="50000"/>
              </a:spcBef>
            </a:pPr>
            <a:r>
              <a:rPr lang="en-US" b="1" u="sng">
                <a:solidFill>
                  <a:schemeClr val="accent2"/>
                </a:solidFill>
                <a:effectLst/>
                <a:latin typeface="Calibri" pitchFamily="34" charset="0"/>
              </a:rPr>
              <a:t>RUN TICKET EXAMPLES</a:t>
            </a:r>
          </a:p>
          <a:p>
            <a:pPr marL="165100" indent="-165100" defTabSz="863600">
              <a:spcBef>
                <a:spcPct val="50000"/>
              </a:spcBef>
            </a:pPr>
            <a:r>
              <a:rPr lang="en-US" sz="1400" b="1">
                <a:solidFill>
                  <a:schemeClr val="accent2"/>
                </a:solidFill>
                <a:effectLst/>
                <a:latin typeface="Calibri" pitchFamily="34" charset="0"/>
              </a:rPr>
              <a:t>Inventory Adjustment </a:t>
            </a:r>
          </a:p>
          <a:p>
            <a:pPr marL="165100" indent="-165100" defTabSz="863600">
              <a:spcBef>
                <a:spcPct val="50000"/>
              </a:spcBef>
              <a:buFontTx/>
              <a:buChar char="•"/>
            </a:pPr>
            <a:r>
              <a:rPr lang="en-US" sz="1400" b="1">
                <a:solidFill>
                  <a:schemeClr val="accent2"/>
                </a:solidFill>
                <a:effectLst/>
                <a:latin typeface="Calibri" pitchFamily="34" charset="0"/>
              </a:rPr>
              <a:t>Spill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0" y="514350"/>
            <a:ext cx="555625" cy="20955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D</a:t>
            </a:r>
            <a:r>
              <a:rPr lang="en-US" sz="900" b="1">
                <a:solidFill>
                  <a:schemeClr val="tx1"/>
                </a:solidFill>
                <a:effectLst/>
              </a:rPr>
              <a:t>aily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668463" y="1104900"/>
            <a:ext cx="919162" cy="227013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R</a:t>
            </a:r>
            <a:r>
              <a:rPr lang="en-US" sz="900" b="1">
                <a:solidFill>
                  <a:schemeClr val="tx1"/>
                </a:solidFill>
                <a:effectLst/>
              </a:rPr>
              <a:t>un Tickets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-1588"/>
            <a:ext cx="9148763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8"/>
          <p:cNvSpPr txBox="1">
            <a:spLocks noChangeArrowheads="1"/>
          </p:cNvSpPr>
          <p:nvPr/>
        </p:nvSpPr>
        <p:spPr bwMode="auto">
          <a:xfrm>
            <a:off x="3425825" y="50800"/>
            <a:ext cx="28098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b="1">
                <a:effectLst/>
              </a:rPr>
              <a:t>Electronic Meter - </a:t>
            </a:r>
            <a:r>
              <a:rPr lang="en-US" b="1">
                <a:solidFill>
                  <a:srgbClr val="0000FF"/>
                </a:solidFill>
                <a:effectLst/>
              </a:rPr>
              <a:t>Setup</a:t>
            </a: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695325" y="752475"/>
            <a:ext cx="5334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687388" y="496888"/>
            <a:ext cx="5334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197646" name="Text Box 14"/>
          <p:cNvSpPr txBox="1">
            <a:spLocks noChangeArrowheads="1"/>
          </p:cNvSpPr>
          <p:nvPr/>
        </p:nvSpPr>
        <p:spPr bwMode="auto">
          <a:xfrm>
            <a:off x="3590925" y="3529013"/>
            <a:ext cx="1778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400" b="1" u="sng">
                <a:effectLst/>
              </a:rPr>
              <a:t>Range Validations:</a:t>
            </a: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2984500" y="3771900"/>
            <a:ext cx="3290888" cy="317500"/>
            <a:chOff x="1880" y="2376"/>
            <a:chExt cx="2073" cy="200"/>
          </a:xfrm>
        </p:grpSpPr>
        <p:pic>
          <p:nvPicPr>
            <p:cNvPr id="1230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03" y="2444"/>
              <a:ext cx="1650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85" name="Line 15"/>
            <p:cNvSpPr>
              <a:spLocks noChangeShapeType="1"/>
            </p:cNvSpPr>
            <p:nvPr/>
          </p:nvSpPr>
          <p:spPr bwMode="auto">
            <a:xfrm flipH="1" flipV="1">
              <a:off x="1880" y="2376"/>
              <a:ext cx="384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pic>
        <p:nvPicPr>
          <p:cNvPr id="12296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8375" y="4538663"/>
            <a:ext cx="4083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2095500" y="4084638"/>
            <a:ext cx="5580063" cy="730250"/>
            <a:chOff x="1320" y="2573"/>
            <a:chExt cx="3515" cy="460"/>
          </a:xfrm>
        </p:grpSpPr>
        <p:grpSp>
          <p:nvGrpSpPr>
            <p:cNvPr id="12303" name="Group 18"/>
            <p:cNvGrpSpPr>
              <a:grpSpLocks/>
            </p:cNvGrpSpPr>
            <p:nvPr/>
          </p:nvGrpSpPr>
          <p:grpSpPr bwMode="auto">
            <a:xfrm>
              <a:off x="1320" y="2573"/>
              <a:ext cx="3515" cy="280"/>
              <a:chOff x="1320" y="2573"/>
              <a:chExt cx="3515" cy="280"/>
            </a:xfrm>
          </p:grpSpPr>
          <p:pic>
            <p:nvPicPr>
              <p:cNvPr id="12305" name="Picture 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21428" t="19643" r="4762" b="23215"/>
              <a:stretch>
                <a:fillRect/>
              </a:stretch>
            </p:blipFill>
            <p:spPr bwMode="auto">
              <a:xfrm>
                <a:off x="1320" y="2586"/>
                <a:ext cx="93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306" name="Picture 4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l="2922" t="36258" r="1349" b="11111"/>
              <a:stretch>
                <a:fillRect/>
              </a:stretch>
            </p:blipFill>
            <p:spPr bwMode="auto">
              <a:xfrm>
                <a:off x="2279" y="2673"/>
                <a:ext cx="2556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283" name="Line 16"/>
              <p:cNvSpPr>
                <a:spLocks noChangeShapeType="1"/>
              </p:cNvSpPr>
              <p:nvPr/>
            </p:nvSpPr>
            <p:spPr bwMode="auto">
              <a:xfrm flipH="1" flipV="1">
                <a:off x="1861" y="2573"/>
                <a:ext cx="40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</p:grpSp>
        <p:sp>
          <p:nvSpPr>
            <p:cNvPr id="12304" name="Text Box 19"/>
            <p:cNvSpPr txBox="1">
              <a:spLocks noChangeArrowheads="1"/>
            </p:cNvSpPr>
            <p:nvPr/>
          </p:nvSpPr>
          <p:spPr bwMode="auto">
            <a:xfrm>
              <a:off x="2670" y="2860"/>
              <a:ext cx="186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863600"/>
              <a:r>
                <a:rPr lang="en-US" sz="1200" b="1">
                  <a:solidFill>
                    <a:srgbClr val="0000FF"/>
                  </a:solidFill>
                  <a:effectLst/>
                </a:rPr>
                <a:t>Beta Ratio  =  Plate Size  </a:t>
              </a:r>
              <a:r>
                <a:rPr lang="en-US" sz="1200" b="1">
                  <a:solidFill>
                    <a:srgbClr val="0000FF"/>
                  </a:solidFill>
                  <a:effectLst/>
                  <a:latin typeface="Verdana" pitchFamily="34" charset="0"/>
                </a:rPr>
                <a:t>÷  </a:t>
              </a:r>
              <a:r>
                <a:rPr lang="en-US" sz="1200" b="1">
                  <a:solidFill>
                    <a:srgbClr val="0000FF"/>
                  </a:solidFill>
                  <a:effectLst/>
                </a:rPr>
                <a:t>Tube Diam</a:t>
              </a:r>
            </a:p>
          </p:txBody>
        </p:sp>
      </p:grpSp>
      <p:grpSp>
        <p:nvGrpSpPr>
          <p:cNvPr id="7" name="Group 29"/>
          <p:cNvGrpSpPr>
            <a:grpSpLocks/>
          </p:cNvGrpSpPr>
          <p:nvPr/>
        </p:nvGrpSpPr>
        <p:grpSpPr bwMode="auto">
          <a:xfrm>
            <a:off x="2913063" y="4938713"/>
            <a:ext cx="3841750" cy="1049337"/>
            <a:chOff x="1835" y="3111"/>
            <a:chExt cx="2420" cy="661"/>
          </a:xfrm>
        </p:grpSpPr>
        <p:sp>
          <p:nvSpPr>
            <p:cNvPr id="3" name="Rounded Rectangle 10"/>
            <p:cNvSpPr>
              <a:spLocks noChangeArrowheads="1"/>
            </p:cNvSpPr>
            <p:nvPr/>
          </p:nvSpPr>
          <p:spPr bwMode="auto">
            <a:xfrm>
              <a:off x="1835" y="3111"/>
              <a:ext cx="336" cy="156"/>
            </a:xfrm>
            <a:prstGeom prst="roundRect">
              <a:avLst>
                <a:gd name="adj" fmla="val 16667"/>
              </a:avLst>
            </a:prstGeom>
            <a:solidFill>
              <a:srgbClr val="FFFF00">
                <a:alpha val="36000"/>
              </a:srgbClr>
            </a:solidFill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sp>
          <p:nvSpPr>
            <p:cNvPr id="12301" name="Text Box 27"/>
            <p:cNvSpPr txBox="1">
              <a:spLocks noChangeArrowheads="1"/>
            </p:cNvSpPr>
            <p:nvPr/>
          </p:nvSpPr>
          <p:spPr bwMode="auto">
            <a:xfrm>
              <a:off x="2606" y="3359"/>
              <a:ext cx="1649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863600"/>
              <a:r>
                <a:rPr lang="en-US" b="1">
                  <a:effectLst/>
                </a:rPr>
                <a:t>To Save Gas Meter:</a:t>
              </a:r>
            </a:p>
            <a:p>
              <a:pPr defTabSz="863600"/>
              <a:r>
                <a:rPr lang="en-US" b="1">
                  <a:effectLst/>
                </a:rPr>
                <a:t>   Select  </a:t>
              </a:r>
              <a:r>
                <a:rPr lang="en-US" sz="2000" b="1">
                  <a:solidFill>
                    <a:srgbClr val="0000FF"/>
                  </a:solidFill>
                  <a:effectLst/>
                </a:rPr>
                <a:t>SAVE </a:t>
              </a:r>
              <a:r>
                <a:rPr lang="en-US" b="1">
                  <a:effectLst/>
                </a:rPr>
                <a:t> button</a:t>
              </a:r>
            </a:p>
          </p:txBody>
        </p:sp>
        <p:sp>
          <p:nvSpPr>
            <p:cNvPr id="11278" name="Freeform 28"/>
            <p:cNvSpPr>
              <a:spLocks/>
            </p:cNvSpPr>
            <p:nvPr/>
          </p:nvSpPr>
          <p:spPr bwMode="auto">
            <a:xfrm>
              <a:off x="2136" y="3248"/>
              <a:ext cx="440" cy="312"/>
            </a:xfrm>
            <a:custGeom>
              <a:avLst/>
              <a:gdLst>
                <a:gd name="T0" fmla="*/ 440 w 440"/>
                <a:gd name="T1" fmla="*/ 312 h 312"/>
                <a:gd name="T2" fmla="*/ 184 w 440"/>
                <a:gd name="T3" fmla="*/ 152 h 312"/>
                <a:gd name="T4" fmla="*/ 288 w 440"/>
                <a:gd name="T5" fmla="*/ 160 h 312"/>
                <a:gd name="T6" fmla="*/ 0 w 440"/>
                <a:gd name="T7" fmla="*/ 0 h 3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0"/>
                <a:gd name="T13" fmla="*/ 0 h 312"/>
                <a:gd name="T14" fmla="*/ 440 w 440"/>
                <a:gd name="T15" fmla="*/ 312 h 3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0" h="312">
                  <a:moveTo>
                    <a:pt x="440" y="312"/>
                  </a:moveTo>
                  <a:cubicBezTo>
                    <a:pt x="324" y="244"/>
                    <a:pt x="209" y="177"/>
                    <a:pt x="184" y="152"/>
                  </a:cubicBezTo>
                  <a:cubicBezTo>
                    <a:pt x="159" y="127"/>
                    <a:pt x="319" y="185"/>
                    <a:pt x="288" y="160"/>
                  </a:cubicBezTo>
                  <a:cubicBezTo>
                    <a:pt x="257" y="135"/>
                    <a:pt x="128" y="67"/>
                    <a:pt x="0" y="0"/>
                  </a:cubicBezTo>
                </a:path>
              </a:pathLst>
            </a:custGeom>
            <a:noFill/>
            <a:ln w="9525">
              <a:solidFill>
                <a:srgbClr val="CC0000"/>
              </a:solidFill>
              <a:round/>
              <a:headEnd type="none" w="med" len="med"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97663" name="Text Box 31"/>
          <p:cNvSpPr txBox="1">
            <a:spLocks noChangeArrowheads="1"/>
          </p:cNvSpPr>
          <p:nvPr/>
        </p:nvSpPr>
        <p:spPr bwMode="auto">
          <a:xfrm>
            <a:off x="4352925" y="2246313"/>
            <a:ext cx="4605338" cy="9429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/>
            <a:r>
              <a:rPr lang="en-US" sz="1400">
                <a:effectLst/>
              </a:rPr>
              <a:t>The Empirical AGA3 and AGA8 Gas Flow Calculations Were Validated with a Beta Ratio Between 0.2 and 0.7.  The Accuracy of the Gas Flow Calcs Decrease Outside this Range.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Setup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46" grpId="0"/>
      <p:bldP spid="197646" grpId="1"/>
      <p:bldP spid="197663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1438"/>
            <a:ext cx="9144000" cy="70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4594225" y="1612900"/>
            <a:ext cx="3179763" cy="300038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2" name="Rounded Rectangle 6"/>
          <p:cNvSpPr>
            <a:spLocks noChangeArrowheads="1"/>
          </p:cNvSpPr>
          <p:nvPr/>
        </p:nvSpPr>
        <p:spPr bwMode="auto">
          <a:xfrm>
            <a:off x="4535488" y="1839913"/>
            <a:ext cx="3989387" cy="85248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962150" y="2954338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>
                <a:solidFill>
                  <a:schemeClr val="tx1"/>
                </a:solidFill>
                <a:effectLst/>
              </a:rPr>
              <a:t>Save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90471" name="Line 7"/>
          <p:cNvSpPr>
            <a:spLocks noChangeShapeType="1"/>
          </p:cNvSpPr>
          <p:nvPr/>
        </p:nvSpPr>
        <p:spPr bwMode="auto">
          <a:xfrm flipH="1" flipV="1">
            <a:off x="2143125" y="2038350"/>
            <a:ext cx="120650" cy="7953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6023" name="Text Box 8"/>
          <p:cNvSpPr txBox="1">
            <a:spLocks noChangeArrowheads="1"/>
          </p:cNvSpPr>
          <p:nvPr/>
        </p:nvSpPr>
        <p:spPr bwMode="auto">
          <a:xfrm>
            <a:off x="3343275" y="0"/>
            <a:ext cx="3644900" cy="1014413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5100" indent="-165100" defTabSz="863600">
              <a:spcBef>
                <a:spcPct val="50000"/>
              </a:spcBef>
            </a:pPr>
            <a:r>
              <a:rPr lang="en-US" b="1" u="sng">
                <a:solidFill>
                  <a:schemeClr val="accent2"/>
                </a:solidFill>
                <a:effectLst/>
                <a:latin typeface="Calibri" pitchFamily="34" charset="0"/>
              </a:rPr>
              <a:t>RUN TICKET EXAMPLES</a:t>
            </a:r>
          </a:p>
          <a:p>
            <a:pPr marL="165100" indent="-165100" defTabSz="863600">
              <a:spcBef>
                <a:spcPct val="50000"/>
              </a:spcBef>
            </a:pPr>
            <a:r>
              <a:rPr lang="en-US" sz="1400" b="1">
                <a:solidFill>
                  <a:schemeClr val="accent2"/>
                </a:solidFill>
                <a:effectLst/>
                <a:latin typeface="Calibri" pitchFamily="34" charset="0"/>
              </a:rPr>
              <a:t>Inventory Adjustment </a:t>
            </a:r>
          </a:p>
          <a:p>
            <a:pPr marL="165100" indent="-165100" defTabSz="863600">
              <a:spcBef>
                <a:spcPct val="50000"/>
              </a:spcBef>
              <a:buFontTx/>
              <a:buChar char="•"/>
            </a:pPr>
            <a:r>
              <a:rPr lang="en-US" sz="1400" b="1">
                <a:solidFill>
                  <a:schemeClr val="accent2"/>
                </a:solidFill>
                <a:effectLst/>
                <a:latin typeface="Calibri" pitchFamily="34" charset="0"/>
              </a:rPr>
              <a:t>Transfer Off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0" y="514350"/>
            <a:ext cx="555625" cy="20955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D</a:t>
            </a:r>
            <a:r>
              <a:rPr lang="en-US" sz="900" b="1">
                <a:solidFill>
                  <a:schemeClr val="tx1"/>
                </a:solidFill>
                <a:effectLst/>
              </a:rPr>
              <a:t>aily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668463" y="1104900"/>
            <a:ext cx="919162" cy="227013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R</a:t>
            </a:r>
            <a:r>
              <a:rPr lang="en-US" sz="900" b="1">
                <a:solidFill>
                  <a:schemeClr val="tx1"/>
                </a:solidFill>
                <a:effectLst/>
              </a:rPr>
              <a:t>un Tickets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16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4594225" y="1612900"/>
            <a:ext cx="3179763" cy="300038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2" name="Rounded Rectangle 6"/>
          <p:cNvSpPr>
            <a:spLocks noChangeArrowheads="1"/>
          </p:cNvSpPr>
          <p:nvPr/>
        </p:nvSpPr>
        <p:spPr bwMode="auto">
          <a:xfrm>
            <a:off x="4535488" y="1839913"/>
            <a:ext cx="3989387" cy="85248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962150" y="2954338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>
                <a:solidFill>
                  <a:schemeClr val="tx1"/>
                </a:solidFill>
                <a:effectLst/>
              </a:rPr>
              <a:t>Save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89447" name="Line 7"/>
          <p:cNvSpPr>
            <a:spLocks noChangeShapeType="1"/>
          </p:cNvSpPr>
          <p:nvPr/>
        </p:nvSpPr>
        <p:spPr bwMode="auto">
          <a:xfrm flipH="1" flipV="1">
            <a:off x="2143125" y="2038350"/>
            <a:ext cx="120650" cy="7953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7047" name="Text Box 8"/>
          <p:cNvSpPr txBox="1">
            <a:spLocks noChangeArrowheads="1"/>
          </p:cNvSpPr>
          <p:nvPr/>
        </p:nvSpPr>
        <p:spPr bwMode="auto">
          <a:xfrm>
            <a:off x="3343275" y="0"/>
            <a:ext cx="3644900" cy="1014413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5100" indent="-165100" defTabSz="863600">
              <a:spcBef>
                <a:spcPct val="50000"/>
              </a:spcBef>
            </a:pPr>
            <a:r>
              <a:rPr lang="en-US" b="1" u="sng">
                <a:solidFill>
                  <a:schemeClr val="accent2"/>
                </a:solidFill>
                <a:effectLst/>
                <a:latin typeface="Calibri" pitchFamily="34" charset="0"/>
              </a:rPr>
              <a:t>RUN TICKET EXAMPLES</a:t>
            </a:r>
          </a:p>
          <a:p>
            <a:pPr marL="165100" indent="-165100" defTabSz="863600">
              <a:spcBef>
                <a:spcPct val="50000"/>
              </a:spcBef>
            </a:pPr>
            <a:r>
              <a:rPr lang="en-US" sz="1400" b="1">
                <a:solidFill>
                  <a:schemeClr val="accent2"/>
                </a:solidFill>
                <a:effectLst/>
                <a:latin typeface="Calibri" pitchFamily="34" charset="0"/>
              </a:rPr>
              <a:t>Inventory Adjustment </a:t>
            </a:r>
          </a:p>
          <a:p>
            <a:pPr marL="165100" indent="-165100" defTabSz="863600">
              <a:spcBef>
                <a:spcPct val="50000"/>
              </a:spcBef>
              <a:buFontTx/>
              <a:buChar char="•"/>
            </a:pPr>
            <a:r>
              <a:rPr lang="en-US" sz="1400" b="1">
                <a:solidFill>
                  <a:schemeClr val="accent2"/>
                </a:solidFill>
                <a:effectLst/>
                <a:latin typeface="Calibri" pitchFamily="34" charset="0"/>
              </a:rPr>
              <a:t>Transfer On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0" y="514350"/>
            <a:ext cx="555625" cy="20955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D</a:t>
            </a:r>
            <a:r>
              <a:rPr lang="en-US" sz="900" b="1">
                <a:solidFill>
                  <a:schemeClr val="tx1"/>
                </a:solidFill>
                <a:effectLst/>
              </a:rPr>
              <a:t>aily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668463" y="1104900"/>
            <a:ext cx="919162" cy="227013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R</a:t>
            </a:r>
            <a:r>
              <a:rPr lang="en-US" sz="900" b="1">
                <a:solidFill>
                  <a:schemeClr val="tx1"/>
                </a:solidFill>
                <a:effectLst/>
              </a:rPr>
              <a:t>un Tickets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16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4594225" y="1612900"/>
            <a:ext cx="3179763" cy="300038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2" name="Rounded Rectangle 6"/>
          <p:cNvSpPr>
            <a:spLocks noChangeArrowheads="1"/>
          </p:cNvSpPr>
          <p:nvPr/>
        </p:nvSpPr>
        <p:spPr bwMode="auto">
          <a:xfrm>
            <a:off x="4535488" y="1839913"/>
            <a:ext cx="3989387" cy="85248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962150" y="2954338"/>
            <a:ext cx="7620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>
                <a:solidFill>
                  <a:schemeClr val="tx1"/>
                </a:solidFill>
                <a:effectLst/>
              </a:rPr>
              <a:t>Save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88423" name="Line 7"/>
          <p:cNvSpPr>
            <a:spLocks noChangeShapeType="1"/>
          </p:cNvSpPr>
          <p:nvPr/>
        </p:nvSpPr>
        <p:spPr bwMode="auto">
          <a:xfrm flipH="1" flipV="1">
            <a:off x="2143125" y="2038350"/>
            <a:ext cx="120650" cy="7953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8071" name="Text Box 8"/>
          <p:cNvSpPr txBox="1">
            <a:spLocks noChangeArrowheads="1"/>
          </p:cNvSpPr>
          <p:nvPr/>
        </p:nvSpPr>
        <p:spPr bwMode="auto">
          <a:xfrm>
            <a:off x="3343275" y="0"/>
            <a:ext cx="3644900" cy="1014413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5100" indent="-165100" defTabSz="863600">
              <a:spcBef>
                <a:spcPct val="50000"/>
              </a:spcBef>
            </a:pPr>
            <a:r>
              <a:rPr lang="en-US" b="1" u="sng">
                <a:solidFill>
                  <a:schemeClr val="accent2"/>
                </a:solidFill>
                <a:effectLst/>
                <a:latin typeface="Calibri" pitchFamily="34" charset="0"/>
              </a:rPr>
              <a:t>RUN TICKET EXAMPLES</a:t>
            </a:r>
          </a:p>
          <a:p>
            <a:pPr marL="165100" indent="-165100" defTabSz="863600">
              <a:spcBef>
                <a:spcPct val="50000"/>
              </a:spcBef>
            </a:pPr>
            <a:r>
              <a:rPr lang="en-US" sz="1400" b="1">
                <a:solidFill>
                  <a:schemeClr val="accent2"/>
                </a:solidFill>
                <a:effectLst/>
                <a:latin typeface="Calibri" pitchFamily="34" charset="0"/>
              </a:rPr>
              <a:t>Inventory Adjustment </a:t>
            </a:r>
          </a:p>
          <a:p>
            <a:pPr marL="165100" indent="-165100" defTabSz="863600">
              <a:spcBef>
                <a:spcPct val="50000"/>
              </a:spcBef>
              <a:buFontTx/>
              <a:buChar char="•"/>
            </a:pPr>
            <a:r>
              <a:rPr lang="en-US" sz="1400" b="1">
                <a:solidFill>
                  <a:schemeClr val="accent2"/>
                </a:solidFill>
                <a:effectLst/>
                <a:latin typeface="Calibri" pitchFamily="34" charset="0"/>
              </a:rPr>
              <a:t>Treat With Lease Oil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0" y="514350"/>
            <a:ext cx="555625" cy="20955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D</a:t>
            </a:r>
            <a:r>
              <a:rPr lang="en-US" sz="900" b="1">
                <a:solidFill>
                  <a:schemeClr val="tx1"/>
                </a:solidFill>
                <a:effectLst/>
              </a:rPr>
              <a:t>aily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668463" y="1104900"/>
            <a:ext cx="919162" cy="227013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R</a:t>
            </a:r>
            <a:r>
              <a:rPr lang="en-US" sz="900" b="1">
                <a:solidFill>
                  <a:schemeClr val="tx1"/>
                </a:solidFill>
                <a:effectLst/>
              </a:rPr>
              <a:t>un Tickets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16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4594225" y="1612900"/>
            <a:ext cx="3179763" cy="300038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63600"/>
            <a:endParaRPr lang="en-US">
              <a:effectLst/>
            </a:endParaRPr>
          </a:p>
        </p:txBody>
      </p:sp>
      <p:sp>
        <p:nvSpPr>
          <p:cNvPr id="89092" name="Text Box 8"/>
          <p:cNvSpPr txBox="1">
            <a:spLocks noChangeArrowheads="1"/>
          </p:cNvSpPr>
          <p:nvPr/>
        </p:nvSpPr>
        <p:spPr bwMode="auto">
          <a:xfrm>
            <a:off x="3343275" y="0"/>
            <a:ext cx="3644900" cy="1014413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5100" indent="-165100" defTabSz="863600">
              <a:spcBef>
                <a:spcPct val="50000"/>
              </a:spcBef>
            </a:pPr>
            <a:r>
              <a:rPr lang="en-US" b="1" u="sng">
                <a:solidFill>
                  <a:schemeClr val="accent2"/>
                </a:solidFill>
                <a:effectLst/>
                <a:latin typeface="Calibri" pitchFamily="34" charset="0"/>
              </a:rPr>
              <a:t>RUN TICKET EXAMPLES</a:t>
            </a:r>
          </a:p>
          <a:p>
            <a:pPr marL="165100" indent="-165100" defTabSz="863600">
              <a:spcBef>
                <a:spcPct val="50000"/>
              </a:spcBef>
            </a:pPr>
            <a:r>
              <a:rPr lang="en-US" sz="1400" b="1">
                <a:solidFill>
                  <a:schemeClr val="accent2"/>
                </a:solidFill>
                <a:effectLst/>
                <a:latin typeface="Calibri" pitchFamily="34" charset="0"/>
              </a:rPr>
              <a:t>Inventory Adjustment </a:t>
            </a:r>
          </a:p>
          <a:p>
            <a:pPr marL="165100" indent="-165100" defTabSz="863600">
              <a:spcBef>
                <a:spcPct val="50000"/>
              </a:spcBef>
              <a:buFontTx/>
              <a:buChar char="•"/>
            </a:pPr>
            <a:r>
              <a:rPr lang="en-US" sz="1400" b="1">
                <a:solidFill>
                  <a:schemeClr val="accent2"/>
                </a:solidFill>
                <a:effectLst/>
                <a:latin typeface="Calibri" pitchFamily="34" charset="0"/>
              </a:rPr>
              <a:t>Water Drawoff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0" y="514350"/>
            <a:ext cx="555625" cy="20955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D</a:t>
            </a:r>
            <a:r>
              <a:rPr lang="en-US" sz="900" b="1">
                <a:solidFill>
                  <a:schemeClr val="tx1"/>
                </a:solidFill>
                <a:effectLst/>
              </a:rPr>
              <a:t>aily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668463" y="1104900"/>
            <a:ext cx="919162" cy="227013"/>
          </a:xfrm>
          <a:prstGeom prst="round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63600">
              <a:defRPr/>
            </a:pPr>
            <a:r>
              <a:rPr lang="en-US" sz="900" b="1" u="sng">
                <a:solidFill>
                  <a:schemeClr val="tx1"/>
                </a:solidFill>
                <a:effectLst/>
              </a:rPr>
              <a:t>R</a:t>
            </a:r>
            <a:r>
              <a:rPr lang="en-US" sz="900" b="1">
                <a:solidFill>
                  <a:schemeClr val="tx1"/>
                </a:solidFill>
                <a:effectLst/>
              </a:rPr>
              <a:t>un Tickets</a:t>
            </a:r>
            <a:endParaRPr lang="en-US">
              <a:solidFill>
                <a:schemeClr val="tx1"/>
              </a:solidFill>
              <a:effectLst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838200"/>
            <a:ext cx="74676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70C0"/>
                </a:solidFill>
                <a:effectLst/>
              </a:rPr>
              <a:t>PumperPal  SPECIAL TOPICS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24000" y="2252663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bg2"/>
                </a:solidFill>
                <a:effectLst/>
              </a:rPr>
              <a:t> Downtime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0" y="1501775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bg2"/>
                </a:solidFill>
                <a:effectLst/>
              </a:rPr>
              <a:t> Gas Meters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24000" y="3810000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effectLst/>
              </a:rPr>
              <a:t> Water Meters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524000" y="3059113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bg2"/>
                </a:solidFill>
                <a:effectLst/>
              </a:rPr>
              <a:t> Run Tickets </a:t>
            </a:r>
          </a:p>
        </p:txBody>
      </p:sp>
      <p:sp>
        <p:nvSpPr>
          <p:cNvPr id="90119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Meters</a:t>
            </a:r>
            <a:endParaRPr lang="en-US" dirty="0" smtClean="0"/>
          </a:p>
        </p:txBody>
      </p:sp>
      <p:sp>
        <p:nvSpPr>
          <p:cNvPr id="8" name="Title 7"/>
          <p:cNvSpPr txBox="1">
            <a:spLocks/>
          </p:cNvSpPr>
          <p:nvPr/>
        </p:nvSpPr>
        <p:spPr bwMode="auto">
          <a:xfrm>
            <a:off x="234273" y="166914"/>
            <a:ext cx="8231187" cy="46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636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PumperPal Detailed Training</a:t>
            </a:r>
            <a:endParaRPr kumimoji="0" lang="en-US" sz="29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044" name="Rectangle 4"/>
          <p:cNvSpPr>
            <a:spLocks noChangeArrowheads="1"/>
          </p:cNvSpPr>
          <p:nvPr/>
        </p:nvSpPr>
        <p:spPr bwMode="auto">
          <a:xfrm>
            <a:off x="479425" y="3700463"/>
            <a:ext cx="8448675" cy="124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defTabSz="863600"/>
            <a:r>
              <a:rPr lang="en-US" sz="2800" b="1">
                <a:effectLst/>
              </a:rPr>
              <a:t>Meters Configured to</a:t>
            </a:r>
            <a:r>
              <a:rPr lang="en-US" sz="2400" b="1">
                <a:effectLst/>
              </a:rPr>
              <a:t> </a:t>
            </a:r>
          </a:p>
          <a:p>
            <a:pPr marL="685800" lvl="1" indent="-228600" defTabSz="863600">
              <a:buFontTx/>
              <a:buChar char="•"/>
            </a:pPr>
            <a:r>
              <a:rPr lang="en-US" sz="2400" b="1">
                <a:effectLst/>
              </a:rPr>
              <a:t>Manually Enter Water Volumes or</a:t>
            </a:r>
          </a:p>
          <a:p>
            <a:pPr marL="685800" lvl="1" indent="-228600" defTabSz="863600">
              <a:buFontTx/>
              <a:buChar char="•"/>
            </a:pPr>
            <a:r>
              <a:rPr lang="en-US" sz="2400" b="1">
                <a:effectLst/>
              </a:rPr>
              <a:t>Program Calculate Volumes Using an Odometer</a:t>
            </a:r>
          </a:p>
        </p:txBody>
      </p:sp>
      <p:sp>
        <p:nvSpPr>
          <p:cNvPr id="855045" name="Rectangle 5"/>
          <p:cNvSpPr>
            <a:spLocks noChangeArrowheads="1"/>
          </p:cNvSpPr>
          <p:nvPr/>
        </p:nvSpPr>
        <p:spPr bwMode="auto">
          <a:xfrm>
            <a:off x="479425" y="1120775"/>
            <a:ext cx="8448675" cy="197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/>
            <a:r>
              <a:rPr lang="en-US" sz="2800" b="1">
                <a:effectLst/>
              </a:rPr>
              <a:t>Water Meters May be Used in  Several  Ways:</a:t>
            </a:r>
          </a:p>
          <a:p>
            <a:pPr marL="685800" lvl="1" indent="-228600" defTabSz="863600">
              <a:buFontTx/>
              <a:buChar char="•"/>
            </a:pPr>
            <a:r>
              <a:rPr lang="en-US" sz="2400" b="1">
                <a:effectLst/>
              </a:rPr>
              <a:t>Injection</a:t>
            </a:r>
          </a:p>
          <a:p>
            <a:pPr marL="685800" lvl="1" indent="-228600" defTabSz="863600">
              <a:buFontTx/>
              <a:buChar char="•"/>
            </a:pPr>
            <a:r>
              <a:rPr lang="en-US" sz="2400" b="1">
                <a:effectLst/>
              </a:rPr>
              <a:t>Disposal</a:t>
            </a:r>
          </a:p>
          <a:p>
            <a:pPr marL="685800" lvl="1" indent="-228600" defTabSz="863600">
              <a:buFontTx/>
              <a:buChar char="•"/>
            </a:pPr>
            <a:r>
              <a:rPr lang="en-US" sz="2400" b="1">
                <a:effectLst/>
              </a:rPr>
              <a:t>Source</a:t>
            </a:r>
          </a:p>
          <a:p>
            <a:pPr marL="685800" lvl="1" indent="-228600" defTabSz="863600">
              <a:buFontTx/>
              <a:buChar char="•"/>
            </a:pPr>
            <a:r>
              <a:rPr lang="en-US" sz="2400" b="1">
                <a:effectLst/>
              </a:rPr>
              <a:t>Production</a:t>
            </a:r>
          </a:p>
        </p:txBody>
      </p:sp>
      <p:sp>
        <p:nvSpPr>
          <p:cNvPr id="91140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Water</a:t>
            </a:r>
            <a:r>
              <a:rPr lang="en-US" baseline="0" dirty="0" smtClean="0"/>
              <a:t> Meters</a:t>
            </a:r>
            <a:endParaRPr lang="en-US" dirty="0" smtClean="0"/>
          </a:p>
        </p:txBody>
      </p:sp>
      <p:sp>
        <p:nvSpPr>
          <p:cNvPr id="5" name="Title 5"/>
          <p:cNvSpPr txBox="1">
            <a:spLocks/>
          </p:cNvSpPr>
          <p:nvPr/>
        </p:nvSpPr>
        <p:spPr bwMode="auto">
          <a:xfrm>
            <a:off x="234273" y="123372"/>
            <a:ext cx="8231187" cy="46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636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PumperPal Detailed Training : Water Meters</a:t>
            </a:r>
            <a:endParaRPr kumimoji="0" lang="en-US" sz="29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5504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5044" grpId="0"/>
      <p:bldP spid="855045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1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63" name="AutoShape 3"/>
          <p:cNvSpPr>
            <a:spLocks noChangeArrowheads="1"/>
          </p:cNvSpPr>
          <p:nvPr/>
        </p:nvSpPr>
        <p:spPr bwMode="auto">
          <a:xfrm>
            <a:off x="3149600" y="1162050"/>
            <a:ext cx="660400" cy="273050"/>
          </a:xfrm>
          <a:prstGeom prst="roundRect">
            <a:avLst>
              <a:gd name="adj" fmla="val 16667"/>
            </a:avLst>
          </a:prstGeom>
          <a:solidFill>
            <a:srgbClr val="FFFF00">
              <a:alpha val="78038"/>
            </a:srgbClr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863600"/>
            <a:r>
              <a:rPr lang="en-US" sz="800" b="1">
                <a:effectLst/>
              </a:rPr>
              <a:t>Water Meter</a:t>
            </a:r>
          </a:p>
        </p:txBody>
      </p:sp>
      <p:sp>
        <p:nvSpPr>
          <p:cNvPr id="92164" name="AutoShape 4"/>
          <p:cNvSpPr>
            <a:spLocks noChangeArrowheads="1"/>
          </p:cNvSpPr>
          <p:nvPr/>
        </p:nvSpPr>
        <p:spPr bwMode="auto">
          <a:xfrm>
            <a:off x="123825" y="582613"/>
            <a:ext cx="403225" cy="244475"/>
          </a:xfrm>
          <a:prstGeom prst="roundRect">
            <a:avLst>
              <a:gd name="adj" fmla="val 16667"/>
            </a:avLst>
          </a:prstGeom>
          <a:solidFill>
            <a:srgbClr val="FFFF00">
              <a:alpha val="78038"/>
            </a:srgbClr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863600"/>
            <a:r>
              <a:rPr lang="en-US" sz="800" b="1">
                <a:effectLst/>
              </a:rPr>
              <a:t>Daily</a:t>
            </a:r>
          </a:p>
        </p:txBody>
      </p:sp>
      <p:sp>
        <p:nvSpPr>
          <p:cNvPr id="878597" name="Rectangle 5"/>
          <p:cNvSpPr>
            <a:spLocks noChangeArrowheads="1"/>
          </p:cNvSpPr>
          <p:nvPr/>
        </p:nvSpPr>
        <p:spPr bwMode="auto">
          <a:xfrm>
            <a:off x="3598863" y="1598613"/>
            <a:ext cx="4627562" cy="7302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/>
            <a:r>
              <a:rPr lang="en-US" sz="1400" b="1">
                <a:effectLst/>
              </a:rPr>
              <a:t>Meters Configured to </a:t>
            </a:r>
          </a:p>
          <a:p>
            <a:pPr marL="342900" lvl="1" indent="-228600" defTabSz="863600">
              <a:buFontTx/>
              <a:buChar char="•"/>
            </a:pPr>
            <a:r>
              <a:rPr lang="en-US" sz="1400" b="1">
                <a:effectLst/>
              </a:rPr>
              <a:t>Manually Enter Water Volumes</a:t>
            </a:r>
          </a:p>
          <a:p>
            <a:pPr marL="342900" lvl="1" indent="-228600" defTabSz="863600">
              <a:buFontTx/>
              <a:buChar char="•"/>
            </a:pPr>
            <a:r>
              <a:rPr lang="en-US" sz="1400" b="1">
                <a:effectLst/>
              </a:rPr>
              <a:t>Program Calculate Volumes Using an Odometer</a:t>
            </a:r>
          </a:p>
        </p:txBody>
      </p:sp>
      <p:sp>
        <p:nvSpPr>
          <p:cNvPr id="878598" name="Text Box 6"/>
          <p:cNvSpPr txBox="1">
            <a:spLocks noChangeArrowheads="1"/>
          </p:cNvSpPr>
          <p:nvPr/>
        </p:nvSpPr>
        <p:spPr bwMode="auto">
          <a:xfrm>
            <a:off x="3652838" y="2611438"/>
            <a:ext cx="5275262" cy="3048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1400" b="1">
                <a:effectLst/>
              </a:rPr>
              <a:t>Use Odometer Activates Program Calculation Mode</a:t>
            </a:r>
          </a:p>
        </p:txBody>
      </p:sp>
      <p:sp>
        <p:nvSpPr>
          <p:cNvPr id="878601" name="Text Box 9"/>
          <p:cNvSpPr txBox="1">
            <a:spLocks noChangeArrowheads="1"/>
          </p:cNvSpPr>
          <p:nvPr/>
        </p:nvSpPr>
        <p:spPr bwMode="auto">
          <a:xfrm>
            <a:off x="3552825" y="4030663"/>
            <a:ext cx="1643063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000" b="1">
                <a:effectLst/>
              </a:rPr>
              <a:t>F6  or  Alt M</a:t>
            </a:r>
          </a:p>
        </p:txBody>
      </p:sp>
      <p:sp>
        <p:nvSpPr>
          <p:cNvPr id="878605" name="Text Box 13"/>
          <p:cNvSpPr txBox="1">
            <a:spLocks noChangeArrowheads="1"/>
          </p:cNvSpPr>
          <p:nvPr/>
        </p:nvSpPr>
        <p:spPr bwMode="auto">
          <a:xfrm>
            <a:off x="3652838" y="2914650"/>
            <a:ext cx="5275262" cy="3048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lvl="1" indent="-114300" defTabSz="863600">
              <a:spcBef>
                <a:spcPct val="50000"/>
              </a:spcBef>
              <a:buFontTx/>
              <a:buChar char="•"/>
            </a:pPr>
            <a:r>
              <a:rPr lang="en-US" sz="1400" b="1">
                <a:effectLst/>
              </a:rPr>
              <a:t>Unchecked – Volumes Entered Manually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676400" y="2667000"/>
            <a:ext cx="2117725" cy="584200"/>
            <a:chOff x="1056" y="1680"/>
            <a:chExt cx="1334" cy="368"/>
          </a:xfrm>
        </p:grpSpPr>
        <p:sp>
          <p:nvSpPr>
            <p:cNvPr id="91156" name="Line 7"/>
            <p:cNvSpPr>
              <a:spLocks noChangeShapeType="1"/>
            </p:cNvSpPr>
            <p:nvPr/>
          </p:nvSpPr>
          <p:spPr bwMode="auto">
            <a:xfrm flipH="1">
              <a:off x="1056" y="1950"/>
              <a:ext cx="1334" cy="98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91157" name="Line 8"/>
            <p:cNvSpPr>
              <a:spLocks noChangeShapeType="1"/>
            </p:cNvSpPr>
            <p:nvPr/>
          </p:nvSpPr>
          <p:spPr bwMode="auto">
            <a:xfrm flipH="1" flipV="1">
              <a:off x="1272" y="1680"/>
              <a:ext cx="1104" cy="273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479425" y="2794000"/>
            <a:ext cx="3152775" cy="685800"/>
            <a:chOff x="302" y="1760"/>
            <a:chExt cx="1986" cy="432"/>
          </a:xfrm>
        </p:grpSpPr>
        <p:sp>
          <p:nvSpPr>
            <p:cNvPr id="92178" name="Oval 10"/>
            <p:cNvSpPr>
              <a:spLocks noChangeArrowheads="1"/>
            </p:cNvSpPr>
            <p:nvPr/>
          </p:nvSpPr>
          <p:spPr bwMode="auto">
            <a:xfrm>
              <a:off x="302" y="1970"/>
              <a:ext cx="882" cy="222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effectLst/>
              </a:endParaRPr>
            </a:p>
          </p:txBody>
        </p:sp>
        <p:sp>
          <p:nvSpPr>
            <p:cNvPr id="91155" name="Line 11"/>
            <p:cNvSpPr>
              <a:spLocks noChangeShapeType="1"/>
            </p:cNvSpPr>
            <p:nvPr/>
          </p:nvSpPr>
          <p:spPr bwMode="auto">
            <a:xfrm flipH="1">
              <a:off x="1096" y="1760"/>
              <a:ext cx="1192" cy="248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266700" y="3436938"/>
            <a:ext cx="4735513" cy="823912"/>
            <a:chOff x="3488" y="2125"/>
            <a:chExt cx="2983" cy="519"/>
          </a:xfrm>
        </p:grpSpPr>
        <p:sp>
          <p:nvSpPr>
            <p:cNvPr id="92172" name="Text Box 22"/>
            <p:cNvSpPr txBox="1">
              <a:spLocks noChangeArrowheads="1"/>
            </p:cNvSpPr>
            <p:nvPr/>
          </p:nvSpPr>
          <p:spPr bwMode="auto">
            <a:xfrm>
              <a:off x="3744" y="2334"/>
              <a:ext cx="171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effectLst/>
                </a:rPr>
                <a:t>Fields are Optional Data Entry</a:t>
              </a:r>
            </a:p>
          </p:txBody>
        </p:sp>
        <p:sp>
          <p:nvSpPr>
            <p:cNvPr id="92173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3488" y="2331"/>
              <a:ext cx="246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White</a:t>
              </a:r>
            </a:p>
          </p:txBody>
        </p:sp>
        <p:sp>
          <p:nvSpPr>
            <p:cNvPr id="92174" name="Text Box 25"/>
            <p:cNvSpPr txBox="1">
              <a:spLocks noChangeArrowheads="1"/>
            </p:cNvSpPr>
            <p:nvPr/>
          </p:nvSpPr>
          <p:spPr bwMode="auto">
            <a:xfrm>
              <a:off x="3744" y="2125"/>
              <a:ext cx="180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effectLst/>
                </a:rPr>
                <a:t>Fields are Required Data Entry</a:t>
              </a:r>
              <a:r>
                <a:rPr lang="en-US" sz="1400" b="1">
                  <a:effectLst/>
                </a:rPr>
                <a:t> </a:t>
              </a:r>
            </a:p>
          </p:txBody>
        </p:sp>
        <p:sp>
          <p:nvSpPr>
            <p:cNvPr id="92175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3492" y="2151"/>
              <a:ext cx="288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effectLst>
                    <a:outerShdw dist="38100" dir="2700000" algn="tl" rotWithShape="0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Yellow</a:t>
              </a:r>
            </a:p>
          </p:txBody>
        </p:sp>
        <p:sp>
          <p:nvSpPr>
            <p:cNvPr id="92176" name="Text Box 28"/>
            <p:cNvSpPr txBox="1">
              <a:spLocks noChangeArrowheads="1"/>
            </p:cNvSpPr>
            <p:nvPr/>
          </p:nvSpPr>
          <p:spPr bwMode="auto">
            <a:xfrm>
              <a:off x="3744" y="2490"/>
              <a:ext cx="272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effectLst/>
                </a:rPr>
                <a:t>Fields Calculated by Program or for Information</a:t>
              </a:r>
            </a:p>
          </p:txBody>
        </p:sp>
        <p:sp>
          <p:nvSpPr>
            <p:cNvPr id="92177" name="WordArt 29"/>
            <p:cNvSpPr>
              <a:spLocks noChangeArrowheads="1" noChangeShapeType="1" noTextEdit="1"/>
            </p:cNvSpPr>
            <p:nvPr/>
          </p:nvSpPr>
          <p:spPr bwMode="auto">
            <a:xfrm>
              <a:off x="3513" y="2510"/>
              <a:ext cx="204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bg2"/>
                  </a:solidFill>
                  <a:effectLst>
                    <a:outerShdw dist="38100" dir="2700000" algn="tl" rotWithShape="0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Gray</a:t>
              </a: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Data Entry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8597" grpId="0" animBg="1"/>
      <p:bldP spid="878598" grpId="0" animBg="1"/>
      <p:bldP spid="878601" grpId="0" animBg="1"/>
      <p:bldP spid="878605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187" name="AutoShape 3"/>
          <p:cNvSpPr>
            <a:spLocks noChangeArrowheads="1"/>
          </p:cNvSpPr>
          <p:nvPr/>
        </p:nvSpPr>
        <p:spPr bwMode="auto">
          <a:xfrm>
            <a:off x="3149600" y="1162050"/>
            <a:ext cx="660400" cy="273050"/>
          </a:xfrm>
          <a:prstGeom prst="roundRect">
            <a:avLst>
              <a:gd name="adj" fmla="val 16667"/>
            </a:avLst>
          </a:prstGeom>
          <a:solidFill>
            <a:srgbClr val="FFFF00">
              <a:alpha val="78038"/>
            </a:srgbClr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863600"/>
            <a:r>
              <a:rPr lang="en-US" sz="800" b="1">
                <a:effectLst/>
              </a:rPr>
              <a:t>Water Meter</a:t>
            </a:r>
          </a:p>
        </p:txBody>
      </p:sp>
      <p:sp>
        <p:nvSpPr>
          <p:cNvPr id="93188" name="AutoShape 4"/>
          <p:cNvSpPr>
            <a:spLocks noChangeArrowheads="1"/>
          </p:cNvSpPr>
          <p:nvPr/>
        </p:nvSpPr>
        <p:spPr bwMode="auto">
          <a:xfrm>
            <a:off x="123825" y="582613"/>
            <a:ext cx="403225" cy="244475"/>
          </a:xfrm>
          <a:prstGeom prst="roundRect">
            <a:avLst>
              <a:gd name="adj" fmla="val 16667"/>
            </a:avLst>
          </a:prstGeom>
          <a:solidFill>
            <a:srgbClr val="FFFF00">
              <a:alpha val="78038"/>
            </a:srgbClr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863600"/>
            <a:r>
              <a:rPr lang="en-US" sz="800" b="1">
                <a:effectLst/>
              </a:rPr>
              <a:t>Daily</a:t>
            </a:r>
          </a:p>
        </p:txBody>
      </p:sp>
      <p:sp>
        <p:nvSpPr>
          <p:cNvPr id="93189" name="Rectangle 6"/>
          <p:cNvSpPr>
            <a:spLocks noChangeArrowheads="1"/>
          </p:cNvSpPr>
          <p:nvPr/>
        </p:nvSpPr>
        <p:spPr bwMode="auto">
          <a:xfrm>
            <a:off x="3598863" y="1598613"/>
            <a:ext cx="4627562" cy="7302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/>
            <a:r>
              <a:rPr lang="en-US" sz="1400" b="1">
                <a:effectLst/>
              </a:rPr>
              <a:t>Meters Configured to </a:t>
            </a:r>
          </a:p>
          <a:p>
            <a:pPr marL="342900" lvl="1" indent="-228600" defTabSz="863600">
              <a:buFontTx/>
              <a:buChar char="•"/>
            </a:pPr>
            <a:r>
              <a:rPr lang="en-US" sz="1400" b="1">
                <a:effectLst/>
              </a:rPr>
              <a:t>Manually Enter Water Volumes</a:t>
            </a:r>
          </a:p>
          <a:p>
            <a:pPr marL="342900" lvl="1" indent="-228600" defTabSz="863600">
              <a:buFontTx/>
              <a:buChar char="•"/>
            </a:pPr>
            <a:r>
              <a:rPr lang="en-US" sz="1400" b="1">
                <a:effectLst/>
              </a:rPr>
              <a:t>Program Calculate Volumes Using an Odometer</a:t>
            </a:r>
          </a:p>
        </p:txBody>
      </p:sp>
      <p:sp>
        <p:nvSpPr>
          <p:cNvPr id="93190" name="Text Box 7"/>
          <p:cNvSpPr txBox="1">
            <a:spLocks noChangeArrowheads="1"/>
          </p:cNvSpPr>
          <p:nvPr/>
        </p:nvSpPr>
        <p:spPr bwMode="auto">
          <a:xfrm>
            <a:off x="3652838" y="2611438"/>
            <a:ext cx="5275262" cy="9429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1400" b="1">
                <a:effectLst/>
              </a:rPr>
              <a:t>Use Odometer Activates Program Calculation Mode</a:t>
            </a:r>
          </a:p>
          <a:p>
            <a:pPr marL="228600" lvl="1" indent="-114300" defTabSz="863600">
              <a:spcBef>
                <a:spcPct val="50000"/>
              </a:spcBef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Unchecked – Volumes Entered Manually</a:t>
            </a:r>
          </a:p>
          <a:p>
            <a:pPr marL="228600" lvl="1" indent="-114300" defTabSz="863600">
              <a:spcBef>
                <a:spcPct val="50000"/>
              </a:spcBef>
              <a:buFontTx/>
              <a:buChar char="•"/>
            </a:pPr>
            <a:r>
              <a:rPr lang="en-US" sz="1400" b="1">
                <a:effectLst/>
              </a:rPr>
              <a:t>Checked – Program Performs Calculations</a:t>
            </a:r>
          </a:p>
        </p:txBody>
      </p:sp>
      <p:sp>
        <p:nvSpPr>
          <p:cNvPr id="877576" name="Line 8"/>
          <p:cNvSpPr>
            <a:spLocks noChangeShapeType="1"/>
          </p:cNvSpPr>
          <p:nvPr/>
        </p:nvSpPr>
        <p:spPr bwMode="auto">
          <a:xfrm flipH="1" flipV="1">
            <a:off x="1779588" y="3251200"/>
            <a:ext cx="1955800" cy="1397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77581" name="Text Box 13"/>
          <p:cNvSpPr txBox="1">
            <a:spLocks noChangeArrowheads="1"/>
          </p:cNvSpPr>
          <p:nvPr/>
        </p:nvSpPr>
        <p:spPr bwMode="auto">
          <a:xfrm>
            <a:off x="3652838" y="3536950"/>
            <a:ext cx="5275262" cy="3048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lvl="2" indent="-114300" defTabSz="863600">
              <a:spcBef>
                <a:spcPct val="50000"/>
              </a:spcBef>
              <a:buFontTx/>
              <a:buChar char="•"/>
            </a:pPr>
            <a:r>
              <a:rPr lang="en-US" sz="1400" b="1">
                <a:effectLst/>
              </a:rPr>
              <a:t>Difference Between Current &amp; Previous Readings</a:t>
            </a:r>
          </a:p>
        </p:txBody>
      </p:sp>
      <p:sp>
        <p:nvSpPr>
          <p:cNvPr id="877585" name="Oval 17"/>
          <p:cNvSpPr>
            <a:spLocks noChangeArrowheads="1"/>
          </p:cNvSpPr>
          <p:nvPr/>
        </p:nvSpPr>
        <p:spPr bwMode="auto">
          <a:xfrm>
            <a:off x="479425" y="3127375"/>
            <a:ext cx="1400175" cy="352425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effectLst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1981200" y="1790700"/>
            <a:ext cx="2012950" cy="1927225"/>
            <a:chOff x="1248" y="1128"/>
            <a:chExt cx="1268" cy="1214"/>
          </a:xfrm>
        </p:grpSpPr>
        <p:sp>
          <p:nvSpPr>
            <p:cNvPr id="93202" name="AutoShape 12"/>
            <p:cNvSpPr>
              <a:spLocks/>
            </p:cNvSpPr>
            <p:nvPr/>
          </p:nvSpPr>
          <p:spPr bwMode="auto">
            <a:xfrm>
              <a:off x="1248" y="1128"/>
              <a:ext cx="272" cy="632"/>
            </a:xfrm>
            <a:prstGeom prst="rightBrace">
              <a:avLst>
                <a:gd name="adj1" fmla="val 19363"/>
                <a:gd name="adj2" fmla="val 50000"/>
              </a:avLst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effectLst/>
              </a:endParaRPr>
            </a:p>
          </p:txBody>
        </p:sp>
        <p:sp>
          <p:nvSpPr>
            <p:cNvPr id="92179" name="Line 9"/>
            <p:cNvSpPr>
              <a:spLocks noChangeShapeType="1"/>
            </p:cNvSpPr>
            <p:nvPr/>
          </p:nvSpPr>
          <p:spPr bwMode="auto">
            <a:xfrm flipH="1" flipV="1">
              <a:off x="1560" y="1440"/>
              <a:ext cx="956" cy="902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93195" name="Group 20"/>
          <p:cNvGrpSpPr>
            <a:grpSpLocks/>
          </p:cNvGrpSpPr>
          <p:nvPr/>
        </p:nvGrpSpPr>
        <p:grpSpPr bwMode="auto">
          <a:xfrm>
            <a:off x="266700" y="3436938"/>
            <a:ext cx="4735513" cy="823912"/>
            <a:chOff x="3488" y="2125"/>
            <a:chExt cx="2983" cy="519"/>
          </a:xfrm>
        </p:grpSpPr>
        <p:sp>
          <p:nvSpPr>
            <p:cNvPr id="93196" name="Text Box 21"/>
            <p:cNvSpPr txBox="1">
              <a:spLocks noChangeArrowheads="1"/>
            </p:cNvSpPr>
            <p:nvPr/>
          </p:nvSpPr>
          <p:spPr bwMode="auto">
            <a:xfrm>
              <a:off x="3744" y="2334"/>
              <a:ext cx="171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effectLst/>
                </a:rPr>
                <a:t>Fields are Optional Data Entry</a:t>
              </a:r>
            </a:p>
          </p:txBody>
        </p:sp>
        <p:sp>
          <p:nvSpPr>
            <p:cNvPr id="93197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3488" y="2331"/>
              <a:ext cx="246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White</a:t>
              </a:r>
            </a:p>
          </p:txBody>
        </p:sp>
        <p:sp>
          <p:nvSpPr>
            <p:cNvPr id="93198" name="Text Box 23"/>
            <p:cNvSpPr txBox="1">
              <a:spLocks noChangeArrowheads="1"/>
            </p:cNvSpPr>
            <p:nvPr/>
          </p:nvSpPr>
          <p:spPr bwMode="auto">
            <a:xfrm>
              <a:off x="3744" y="2125"/>
              <a:ext cx="180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effectLst/>
                </a:rPr>
                <a:t>Fields are Required Data Entry</a:t>
              </a:r>
              <a:r>
                <a:rPr lang="en-US" sz="1400" b="1">
                  <a:effectLst/>
                </a:rPr>
                <a:t> </a:t>
              </a:r>
            </a:p>
          </p:txBody>
        </p:sp>
        <p:sp>
          <p:nvSpPr>
            <p:cNvPr id="93199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3492" y="2151"/>
              <a:ext cx="288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effectLst>
                    <a:outerShdw dist="38100" dir="2700000" algn="tl" rotWithShape="0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Yellow</a:t>
              </a:r>
            </a:p>
          </p:txBody>
        </p:sp>
        <p:sp>
          <p:nvSpPr>
            <p:cNvPr id="93200" name="Text Box 25"/>
            <p:cNvSpPr txBox="1">
              <a:spLocks noChangeArrowheads="1"/>
            </p:cNvSpPr>
            <p:nvPr/>
          </p:nvSpPr>
          <p:spPr bwMode="auto">
            <a:xfrm>
              <a:off x="3744" y="2490"/>
              <a:ext cx="272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effectLst/>
                </a:rPr>
                <a:t>Fields Calculated by Program or for Information</a:t>
              </a:r>
            </a:p>
          </p:txBody>
        </p:sp>
        <p:sp>
          <p:nvSpPr>
            <p:cNvPr id="93201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3513" y="2510"/>
              <a:ext cx="204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bg2"/>
                  </a:solidFill>
                  <a:effectLst>
                    <a:outerShdw dist="38100" dir="2700000" algn="tl" rotWithShape="0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Gray</a:t>
              </a:r>
            </a:p>
          </p:txBody>
        </p:sp>
      </p:grpSp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Data Entry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7581" grpId="0" animBg="1"/>
      <p:bldP spid="877585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1" name="AutoShape 3"/>
          <p:cNvSpPr>
            <a:spLocks noChangeArrowheads="1"/>
          </p:cNvSpPr>
          <p:nvPr/>
        </p:nvSpPr>
        <p:spPr bwMode="auto">
          <a:xfrm>
            <a:off x="3149600" y="1162050"/>
            <a:ext cx="660400" cy="273050"/>
          </a:xfrm>
          <a:prstGeom prst="roundRect">
            <a:avLst>
              <a:gd name="adj" fmla="val 16667"/>
            </a:avLst>
          </a:prstGeom>
          <a:solidFill>
            <a:srgbClr val="FFFF00">
              <a:alpha val="78038"/>
            </a:srgbClr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863600"/>
            <a:r>
              <a:rPr lang="en-US" sz="800" b="1">
                <a:effectLst/>
              </a:rPr>
              <a:t>Water Meter</a:t>
            </a:r>
          </a:p>
        </p:txBody>
      </p:sp>
      <p:sp>
        <p:nvSpPr>
          <p:cNvPr id="94212" name="AutoShape 4"/>
          <p:cNvSpPr>
            <a:spLocks noChangeArrowheads="1"/>
          </p:cNvSpPr>
          <p:nvPr/>
        </p:nvSpPr>
        <p:spPr bwMode="auto">
          <a:xfrm>
            <a:off x="123825" y="582613"/>
            <a:ext cx="403225" cy="244475"/>
          </a:xfrm>
          <a:prstGeom prst="roundRect">
            <a:avLst>
              <a:gd name="adj" fmla="val 16667"/>
            </a:avLst>
          </a:prstGeom>
          <a:solidFill>
            <a:srgbClr val="FFFF00">
              <a:alpha val="78038"/>
            </a:srgbClr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863600"/>
            <a:r>
              <a:rPr lang="en-US" sz="800" b="1">
                <a:effectLst/>
              </a:rPr>
              <a:t>Daily</a:t>
            </a:r>
          </a:p>
        </p:txBody>
      </p:sp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3598863" y="1598613"/>
            <a:ext cx="4627562" cy="7302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/>
            <a:r>
              <a:rPr lang="en-US" sz="1400" b="1">
                <a:effectLst/>
              </a:rPr>
              <a:t>Meters Configured to </a:t>
            </a:r>
          </a:p>
          <a:p>
            <a:pPr marL="342900" lvl="1" indent="-228600" defTabSz="863600">
              <a:buFontTx/>
              <a:buChar char="•"/>
            </a:pPr>
            <a:r>
              <a:rPr lang="en-US" sz="1400" b="1">
                <a:effectLst/>
              </a:rPr>
              <a:t>Manually Enter Water Volumes</a:t>
            </a:r>
          </a:p>
          <a:p>
            <a:pPr marL="342900" lvl="1" indent="-228600" defTabSz="863600">
              <a:buFontTx/>
              <a:buChar char="•"/>
            </a:pPr>
            <a:r>
              <a:rPr lang="en-US" sz="1400" b="1">
                <a:effectLst/>
              </a:rPr>
              <a:t>Program Calculate Volumes Using an Odometer</a:t>
            </a:r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3652838" y="2611438"/>
            <a:ext cx="5275262" cy="15811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1400" b="1">
                <a:effectLst/>
              </a:rPr>
              <a:t>Use Odometer Activates Program Calculation Mode</a:t>
            </a:r>
          </a:p>
          <a:p>
            <a:pPr marL="228600" lvl="1" indent="-114300" defTabSz="863600">
              <a:spcBef>
                <a:spcPct val="50000"/>
              </a:spcBef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Unchecked – Volumes Entered Manually</a:t>
            </a:r>
          </a:p>
          <a:p>
            <a:pPr marL="228600" lvl="1" indent="-114300" defTabSz="863600">
              <a:spcBef>
                <a:spcPct val="50000"/>
              </a:spcBef>
              <a:buFontTx/>
              <a:buChar char="•"/>
            </a:pPr>
            <a:r>
              <a:rPr lang="en-US" sz="1400" b="1">
                <a:effectLst/>
              </a:rPr>
              <a:t>Checked – Program Performs Calculations</a:t>
            </a:r>
          </a:p>
          <a:p>
            <a:pPr marL="457200" lvl="2" indent="-114300" defTabSz="863600">
              <a:spcBef>
                <a:spcPct val="50000"/>
              </a:spcBef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Difference Between Current &amp; Previous Readings</a:t>
            </a:r>
          </a:p>
          <a:p>
            <a:pPr marL="457200" lvl="2" indent="-114300" defTabSz="863600">
              <a:spcBef>
                <a:spcPct val="50000"/>
              </a:spcBef>
              <a:buFontTx/>
              <a:buChar char="•"/>
            </a:pPr>
            <a:r>
              <a:rPr lang="en-US" sz="1400" b="1">
                <a:effectLst/>
              </a:rPr>
              <a:t>Option to Use Meter Factors </a:t>
            </a:r>
          </a:p>
        </p:txBody>
      </p:sp>
      <p:sp>
        <p:nvSpPr>
          <p:cNvPr id="93191" name="Line 8"/>
          <p:cNvSpPr>
            <a:spLocks noChangeShapeType="1"/>
          </p:cNvSpPr>
          <p:nvPr/>
        </p:nvSpPr>
        <p:spPr bwMode="auto">
          <a:xfrm flipH="1" flipV="1">
            <a:off x="2489200" y="2806700"/>
            <a:ext cx="1466850" cy="122872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4216" name="AutoShape 9"/>
          <p:cNvSpPr>
            <a:spLocks/>
          </p:cNvSpPr>
          <p:nvPr/>
        </p:nvSpPr>
        <p:spPr bwMode="auto">
          <a:xfrm>
            <a:off x="1981200" y="2489200"/>
            <a:ext cx="431800" cy="609600"/>
          </a:xfrm>
          <a:prstGeom prst="rightBrace">
            <a:avLst>
              <a:gd name="adj1" fmla="val 11765"/>
              <a:gd name="adj2" fmla="val 50000"/>
            </a:avLst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effectLst/>
            </a:endParaRPr>
          </a:p>
        </p:txBody>
      </p:sp>
      <p:grpSp>
        <p:nvGrpSpPr>
          <p:cNvPr id="94217" name="Group 11"/>
          <p:cNvGrpSpPr>
            <a:grpSpLocks/>
          </p:cNvGrpSpPr>
          <p:nvPr/>
        </p:nvGrpSpPr>
        <p:grpSpPr bwMode="auto">
          <a:xfrm>
            <a:off x="266700" y="3436938"/>
            <a:ext cx="4735513" cy="823912"/>
            <a:chOff x="3488" y="2125"/>
            <a:chExt cx="2983" cy="519"/>
          </a:xfrm>
        </p:grpSpPr>
        <p:sp>
          <p:nvSpPr>
            <p:cNvPr id="94218" name="Text Box 12"/>
            <p:cNvSpPr txBox="1">
              <a:spLocks noChangeArrowheads="1"/>
            </p:cNvSpPr>
            <p:nvPr/>
          </p:nvSpPr>
          <p:spPr bwMode="auto">
            <a:xfrm>
              <a:off x="3744" y="2334"/>
              <a:ext cx="171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effectLst/>
                </a:rPr>
                <a:t>Fields are Optional Data Entry</a:t>
              </a:r>
            </a:p>
          </p:txBody>
        </p:sp>
        <p:sp>
          <p:nvSpPr>
            <p:cNvPr id="94219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3488" y="2331"/>
              <a:ext cx="246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White</a:t>
              </a:r>
            </a:p>
          </p:txBody>
        </p:sp>
        <p:sp>
          <p:nvSpPr>
            <p:cNvPr id="94220" name="Text Box 14"/>
            <p:cNvSpPr txBox="1">
              <a:spLocks noChangeArrowheads="1"/>
            </p:cNvSpPr>
            <p:nvPr/>
          </p:nvSpPr>
          <p:spPr bwMode="auto">
            <a:xfrm>
              <a:off x="3744" y="2125"/>
              <a:ext cx="180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effectLst/>
                </a:rPr>
                <a:t>Fields are Required Data Entry</a:t>
              </a:r>
              <a:r>
                <a:rPr lang="en-US" sz="1400" b="1">
                  <a:effectLst/>
                </a:rPr>
                <a:t> </a:t>
              </a:r>
            </a:p>
          </p:txBody>
        </p:sp>
        <p:sp>
          <p:nvSpPr>
            <p:cNvPr id="94221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3492" y="2151"/>
              <a:ext cx="288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effectLst>
                    <a:outerShdw dist="38100" dir="2700000" algn="tl" rotWithShape="0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Yellow</a:t>
              </a:r>
            </a:p>
          </p:txBody>
        </p:sp>
        <p:sp>
          <p:nvSpPr>
            <p:cNvPr id="94222" name="Text Box 16"/>
            <p:cNvSpPr txBox="1">
              <a:spLocks noChangeArrowheads="1"/>
            </p:cNvSpPr>
            <p:nvPr/>
          </p:nvSpPr>
          <p:spPr bwMode="auto">
            <a:xfrm>
              <a:off x="3744" y="2490"/>
              <a:ext cx="272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>
                  <a:effectLst/>
                </a:rPr>
                <a:t>Fields Calculated by Program or for Information</a:t>
              </a:r>
            </a:p>
          </p:txBody>
        </p:sp>
        <p:sp>
          <p:nvSpPr>
            <p:cNvPr id="94223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3513" y="2510"/>
              <a:ext cx="204" cy="1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bg2"/>
                  </a:solidFill>
                  <a:effectLst>
                    <a:outerShdw dist="38100" dir="2700000" algn="tl" rotWithShape="0">
                      <a:srgbClr val="000000">
                        <a:alpha val="43137"/>
                      </a:srgbClr>
                    </a:outerShdw>
                  </a:effectLst>
                  <a:latin typeface="Arial Black"/>
                </a:rPr>
                <a:t>Gray</a:t>
              </a:r>
            </a:p>
          </p:txBody>
        </p:sp>
      </p:grp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Data Entry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3"/>
          <p:cNvSpPr txBox="1">
            <a:spLocks noChangeArrowheads="1"/>
          </p:cNvSpPr>
          <p:nvPr/>
        </p:nvSpPr>
        <p:spPr bwMode="auto">
          <a:xfrm>
            <a:off x="131763" y="131763"/>
            <a:ext cx="781208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67" tIns="43236" rIns="86467" bIns="43236">
            <a:spAutoFit/>
          </a:bodyPr>
          <a:lstStyle/>
          <a:p>
            <a:pPr defTabSz="863600">
              <a:spcBef>
                <a:spcPct val="50000"/>
              </a:spcBef>
            </a:pPr>
            <a:endParaRPr lang="en-US" sz="2900" b="1">
              <a:solidFill>
                <a:schemeClr val="bg1"/>
              </a:solidFill>
              <a:effectLst/>
            </a:endParaRPr>
          </a:p>
        </p:txBody>
      </p:sp>
      <p:sp>
        <p:nvSpPr>
          <p:cNvPr id="870404" name="Rectangle 4"/>
          <p:cNvSpPr>
            <a:spLocks noChangeArrowheads="1"/>
          </p:cNvSpPr>
          <p:nvPr/>
        </p:nvSpPr>
        <p:spPr bwMode="auto">
          <a:xfrm>
            <a:off x="479425" y="1120775"/>
            <a:ext cx="84486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/>
            <a:r>
              <a:rPr lang="en-US" sz="2400" b="1">
                <a:effectLst/>
              </a:rPr>
              <a:t>1</a:t>
            </a:r>
            <a:r>
              <a:rPr lang="en-US" sz="2400" b="1" baseline="30000">
                <a:effectLst/>
              </a:rPr>
              <a:t>st</a:t>
            </a:r>
            <a:r>
              <a:rPr lang="en-US" sz="2400" b="1">
                <a:effectLst/>
              </a:rPr>
              <a:t> Day Use of Water Meters Requires Manual Data Entry  	</a:t>
            </a:r>
            <a:r>
              <a:rPr lang="en-US" sz="1600" b="1">
                <a:effectLst/>
              </a:rPr>
              <a:t>(Do Not Activate </a:t>
            </a:r>
            <a:r>
              <a:rPr lang="en-US" sz="1600" b="1">
                <a:solidFill>
                  <a:srgbClr val="0000FF"/>
                </a:solidFill>
                <a:effectLst/>
              </a:rPr>
              <a:t>Use Odometer</a:t>
            </a:r>
            <a:r>
              <a:rPr lang="en-US" sz="1600" b="1">
                <a:effectLst/>
              </a:rPr>
              <a:t> Feature)</a:t>
            </a:r>
          </a:p>
        </p:txBody>
      </p:sp>
      <p:sp>
        <p:nvSpPr>
          <p:cNvPr id="870472" name="Rectangle 72"/>
          <p:cNvSpPr>
            <a:spLocks noChangeArrowheads="1"/>
          </p:cNvSpPr>
          <p:nvPr/>
        </p:nvSpPr>
        <p:spPr bwMode="auto">
          <a:xfrm>
            <a:off x="504825" y="2767013"/>
            <a:ext cx="84486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/>
            <a:r>
              <a:rPr lang="en-US" sz="2400" b="1">
                <a:effectLst/>
              </a:rPr>
              <a:t>Example:</a:t>
            </a:r>
          </a:p>
          <a:p>
            <a:pPr defTabSz="863600"/>
            <a:r>
              <a:rPr lang="en-US" sz="2400" b="1">
                <a:effectLst/>
              </a:rPr>
              <a:t>     Reset Odometer to Calculate Water Volumes</a:t>
            </a:r>
          </a:p>
        </p:txBody>
      </p:sp>
      <p:sp>
        <p:nvSpPr>
          <p:cNvPr id="9523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0" dirty="0" smtClean="0"/>
              <a:t>  Odometer</a:t>
            </a:r>
            <a:endParaRPr lang="en-US" dirty="0" smtClean="0"/>
          </a:p>
        </p:txBody>
      </p:sp>
      <p:sp>
        <p:nvSpPr>
          <p:cNvPr id="6" name="Title 6"/>
          <p:cNvSpPr txBox="1">
            <a:spLocks/>
          </p:cNvSpPr>
          <p:nvPr/>
        </p:nvSpPr>
        <p:spPr bwMode="auto">
          <a:xfrm>
            <a:off x="234273" y="137886"/>
            <a:ext cx="8231187" cy="46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636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PumperPal Detailed Training : Water Meters</a:t>
            </a:r>
            <a:endParaRPr kumimoji="0" lang="en-US" sz="29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7040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04" grpId="0"/>
      <p:bldP spid="87047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425825" y="50800"/>
            <a:ext cx="2733675" cy="376238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b="1">
                <a:effectLst/>
              </a:rPr>
              <a:t>Electronic Meter - </a:t>
            </a:r>
            <a:r>
              <a:rPr lang="en-US" b="1">
                <a:solidFill>
                  <a:srgbClr val="0000FF"/>
                </a:solidFill>
                <a:effectLst/>
              </a:rPr>
              <a:t>Input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362325" y="2043113"/>
            <a:ext cx="3055938" cy="1004887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14300" indent="-114300" defTabSz="863600"/>
            <a:r>
              <a:rPr lang="en-US" b="1" u="sng">
                <a:effectLst/>
              </a:rPr>
              <a:t>Minimal Required Input: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Line Pressure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solidFill>
                  <a:schemeClr val="bg2"/>
                </a:solidFill>
                <a:effectLst/>
              </a:rPr>
              <a:t>MCFD</a:t>
            </a:r>
          </a:p>
          <a:p>
            <a:pPr marL="114300" indent="-114300" defTabSz="863600">
              <a:buFontTx/>
              <a:buChar char="•"/>
            </a:pPr>
            <a:r>
              <a:rPr lang="en-US" sz="1400" b="1">
                <a:solidFill>
                  <a:srgbClr val="0000FF"/>
                </a:solidFill>
                <a:effectLst/>
              </a:rPr>
              <a:t>Plate Size</a:t>
            </a:r>
            <a:r>
              <a:rPr lang="en-US" sz="1400" b="1">
                <a:effectLst/>
              </a:rPr>
              <a:t> Now Displayed as Info</a:t>
            </a: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133350" y="1066800"/>
            <a:ext cx="533400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2" name="Rounded Rectangle 10"/>
          <p:cNvSpPr>
            <a:spLocks noChangeArrowheads="1"/>
          </p:cNvSpPr>
          <p:nvPr/>
        </p:nvSpPr>
        <p:spPr bwMode="auto">
          <a:xfrm>
            <a:off x="30163" y="496888"/>
            <a:ext cx="371475" cy="247650"/>
          </a:xfrm>
          <a:prstGeom prst="roundRect">
            <a:avLst>
              <a:gd name="adj" fmla="val 16667"/>
            </a:avLst>
          </a:prstGeom>
          <a:solidFill>
            <a:srgbClr val="FFFF00">
              <a:alpha val="36000"/>
            </a:srgb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effectLst/>
              <a:latin typeface="+mn-lt"/>
              <a:cs typeface="+mn-cs"/>
            </a:endParaRPr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 flipH="1">
            <a:off x="1727200" y="2908300"/>
            <a:ext cx="1600200" cy="40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492125" y="787400"/>
            <a:ext cx="1828800" cy="3770313"/>
            <a:chOff x="310" y="496"/>
            <a:chExt cx="1152" cy="2375"/>
          </a:xfrm>
        </p:grpSpPr>
        <p:sp>
          <p:nvSpPr>
            <p:cNvPr id="3" name="Rounded Rectangle 10"/>
            <p:cNvSpPr>
              <a:spLocks noChangeArrowheads="1"/>
            </p:cNvSpPr>
            <p:nvPr/>
          </p:nvSpPr>
          <p:spPr bwMode="auto">
            <a:xfrm>
              <a:off x="310" y="1550"/>
              <a:ext cx="944" cy="156"/>
            </a:xfrm>
            <a:prstGeom prst="roundRect">
              <a:avLst>
                <a:gd name="adj" fmla="val 16667"/>
              </a:avLst>
            </a:prstGeom>
            <a:noFill/>
            <a:ln w="25400" algn="ctr">
              <a:solidFill>
                <a:srgbClr val="C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lt1"/>
                </a:solidFill>
                <a:effectLst/>
                <a:latin typeface="+mn-lt"/>
                <a:cs typeface="+mn-cs"/>
              </a:endParaRPr>
            </a:p>
          </p:txBody>
        </p:sp>
        <p:grpSp>
          <p:nvGrpSpPr>
            <p:cNvPr id="13322" name="Group 10"/>
            <p:cNvGrpSpPr>
              <a:grpSpLocks/>
            </p:cNvGrpSpPr>
            <p:nvPr/>
          </p:nvGrpSpPr>
          <p:grpSpPr bwMode="auto">
            <a:xfrm>
              <a:off x="395" y="496"/>
              <a:ext cx="1067" cy="2375"/>
              <a:chOff x="395" y="496"/>
              <a:chExt cx="1067" cy="2375"/>
            </a:xfrm>
          </p:grpSpPr>
          <p:sp>
            <p:nvSpPr>
              <p:cNvPr id="4" name="Rounded Rectangle 10"/>
              <p:cNvSpPr>
                <a:spLocks noChangeArrowheads="1"/>
              </p:cNvSpPr>
              <p:nvPr/>
            </p:nvSpPr>
            <p:spPr bwMode="auto">
              <a:xfrm>
                <a:off x="395" y="2643"/>
                <a:ext cx="320" cy="228"/>
              </a:xfrm>
              <a:prstGeom prst="roundRect">
                <a:avLst>
                  <a:gd name="adj" fmla="val 16667"/>
                </a:avLst>
              </a:prstGeom>
              <a:noFill/>
              <a:ln w="25400" algn="ctr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lt1"/>
                  </a:solidFill>
                  <a:effectLst/>
                  <a:latin typeface="+mn-lt"/>
                  <a:cs typeface="+mn-cs"/>
                </a:endParaRPr>
              </a:p>
            </p:txBody>
          </p:sp>
          <p:sp>
            <p:nvSpPr>
              <p:cNvPr id="12300" name="Freeform 12"/>
              <p:cNvSpPr>
                <a:spLocks/>
              </p:cNvSpPr>
              <p:nvPr/>
            </p:nvSpPr>
            <p:spPr bwMode="auto">
              <a:xfrm>
                <a:off x="704" y="1712"/>
                <a:ext cx="712" cy="968"/>
              </a:xfrm>
              <a:custGeom>
                <a:avLst/>
                <a:gdLst>
                  <a:gd name="T0" fmla="*/ 528 w 712"/>
                  <a:gd name="T1" fmla="*/ 0 h 968"/>
                  <a:gd name="T2" fmla="*/ 624 w 712"/>
                  <a:gd name="T3" fmla="*/ 560 h 968"/>
                  <a:gd name="T4" fmla="*/ 0 w 712"/>
                  <a:gd name="T5" fmla="*/ 968 h 968"/>
                  <a:gd name="T6" fmla="*/ 0 60000 65536"/>
                  <a:gd name="T7" fmla="*/ 0 60000 65536"/>
                  <a:gd name="T8" fmla="*/ 0 60000 65536"/>
                  <a:gd name="T9" fmla="*/ 0 w 712"/>
                  <a:gd name="T10" fmla="*/ 0 h 968"/>
                  <a:gd name="T11" fmla="*/ 712 w 712"/>
                  <a:gd name="T12" fmla="*/ 968 h 96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12" h="968">
                    <a:moveTo>
                      <a:pt x="528" y="0"/>
                    </a:moveTo>
                    <a:cubicBezTo>
                      <a:pt x="620" y="199"/>
                      <a:pt x="712" y="399"/>
                      <a:pt x="624" y="560"/>
                    </a:cubicBezTo>
                    <a:cubicBezTo>
                      <a:pt x="536" y="721"/>
                      <a:pt x="268" y="844"/>
                      <a:pt x="0" y="968"/>
                    </a:cubicBezTo>
                  </a:path>
                </a:pathLst>
              </a:custGeom>
              <a:noFill/>
              <a:ln w="9525">
                <a:solidFill>
                  <a:srgbClr val="CC0000"/>
                </a:solidFill>
                <a:round/>
                <a:headEnd type="none" w="med" len="med"/>
                <a:tailEnd type="triangl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5" name="Rounded Rectangle 10"/>
              <p:cNvSpPr>
                <a:spLocks noChangeArrowheads="1"/>
              </p:cNvSpPr>
              <p:nvPr/>
            </p:nvSpPr>
            <p:spPr bwMode="auto">
              <a:xfrm>
                <a:off x="808" y="496"/>
                <a:ext cx="448" cy="156"/>
              </a:xfrm>
              <a:prstGeom prst="roundRect">
                <a:avLst>
                  <a:gd name="adj" fmla="val 16667"/>
                </a:avLst>
              </a:prstGeom>
              <a:noFill/>
              <a:ln w="25400" algn="ctr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en-US" dirty="0">
                  <a:solidFill>
                    <a:schemeClr val="lt1"/>
                  </a:solidFill>
                  <a:effectLst/>
                  <a:latin typeface="+mn-lt"/>
                  <a:cs typeface="+mn-cs"/>
                </a:endParaRPr>
              </a:p>
            </p:txBody>
          </p:sp>
          <p:sp>
            <p:nvSpPr>
              <p:cNvPr id="12302" name="Freeform 14"/>
              <p:cNvSpPr>
                <a:spLocks/>
              </p:cNvSpPr>
              <p:nvPr/>
            </p:nvSpPr>
            <p:spPr bwMode="auto">
              <a:xfrm>
                <a:off x="1229" y="640"/>
                <a:ext cx="233" cy="909"/>
              </a:xfrm>
              <a:custGeom>
                <a:avLst/>
                <a:gdLst>
                  <a:gd name="T0" fmla="*/ 35 w 233"/>
                  <a:gd name="T1" fmla="*/ 0 h 909"/>
                  <a:gd name="T2" fmla="*/ 227 w 233"/>
                  <a:gd name="T3" fmla="*/ 496 h 909"/>
                  <a:gd name="T4" fmla="*/ 0 w 233"/>
                  <a:gd name="T5" fmla="*/ 909 h 909"/>
                  <a:gd name="T6" fmla="*/ 0 60000 65536"/>
                  <a:gd name="T7" fmla="*/ 0 60000 65536"/>
                  <a:gd name="T8" fmla="*/ 0 60000 65536"/>
                  <a:gd name="T9" fmla="*/ 0 w 233"/>
                  <a:gd name="T10" fmla="*/ 0 h 909"/>
                  <a:gd name="T11" fmla="*/ 233 w 233"/>
                  <a:gd name="T12" fmla="*/ 909 h 90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3" h="909">
                    <a:moveTo>
                      <a:pt x="35" y="0"/>
                    </a:moveTo>
                    <a:cubicBezTo>
                      <a:pt x="67" y="83"/>
                      <a:pt x="233" y="345"/>
                      <a:pt x="227" y="496"/>
                    </a:cubicBezTo>
                    <a:cubicBezTo>
                      <a:pt x="221" y="647"/>
                      <a:pt x="47" y="823"/>
                      <a:pt x="0" y="909"/>
                    </a:cubicBezTo>
                  </a:path>
                </a:pathLst>
              </a:custGeom>
              <a:noFill/>
              <a:ln w="9525">
                <a:solidFill>
                  <a:srgbClr val="CC0000"/>
                </a:solidFill>
                <a:round/>
                <a:headEnd type="triangle" w="med" len="med"/>
                <a:tailEnd type="none" w="med" len="med"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</p:grpSp>
      </p:grp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Input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59" name="AutoShape 8"/>
          <p:cNvSpPr>
            <a:spLocks noChangeArrowheads="1"/>
          </p:cNvSpPr>
          <p:nvPr/>
        </p:nvSpPr>
        <p:spPr bwMode="auto">
          <a:xfrm>
            <a:off x="3149600" y="1289050"/>
            <a:ext cx="660400" cy="273050"/>
          </a:xfrm>
          <a:prstGeom prst="roundRect">
            <a:avLst>
              <a:gd name="adj" fmla="val 16667"/>
            </a:avLst>
          </a:prstGeom>
          <a:solidFill>
            <a:srgbClr val="FFFF00">
              <a:alpha val="78038"/>
            </a:srgbClr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863600"/>
            <a:r>
              <a:rPr lang="en-US" sz="800" b="1">
                <a:effectLst/>
              </a:rPr>
              <a:t>Water Meter</a:t>
            </a:r>
          </a:p>
        </p:txBody>
      </p:sp>
      <p:sp>
        <p:nvSpPr>
          <p:cNvPr id="96260" name="AutoShape 9"/>
          <p:cNvSpPr>
            <a:spLocks noChangeArrowheads="1"/>
          </p:cNvSpPr>
          <p:nvPr/>
        </p:nvSpPr>
        <p:spPr bwMode="auto">
          <a:xfrm>
            <a:off x="139700" y="642938"/>
            <a:ext cx="403225" cy="244475"/>
          </a:xfrm>
          <a:prstGeom prst="roundRect">
            <a:avLst>
              <a:gd name="adj" fmla="val 16667"/>
            </a:avLst>
          </a:prstGeom>
          <a:solidFill>
            <a:srgbClr val="FFFF00">
              <a:alpha val="78038"/>
            </a:srgbClr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863600"/>
            <a:r>
              <a:rPr lang="en-US" sz="800" b="1">
                <a:effectLst/>
              </a:rPr>
              <a:t>Daily</a:t>
            </a:r>
          </a:p>
        </p:txBody>
      </p:sp>
      <p:sp>
        <p:nvSpPr>
          <p:cNvPr id="96261" name="Text Box 10"/>
          <p:cNvSpPr txBox="1">
            <a:spLocks noChangeArrowheads="1"/>
          </p:cNvSpPr>
          <p:nvPr/>
        </p:nvSpPr>
        <p:spPr bwMode="auto">
          <a:xfrm>
            <a:off x="3552825" y="4398963"/>
            <a:ext cx="1643063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000" b="1">
                <a:effectLst/>
              </a:rPr>
              <a:t>F6  or  Alt M</a:t>
            </a:r>
          </a:p>
        </p:txBody>
      </p:sp>
      <p:sp>
        <p:nvSpPr>
          <p:cNvPr id="96262" name="Rectangle 11"/>
          <p:cNvSpPr>
            <a:spLocks noChangeArrowheads="1"/>
          </p:cNvSpPr>
          <p:nvPr/>
        </p:nvSpPr>
        <p:spPr bwMode="auto">
          <a:xfrm>
            <a:off x="5468938" y="304800"/>
            <a:ext cx="2697162" cy="36671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/>
            <a:r>
              <a:rPr lang="en-US" b="1">
                <a:effectLst/>
              </a:rPr>
              <a:t>Example  Meter Reset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Meter Reset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3" name="Text Box 7"/>
          <p:cNvSpPr txBox="1">
            <a:spLocks noChangeArrowheads="1"/>
          </p:cNvSpPr>
          <p:nvPr/>
        </p:nvSpPr>
        <p:spPr bwMode="auto">
          <a:xfrm>
            <a:off x="1397000" y="1735138"/>
            <a:ext cx="6794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>
                <a:effectLst/>
              </a:rPr>
              <a:t>1</a:t>
            </a:r>
            <a:r>
              <a:rPr lang="en-US" sz="1200" b="1" baseline="30000">
                <a:effectLst/>
              </a:rPr>
              <a:t>st</a:t>
            </a:r>
            <a:r>
              <a:rPr lang="en-US" sz="1200" b="1">
                <a:effectLst/>
              </a:rPr>
              <a:t> Day</a:t>
            </a:r>
          </a:p>
        </p:txBody>
      </p:sp>
      <p:pic>
        <p:nvPicPr>
          <p:cNvPr id="869379" name="Picture 3"/>
          <p:cNvPicPr>
            <a:picLocks noChangeAspect="1" noChangeArrowheads="1"/>
          </p:cNvPicPr>
          <p:nvPr/>
        </p:nvPicPr>
        <p:blipFill>
          <a:blip r:embed="rId3" cstate="print"/>
          <a:srcRect l="58867" r="2956"/>
          <a:stretch>
            <a:fillRect/>
          </a:stretch>
        </p:blipFill>
        <p:spPr bwMode="auto">
          <a:xfrm>
            <a:off x="2452688" y="1987550"/>
            <a:ext cx="738187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9385" name="Text Box 9"/>
          <p:cNvSpPr txBox="1">
            <a:spLocks noChangeArrowheads="1"/>
          </p:cNvSpPr>
          <p:nvPr/>
        </p:nvSpPr>
        <p:spPr bwMode="auto">
          <a:xfrm>
            <a:off x="2535238" y="1735138"/>
            <a:ext cx="7127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>
                <a:effectLst/>
              </a:rPr>
              <a:t>2</a:t>
            </a:r>
            <a:r>
              <a:rPr lang="en-US" sz="1200" b="1" baseline="30000">
                <a:effectLst/>
              </a:rPr>
              <a:t>nd</a:t>
            </a:r>
            <a:r>
              <a:rPr lang="en-US" sz="1200" b="1">
                <a:effectLst/>
              </a:rPr>
              <a:t> Day</a:t>
            </a:r>
          </a:p>
        </p:txBody>
      </p:sp>
      <p:pic>
        <p:nvPicPr>
          <p:cNvPr id="869380" name="Picture 4"/>
          <p:cNvPicPr>
            <a:picLocks noChangeAspect="1" noChangeArrowheads="1"/>
          </p:cNvPicPr>
          <p:nvPr/>
        </p:nvPicPr>
        <p:blipFill>
          <a:blip r:embed="rId4" cstate="print"/>
          <a:srcRect l="54875" r="4141"/>
          <a:stretch>
            <a:fillRect/>
          </a:stretch>
        </p:blipFill>
        <p:spPr bwMode="auto">
          <a:xfrm>
            <a:off x="3602038" y="2019300"/>
            <a:ext cx="754062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9386" name="Text Box 10"/>
          <p:cNvSpPr txBox="1">
            <a:spLocks noChangeArrowheads="1"/>
          </p:cNvSpPr>
          <p:nvPr/>
        </p:nvSpPr>
        <p:spPr bwMode="auto">
          <a:xfrm>
            <a:off x="3657600" y="1735138"/>
            <a:ext cx="741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>
                <a:effectLst/>
              </a:rPr>
              <a:t>3rd Day</a:t>
            </a:r>
          </a:p>
        </p:txBody>
      </p:sp>
      <p:pic>
        <p:nvPicPr>
          <p:cNvPr id="869381" name="Picture 5"/>
          <p:cNvPicPr>
            <a:picLocks noChangeAspect="1" noChangeArrowheads="1"/>
          </p:cNvPicPr>
          <p:nvPr/>
        </p:nvPicPr>
        <p:blipFill>
          <a:blip r:embed="rId5" cstate="print"/>
          <a:srcRect l="56892" r="3142"/>
          <a:stretch>
            <a:fillRect/>
          </a:stretch>
        </p:blipFill>
        <p:spPr bwMode="auto">
          <a:xfrm>
            <a:off x="4756150" y="2044700"/>
            <a:ext cx="727075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9387" name="Text Box 11"/>
          <p:cNvSpPr txBox="1">
            <a:spLocks noChangeArrowheads="1"/>
          </p:cNvSpPr>
          <p:nvPr/>
        </p:nvSpPr>
        <p:spPr bwMode="auto">
          <a:xfrm>
            <a:off x="4775200" y="1735138"/>
            <a:ext cx="733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>
                <a:effectLst/>
              </a:rPr>
              <a:t>4th Day</a:t>
            </a:r>
          </a:p>
        </p:txBody>
      </p:sp>
      <p:pic>
        <p:nvPicPr>
          <p:cNvPr id="869382" name="Picture 6"/>
          <p:cNvPicPr>
            <a:picLocks noChangeAspect="1" noChangeArrowheads="1"/>
          </p:cNvPicPr>
          <p:nvPr/>
        </p:nvPicPr>
        <p:blipFill>
          <a:blip r:embed="rId6" cstate="print"/>
          <a:srcRect l="57549"/>
          <a:stretch>
            <a:fillRect/>
          </a:stretch>
        </p:blipFill>
        <p:spPr bwMode="auto">
          <a:xfrm>
            <a:off x="5924550" y="2025650"/>
            <a:ext cx="758825" cy="162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9388" name="Text Box 12"/>
          <p:cNvSpPr txBox="1">
            <a:spLocks noChangeArrowheads="1"/>
          </p:cNvSpPr>
          <p:nvPr/>
        </p:nvSpPr>
        <p:spPr bwMode="auto">
          <a:xfrm>
            <a:off x="5964238" y="1735138"/>
            <a:ext cx="6842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>
                <a:effectLst/>
              </a:rPr>
              <a:t>5</a:t>
            </a:r>
            <a:r>
              <a:rPr lang="en-US" sz="1200" b="1" baseline="30000">
                <a:effectLst/>
              </a:rPr>
              <a:t>th</a:t>
            </a:r>
            <a:r>
              <a:rPr lang="en-US" sz="1200" b="1">
                <a:effectLst/>
              </a:rPr>
              <a:t> Day</a:t>
            </a:r>
          </a:p>
        </p:txBody>
      </p:sp>
      <p:sp>
        <p:nvSpPr>
          <p:cNvPr id="97292" name="Rectangle 17"/>
          <p:cNvSpPr>
            <a:spLocks noChangeArrowheads="1"/>
          </p:cNvSpPr>
          <p:nvPr/>
        </p:nvSpPr>
        <p:spPr bwMode="auto">
          <a:xfrm>
            <a:off x="5468938" y="304800"/>
            <a:ext cx="2697162" cy="36671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/>
            <a:r>
              <a:rPr lang="en-US" b="1">
                <a:effectLst/>
              </a:rPr>
              <a:t>Example  Meter Reset</a:t>
            </a:r>
          </a:p>
        </p:txBody>
      </p:sp>
      <p:pic>
        <p:nvPicPr>
          <p:cNvPr id="97293" name="Picture 2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7963" y="3651250"/>
            <a:ext cx="8783637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94" name="Text Box 19"/>
          <p:cNvSpPr txBox="1">
            <a:spLocks noChangeArrowheads="1"/>
          </p:cNvSpPr>
          <p:nvPr/>
        </p:nvSpPr>
        <p:spPr bwMode="auto">
          <a:xfrm>
            <a:off x="276225" y="3962400"/>
            <a:ext cx="17795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>
                <a:effectLst/>
              </a:rPr>
              <a:t>1</a:t>
            </a:r>
            <a:r>
              <a:rPr lang="en-US" sz="1200" b="1" baseline="30000">
                <a:effectLst/>
              </a:rPr>
              <a:t>st</a:t>
            </a:r>
            <a:r>
              <a:rPr lang="en-US" sz="1200" b="1">
                <a:effectLst/>
              </a:rPr>
              <a:t> Day – Not Checked</a:t>
            </a:r>
          </a:p>
        </p:txBody>
      </p:sp>
      <p:sp>
        <p:nvSpPr>
          <p:cNvPr id="96271" name="Line 27"/>
          <p:cNvSpPr>
            <a:spLocks noChangeShapeType="1"/>
          </p:cNvSpPr>
          <p:nvPr/>
        </p:nvSpPr>
        <p:spPr bwMode="auto">
          <a:xfrm flipV="1">
            <a:off x="1281113" y="3663950"/>
            <a:ext cx="203200" cy="279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69400" name="Text Box 24"/>
          <p:cNvSpPr txBox="1">
            <a:spLocks noChangeArrowheads="1"/>
          </p:cNvSpPr>
          <p:nvPr/>
        </p:nvSpPr>
        <p:spPr bwMode="auto">
          <a:xfrm>
            <a:off x="274638" y="4276725"/>
            <a:ext cx="2528887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>
                <a:effectLst/>
              </a:rPr>
              <a:t>2</a:t>
            </a:r>
            <a:r>
              <a:rPr lang="en-US" sz="1200" b="1" baseline="30000">
                <a:effectLst/>
              </a:rPr>
              <a:t>nd</a:t>
            </a:r>
            <a:r>
              <a:rPr lang="en-US" sz="1200" b="1">
                <a:effectLst/>
              </a:rPr>
              <a:t> &amp; 3</a:t>
            </a:r>
            <a:r>
              <a:rPr lang="en-US" sz="1200" b="1" baseline="30000">
                <a:effectLst/>
              </a:rPr>
              <a:t>rd</a:t>
            </a:r>
            <a:r>
              <a:rPr lang="en-US" sz="1200" b="1">
                <a:effectLst/>
              </a:rPr>
              <a:t> Day - Normal Usage</a:t>
            </a:r>
          </a:p>
          <a:p>
            <a:pPr marL="228600" lvl="1" indent="-114300" defTabSz="863600">
              <a:buFontTx/>
              <a:buChar char="•"/>
            </a:pPr>
            <a:r>
              <a:rPr lang="en-US" sz="1200" b="1">
                <a:effectLst/>
              </a:rPr>
              <a:t>Enter Current Daily Readings</a:t>
            </a:r>
          </a:p>
          <a:p>
            <a:pPr marL="228600" lvl="1" indent="-114300" defTabSz="863600">
              <a:buFontTx/>
              <a:buChar char="•"/>
            </a:pPr>
            <a:r>
              <a:rPr lang="en-US" sz="1200" b="1">
                <a:effectLst/>
              </a:rPr>
              <a:t>Calculate Checked</a:t>
            </a:r>
          </a:p>
        </p:txBody>
      </p:sp>
      <p:sp>
        <p:nvSpPr>
          <p:cNvPr id="869401" name="Line 25"/>
          <p:cNvSpPr>
            <a:spLocks noChangeShapeType="1"/>
          </p:cNvSpPr>
          <p:nvPr/>
        </p:nvSpPr>
        <p:spPr bwMode="auto">
          <a:xfrm flipV="1">
            <a:off x="2614613" y="3738563"/>
            <a:ext cx="25400" cy="7445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69402" name="Line 26"/>
          <p:cNvSpPr>
            <a:spLocks noChangeShapeType="1"/>
          </p:cNvSpPr>
          <p:nvPr/>
        </p:nvSpPr>
        <p:spPr bwMode="auto">
          <a:xfrm flipV="1">
            <a:off x="2662238" y="3700463"/>
            <a:ext cx="990600" cy="820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69397" name="Text Box 21"/>
          <p:cNvSpPr txBox="1">
            <a:spLocks noChangeArrowheads="1"/>
          </p:cNvSpPr>
          <p:nvPr/>
        </p:nvSpPr>
        <p:spPr bwMode="auto">
          <a:xfrm>
            <a:off x="4119563" y="4021138"/>
            <a:ext cx="26733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>
                <a:effectLst/>
              </a:rPr>
              <a:t>4</a:t>
            </a:r>
            <a:r>
              <a:rPr lang="en-US" sz="1200" b="1" baseline="30000">
                <a:effectLst/>
              </a:rPr>
              <a:t>th</a:t>
            </a:r>
            <a:r>
              <a:rPr lang="en-US" sz="1200" b="1">
                <a:effectLst/>
              </a:rPr>
              <a:t> Day – Meter Problem</a:t>
            </a:r>
          </a:p>
          <a:p>
            <a:pPr marL="228600" lvl="1" indent="-114300" defTabSz="863600">
              <a:buFontTx/>
              <a:buChar char="•"/>
            </a:pPr>
            <a:r>
              <a:rPr lang="en-US" sz="1200" b="1">
                <a:effectLst/>
              </a:rPr>
              <a:t>Enter Bad Current Reading</a:t>
            </a:r>
          </a:p>
          <a:p>
            <a:pPr marL="228600" lvl="1" indent="-114300" defTabSz="863600">
              <a:buFontTx/>
              <a:buChar char="•"/>
            </a:pPr>
            <a:r>
              <a:rPr lang="en-US" sz="1200" b="1">
                <a:effectLst/>
              </a:rPr>
              <a:t>Uncheck Calculation</a:t>
            </a:r>
          </a:p>
          <a:p>
            <a:pPr marL="228600" lvl="1" indent="-114300" defTabSz="863600">
              <a:buFontTx/>
              <a:buChar char="•"/>
            </a:pPr>
            <a:r>
              <a:rPr lang="en-US" sz="1200" b="1">
                <a:effectLst/>
              </a:rPr>
              <a:t>Manually Enter Correct Volume</a:t>
            </a:r>
          </a:p>
        </p:txBody>
      </p:sp>
      <p:sp>
        <p:nvSpPr>
          <p:cNvPr id="869398" name="Text Box 22"/>
          <p:cNvSpPr txBox="1">
            <a:spLocks noChangeArrowheads="1"/>
          </p:cNvSpPr>
          <p:nvPr/>
        </p:nvSpPr>
        <p:spPr bwMode="auto">
          <a:xfrm>
            <a:off x="6889750" y="4021138"/>
            <a:ext cx="203835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1200" b="1">
                <a:effectLst/>
              </a:rPr>
              <a:t>5</a:t>
            </a:r>
            <a:r>
              <a:rPr lang="en-US" sz="1200" b="1" baseline="30000">
                <a:effectLst/>
              </a:rPr>
              <a:t>th</a:t>
            </a:r>
            <a:r>
              <a:rPr lang="en-US" sz="1200" b="1">
                <a:effectLst/>
              </a:rPr>
              <a:t> Day Normal Usage</a:t>
            </a:r>
          </a:p>
          <a:p>
            <a:pPr marL="228600" lvl="1" indent="-114300" defTabSz="863600">
              <a:buFontTx/>
              <a:buChar char="•"/>
            </a:pPr>
            <a:r>
              <a:rPr lang="en-US" sz="1200" b="1">
                <a:effectLst/>
              </a:rPr>
              <a:t>Enter Current Reading</a:t>
            </a:r>
          </a:p>
          <a:p>
            <a:pPr marL="228600" lvl="1" indent="-114300" defTabSz="863600">
              <a:buFontTx/>
              <a:buChar char="•"/>
            </a:pPr>
            <a:r>
              <a:rPr lang="en-US" sz="1200" b="1">
                <a:effectLst/>
              </a:rPr>
              <a:t>Check Calculate</a:t>
            </a:r>
          </a:p>
        </p:txBody>
      </p:sp>
      <p:sp>
        <p:nvSpPr>
          <p:cNvPr id="869405" name="Line 29"/>
          <p:cNvSpPr>
            <a:spLocks noChangeShapeType="1"/>
          </p:cNvSpPr>
          <p:nvPr/>
        </p:nvSpPr>
        <p:spPr bwMode="auto">
          <a:xfrm flipV="1">
            <a:off x="4514850" y="3684588"/>
            <a:ext cx="279400" cy="35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69406" name="Line 30"/>
          <p:cNvSpPr>
            <a:spLocks noChangeShapeType="1"/>
          </p:cNvSpPr>
          <p:nvPr/>
        </p:nvSpPr>
        <p:spPr bwMode="auto">
          <a:xfrm flipH="1" flipV="1">
            <a:off x="6186488" y="3616325"/>
            <a:ext cx="825500" cy="419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Meter Reset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9385" grpId="0"/>
      <p:bldP spid="869386" grpId="0"/>
      <p:bldP spid="869387" grpId="0"/>
      <p:bldP spid="869388" grpId="0"/>
      <p:bldP spid="869400" grpId="0"/>
      <p:bldP spid="869397" grpId="0"/>
      <p:bldP spid="869398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838200"/>
            <a:ext cx="74676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70C0"/>
                </a:solidFill>
                <a:effectLst/>
              </a:rPr>
              <a:t>PumperPal  SPECIAL TOPICS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24000" y="2833688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effectLst/>
              </a:rPr>
              <a:t> Downtime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524000" y="2085975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bg2">
                    <a:lumMod val="90000"/>
                  </a:schemeClr>
                </a:solidFill>
                <a:effectLst/>
              </a:rPr>
              <a:t> Run Tickets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524000" y="1617663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bg2">
                    <a:lumMod val="90000"/>
                  </a:schemeClr>
                </a:solidFill>
                <a:effectLst/>
              </a:rPr>
              <a:t> Well Tests</a:t>
            </a:r>
          </a:p>
          <a:p>
            <a:pPr>
              <a:defRPr/>
            </a:pPr>
            <a:endParaRPr lang="en-US" sz="2400" b="1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05000" y="3559175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effectLst/>
              </a:rPr>
              <a:t> Equipment Downtime 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514600" y="4354513"/>
            <a:ext cx="7162800" cy="76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tx1"/>
                </a:solidFill>
                <a:effectLst/>
              </a:rPr>
              <a:t> Equipment’s ability to physically run  </a:t>
            </a:r>
          </a:p>
        </p:txBody>
      </p:sp>
      <p:sp>
        <p:nvSpPr>
          <p:cNvPr id="98312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Downtime</a:t>
            </a:r>
            <a:endParaRPr lang="en-US" dirty="0" smtClean="0"/>
          </a:p>
        </p:txBody>
      </p:sp>
      <p:sp>
        <p:nvSpPr>
          <p:cNvPr id="9" name="Title 9"/>
          <p:cNvSpPr txBox="1">
            <a:spLocks/>
          </p:cNvSpPr>
          <p:nvPr/>
        </p:nvSpPr>
        <p:spPr bwMode="auto">
          <a:xfrm>
            <a:off x="234273" y="152400"/>
            <a:ext cx="8231187" cy="46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8636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PumperPal Detailed Training : Gas Downtime</a:t>
            </a:r>
            <a:endParaRPr kumimoji="0" lang="en-US" sz="29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733800" y="1171575"/>
            <a:ext cx="8382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C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ompressor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953000" y="1981200"/>
            <a:ext cx="3886200" cy="1447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00600" y="3505200"/>
            <a:ext cx="3733800" cy="2057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dirty="0">
                <a:solidFill>
                  <a:schemeClr val="tx2"/>
                </a:solidFill>
                <a:effectLst/>
              </a:rPr>
              <a:t>Compressor Downtime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 is tracked for  (3) three purposes;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Overall Equipment Performance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Tracking Mechanical Availability on Rental Agreement 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Fuel Consumption </a:t>
            </a:r>
            <a:endParaRPr lang="en-US" sz="2000" b="1" dirty="0">
              <a:solidFill>
                <a:schemeClr val="tx2"/>
              </a:solidFill>
              <a:effectLst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Compressor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733800" y="1171575"/>
            <a:ext cx="8382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C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ompressor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324600" y="2209800"/>
            <a:ext cx="2514600" cy="609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600200"/>
            <a:ext cx="5410200" cy="4267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u="sng" dirty="0">
                <a:solidFill>
                  <a:schemeClr val="tx1"/>
                </a:solidFill>
                <a:effectLst/>
              </a:rPr>
              <a:t>(2) Two Types  </a:t>
            </a:r>
            <a:r>
              <a:rPr lang="en-US" sz="2000" b="1" u="sng" dirty="0">
                <a:solidFill>
                  <a:schemeClr val="tx2"/>
                </a:solidFill>
                <a:effectLst/>
              </a:rPr>
              <a:t>Compressor Downtime;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 </a:t>
            </a:r>
            <a:r>
              <a:rPr lang="en-US" sz="2000" b="1" dirty="0">
                <a:solidFill>
                  <a:srgbClr val="002060"/>
                </a:solidFill>
                <a:effectLst/>
              </a:rPr>
              <a:t>Mechanical </a:t>
            </a:r>
            <a:r>
              <a:rPr lang="en-US" sz="2000" b="1" dirty="0">
                <a:solidFill>
                  <a:srgbClr val="0070C0"/>
                </a:solidFill>
                <a:effectLst/>
              </a:rPr>
              <a:t>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- Associated with Compressor’s ability to run. Tracked for purposes of determining Mechanical Availability on Rental Compressor Contracts</a:t>
            </a:r>
            <a:r>
              <a:rPr lang="en-US" sz="2000" b="1" dirty="0">
                <a:solidFill>
                  <a:schemeClr val="tx2"/>
                </a:solidFill>
                <a:effectLst/>
              </a:rPr>
              <a:t> </a:t>
            </a:r>
          </a:p>
          <a:p>
            <a:pPr>
              <a:buFont typeface="Arial" pitchFamily="34" charset="0"/>
              <a:buChar char="•"/>
              <a:defRPr/>
            </a:pPr>
            <a:endParaRPr lang="en-US" sz="2000" b="1" dirty="0">
              <a:solidFill>
                <a:schemeClr val="tx2"/>
              </a:solidFill>
              <a:effectLst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 </a:t>
            </a:r>
            <a:r>
              <a:rPr lang="en-US" sz="2000" b="1" dirty="0">
                <a:solidFill>
                  <a:srgbClr val="002060"/>
                </a:solidFill>
                <a:effectLst/>
              </a:rPr>
              <a:t>Conditional</a:t>
            </a:r>
            <a:r>
              <a:rPr lang="en-US" sz="2000" b="1" dirty="0">
                <a:solidFill>
                  <a:srgbClr val="0070C0"/>
                </a:solidFill>
                <a:effectLst/>
              </a:rPr>
              <a:t> </a:t>
            </a:r>
            <a:r>
              <a:rPr lang="en-US" sz="2000" b="1" dirty="0">
                <a:solidFill>
                  <a:schemeClr val="tx2"/>
                </a:solidFill>
                <a:effectLst/>
              </a:rPr>
              <a:t>  -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Associated with conditions external to Compressor’s ability to run.</a:t>
            </a:r>
          </a:p>
          <a:p>
            <a:pPr lvl="1"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Well is Shut-in, unloaded water, high operating temperatures, etc. </a:t>
            </a:r>
          </a:p>
          <a:p>
            <a:pPr>
              <a:defRPr/>
            </a:pPr>
            <a:r>
              <a:rPr lang="en-US" sz="2000" b="1" dirty="0">
                <a:solidFill>
                  <a:srgbClr val="002060"/>
                </a:solidFill>
                <a:effectLst/>
              </a:rPr>
              <a:t>Conditional Downtime 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reasons are excluded from Mechanical Availability on rental compressor contracts</a:t>
            </a:r>
            <a:r>
              <a:rPr lang="en-US" sz="2000" b="1" dirty="0">
                <a:solidFill>
                  <a:schemeClr val="tx2"/>
                </a:solidFill>
                <a:effectLst/>
              </a:rPr>
              <a:t>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324600" y="2743200"/>
            <a:ext cx="2514600" cy="609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67550" y="2743200"/>
            <a:ext cx="15430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48500" y="3305175"/>
            <a:ext cx="15621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0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Types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0" grpId="0" animBg="1"/>
      <p:bldP spid="10" grpId="1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733800" y="1219200"/>
            <a:ext cx="838200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C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ompressor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600" y="4572000"/>
            <a:ext cx="3733800" cy="2209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If the Compressor Driver is a Gas Engine, the amount of Fuel consumed by the engine will be adjusted for the amount of both the </a:t>
            </a:r>
            <a:r>
              <a:rPr lang="en-US" sz="2000" b="1" dirty="0">
                <a:solidFill>
                  <a:schemeClr val="tx2"/>
                </a:solidFill>
                <a:effectLst/>
              </a:rPr>
              <a:t>Mechanical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 and </a:t>
            </a:r>
            <a:r>
              <a:rPr lang="en-US" sz="2000" b="1" dirty="0">
                <a:solidFill>
                  <a:schemeClr val="tx2"/>
                </a:solidFill>
                <a:effectLst/>
              </a:rPr>
              <a:t>Conditional Downtime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324600" y="2209800"/>
            <a:ext cx="2514600" cy="609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Mechanical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733800" y="1219200"/>
            <a:ext cx="838200" cy="2286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C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ompressor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600" y="4572000"/>
            <a:ext cx="3733800" cy="2209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If the Compressor Driver is a Gas Engine, the amount of Fuel consumed by the engine will be adjusted for the amount of both the </a:t>
            </a:r>
            <a:r>
              <a:rPr lang="en-US" sz="2000" b="1" dirty="0">
                <a:solidFill>
                  <a:schemeClr val="tx2"/>
                </a:solidFill>
                <a:effectLst/>
              </a:rPr>
              <a:t>Mechanical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 and </a:t>
            </a:r>
            <a:r>
              <a:rPr lang="en-US" sz="2000" b="1" dirty="0">
                <a:solidFill>
                  <a:schemeClr val="tx2"/>
                </a:solidFill>
                <a:effectLst/>
              </a:rPr>
              <a:t>Conditional Downtime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029200" y="2209800"/>
            <a:ext cx="3657600" cy="609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pic>
        <p:nvPicPr>
          <p:cNvPr id="10240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3450" y="2057400"/>
            <a:ext cx="39433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le 8"/>
          <p:cNvSpPr/>
          <p:nvPr/>
        </p:nvSpPr>
        <p:spPr>
          <a:xfrm>
            <a:off x="1066800" y="2209800"/>
            <a:ext cx="3657600" cy="609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Fuel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733800" y="1219200"/>
            <a:ext cx="8382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C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ompressor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600" y="4572000"/>
            <a:ext cx="3733800" cy="2209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If the Compressor Driver is a Gas Engine, the amount of Fuel consumed by the engine will be adjusted for the amount of both the </a:t>
            </a:r>
            <a:r>
              <a:rPr lang="en-US" sz="2000" b="1" dirty="0">
                <a:solidFill>
                  <a:schemeClr val="tx2"/>
                </a:solidFill>
                <a:effectLst/>
              </a:rPr>
              <a:t>Mechanical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 and </a:t>
            </a:r>
            <a:r>
              <a:rPr lang="en-US" sz="2000" b="1" dirty="0">
                <a:solidFill>
                  <a:schemeClr val="tx2"/>
                </a:solidFill>
                <a:effectLst/>
              </a:rPr>
              <a:t>Conditional Downtime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324600" y="2743200"/>
            <a:ext cx="2514600" cy="6096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effectLst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Fuel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733800" y="1219200"/>
            <a:ext cx="8382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C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ompressor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600" y="4572000"/>
            <a:ext cx="3733800" cy="2209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If the Compressor Driver is a Gas Engine, the amount of Fuel consumed by the engine will be adjusted for the amount of both the </a:t>
            </a:r>
            <a:r>
              <a:rPr lang="en-US" sz="2000" b="1" dirty="0">
                <a:solidFill>
                  <a:schemeClr val="tx2"/>
                </a:solidFill>
                <a:effectLst/>
              </a:rPr>
              <a:t>Mechanical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 and </a:t>
            </a:r>
            <a:r>
              <a:rPr lang="en-US" sz="2000" b="1" dirty="0">
                <a:solidFill>
                  <a:schemeClr val="tx2"/>
                </a:solidFill>
                <a:effectLst/>
              </a:rPr>
              <a:t>Conditional Downtime</a:t>
            </a:r>
          </a:p>
        </p:txBody>
      </p:sp>
      <p:pic>
        <p:nvPicPr>
          <p:cNvPr id="1044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057400"/>
            <a:ext cx="391477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Fuel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76200" y="609600"/>
            <a:ext cx="4572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D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aily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733800" y="1219200"/>
            <a:ext cx="838200" cy="228600"/>
          </a:xfrm>
          <a:prstGeom prst="round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b="1" u="sng" dirty="0">
                <a:solidFill>
                  <a:schemeClr val="tx1"/>
                </a:solidFill>
                <a:effectLst/>
              </a:rPr>
              <a:t>C</a:t>
            </a:r>
            <a:r>
              <a:rPr lang="en-US" sz="900" b="1" dirty="0">
                <a:solidFill>
                  <a:schemeClr val="tx1"/>
                </a:solidFill>
                <a:effectLst/>
              </a:rPr>
              <a:t>ompressor</a:t>
            </a:r>
            <a:endParaRPr lang="en-US" sz="900" b="1" u="sng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600" y="4572000"/>
            <a:ext cx="3733800" cy="2209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/>
                </a:solidFill>
                <a:effectLst/>
              </a:rPr>
              <a:t>If the Compressor Driver is a Gas Engine, the amount of Fuel consumed by the engine will be adjusted for the amount of both the </a:t>
            </a:r>
            <a:r>
              <a:rPr lang="en-US" sz="2000" b="1" dirty="0">
                <a:solidFill>
                  <a:schemeClr val="tx2"/>
                </a:solidFill>
                <a:effectLst/>
              </a:rPr>
              <a:t>Mechanical</a:t>
            </a:r>
            <a:r>
              <a:rPr lang="en-US" sz="2000" b="1" dirty="0">
                <a:solidFill>
                  <a:schemeClr val="tx1"/>
                </a:solidFill>
                <a:effectLst/>
              </a:rPr>
              <a:t> and </a:t>
            </a:r>
            <a:r>
              <a:rPr lang="en-US" sz="2000" b="1" dirty="0">
                <a:solidFill>
                  <a:schemeClr val="tx2"/>
                </a:solidFill>
                <a:effectLst/>
              </a:rPr>
              <a:t>Conditional Downtime</a:t>
            </a:r>
          </a:p>
        </p:txBody>
      </p:sp>
      <p:pic>
        <p:nvPicPr>
          <p:cNvPr id="1054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057400"/>
            <a:ext cx="391477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47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05375" y="2105025"/>
            <a:ext cx="39497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  Fuel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63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63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B4889D136814458588ADF34C334B30" ma:contentTypeVersion="0" ma:contentTypeDescription="Create a new document." ma:contentTypeScope="" ma:versionID="f98dad97a22f4040dc6bd5a682094509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B3D1FD51-406D-47C8-8C19-CCF88500D53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EE7766-A2EF-438B-92B9-B328A1F5A388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31B68424-EAA7-4A25-9FCD-642EBD233B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10919</TotalTime>
  <Words>4235</Words>
  <Application>Microsoft Office PowerPoint</Application>
  <PresentationFormat>On-screen Show (4:3)</PresentationFormat>
  <Paragraphs>1210</Paragraphs>
  <Slides>131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131</vt:i4>
      </vt:variant>
    </vt:vector>
  </HeadingPairs>
  <TitlesOfParts>
    <vt:vector size="133" baseType="lpstr">
      <vt:lpstr>Default Design</vt:lpstr>
      <vt:lpstr>Office Theme</vt:lpstr>
      <vt:lpstr>Intro</vt:lpstr>
      <vt:lpstr>Intro</vt:lpstr>
      <vt:lpstr>Intro </vt:lpstr>
      <vt:lpstr>Gas Meters</vt:lpstr>
      <vt:lpstr>Gas Meters</vt:lpstr>
      <vt:lpstr>Electronic Meter</vt:lpstr>
      <vt:lpstr>  Setup</vt:lpstr>
      <vt:lpstr>  Setup</vt:lpstr>
      <vt:lpstr>  Input</vt:lpstr>
      <vt:lpstr>Linear Meter</vt:lpstr>
      <vt:lpstr>  Daily Tab</vt:lpstr>
      <vt:lpstr>  Gas Meter Tab</vt:lpstr>
      <vt:lpstr>  Data Entry</vt:lpstr>
      <vt:lpstr>  Data Entry</vt:lpstr>
      <vt:lpstr>  Calc Mcfd</vt:lpstr>
      <vt:lpstr>  Coefficient</vt:lpstr>
      <vt:lpstr>  Calc Mcfd</vt:lpstr>
      <vt:lpstr>  Equipment</vt:lpstr>
      <vt:lpstr>  Equipment</vt:lpstr>
      <vt:lpstr>  Required Input</vt:lpstr>
      <vt:lpstr>  Data Input</vt:lpstr>
      <vt:lpstr>  Calc Off</vt:lpstr>
      <vt:lpstr>  Simple Coef Calc</vt:lpstr>
      <vt:lpstr>  Simple Coef Calc</vt:lpstr>
      <vt:lpstr>  Simple Coef Calc</vt:lpstr>
      <vt:lpstr>  Advanced Calc  </vt:lpstr>
      <vt:lpstr>  Advanced Calc</vt:lpstr>
      <vt:lpstr>  Advanced Calc</vt:lpstr>
      <vt:lpstr>SQ ROOT</vt:lpstr>
      <vt:lpstr>  Setup</vt:lpstr>
      <vt:lpstr>  Setup</vt:lpstr>
      <vt:lpstr>  Input</vt:lpstr>
      <vt:lpstr>  Input</vt:lpstr>
      <vt:lpstr>  Input</vt:lpstr>
      <vt:lpstr>  Input</vt:lpstr>
      <vt:lpstr>  Setup</vt:lpstr>
      <vt:lpstr>  Setup</vt:lpstr>
      <vt:lpstr>  Setup</vt:lpstr>
      <vt:lpstr>Downtime</vt:lpstr>
      <vt:lpstr>Downtime</vt:lpstr>
      <vt:lpstr>  Types</vt:lpstr>
      <vt:lpstr>  Well Downtime</vt:lpstr>
      <vt:lpstr>  Hours</vt:lpstr>
      <vt:lpstr>  Pressure</vt:lpstr>
      <vt:lpstr>  Reasons</vt:lpstr>
      <vt:lpstr>  Hours</vt:lpstr>
      <vt:lpstr>  Pressure</vt:lpstr>
      <vt:lpstr>  Hours  </vt:lpstr>
      <vt:lpstr>  Sales Time</vt:lpstr>
      <vt:lpstr>  Gas Volumes</vt:lpstr>
      <vt:lpstr>  Downtime</vt:lpstr>
      <vt:lpstr>  Downtime</vt:lpstr>
      <vt:lpstr>  Gas Meters</vt:lpstr>
      <vt:lpstr>  Gas Volumes</vt:lpstr>
      <vt:lpstr>  Downtime</vt:lpstr>
      <vt:lpstr>  Downtime</vt:lpstr>
      <vt:lpstr>  Comparison</vt:lpstr>
      <vt:lpstr>  Plunger</vt:lpstr>
      <vt:lpstr>  Downtime</vt:lpstr>
      <vt:lpstr>  Comparison</vt:lpstr>
      <vt:lpstr>  Gas Meters</vt:lpstr>
      <vt:lpstr>Run Tickets</vt:lpstr>
      <vt:lpstr>Run Tickets</vt:lpstr>
      <vt:lpstr>  Run Tickets Tab</vt:lpstr>
      <vt:lpstr>  LACT Meter</vt:lpstr>
      <vt:lpstr>  Types</vt:lpstr>
      <vt:lpstr>  Types</vt:lpstr>
      <vt:lpstr>  Types</vt:lpstr>
      <vt:lpstr>  Data Entry</vt:lpstr>
      <vt:lpstr>  Data Entry</vt:lpstr>
      <vt:lpstr>  Data Entry</vt:lpstr>
      <vt:lpstr>  Examples</vt:lpstr>
      <vt:lpstr>  Examples</vt:lpstr>
      <vt:lpstr>  Examples</vt:lpstr>
      <vt:lpstr>  Examples</vt:lpstr>
      <vt:lpstr>  Examples</vt:lpstr>
      <vt:lpstr>  Examples</vt:lpstr>
      <vt:lpstr>  Examples</vt:lpstr>
      <vt:lpstr>  Examples</vt:lpstr>
      <vt:lpstr>  Examples</vt:lpstr>
      <vt:lpstr>  Examples</vt:lpstr>
      <vt:lpstr>  Examples</vt:lpstr>
      <vt:lpstr>  Examples</vt:lpstr>
      <vt:lpstr>Water Meters</vt:lpstr>
      <vt:lpstr>  Water Meters</vt:lpstr>
      <vt:lpstr>  Data Entry</vt:lpstr>
      <vt:lpstr>  Data Entry</vt:lpstr>
      <vt:lpstr>  Data Entry</vt:lpstr>
      <vt:lpstr>  Odometer</vt:lpstr>
      <vt:lpstr>  Meter Reset</vt:lpstr>
      <vt:lpstr>  Meter Reset</vt:lpstr>
      <vt:lpstr>Downtime</vt:lpstr>
      <vt:lpstr>  Compressor</vt:lpstr>
      <vt:lpstr>  Types</vt:lpstr>
      <vt:lpstr>  Mechanical</vt:lpstr>
      <vt:lpstr>  Fuel</vt:lpstr>
      <vt:lpstr>  Fuel</vt:lpstr>
      <vt:lpstr>  Fuel</vt:lpstr>
      <vt:lpstr>  Fuel</vt:lpstr>
      <vt:lpstr>Well Tests</vt:lpstr>
      <vt:lpstr>  Setup</vt:lpstr>
      <vt:lpstr>  Setup </vt:lpstr>
      <vt:lpstr>  Setup</vt:lpstr>
      <vt:lpstr>  Setup</vt:lpstr>
      <vt:lpstr>  Setup</vt:lpstr>
      <vt:lpstr>  Data Entry</vt:lpstr>
      <vt:lpstr>  Simple Test</vt:lpstr>
      <vt:lpstr>  Wellhead</vt:lpstr>
      <vt:lpstr>  Comment</vt:lpstr>
      <vt:lpstr>  Timed Test</vt:lpstr>
      <vt:lpstr>  Timed Test</vt:lpstr>
      <vt:lpstr>  Timed Test</vt:lpstr>
      <vt:lpstr>  Timed Test</vt:lpstr>
      <vt:lpstr>  Timed Test</vt:lpstr>
      <vt:lpstr>  Pumping</vt:lpstr>
      <vt:lpstr>  Pumping</vt:lpstr>
      <vt:lpstr>  Well Diagram</vt:lpstr>
      <vt:lpstr>  Pumping</vt:lpstr>
      <vt:lpstr>  Gas Meter</vt:lpstr>
      <vt:lpstr>  Gas Meter</vt:lpstr>
      <vt:lpstr>  Gas Meter</vt:lpstr>
      <vt:lpstr>  Other</vt:lpstr>
      <vt:lpstr>  Pump Efficiency</vt:lpstr>
      <vt:lpstr>  Pump Efficiency</vt:lpstr>
      <vt:lpstr>  Pumping Unit</vt:lpstr>
      <vt:lpstr>  Pumping Unit</vt:lpstr>
      <vt:lpstr>  Pumping Unit</vt:lpstr>
      <vt:lpstr>  Pump Efficiency</vt:lpstr>
      <vt:lpstr>  Pump Efficiency</vt:lpstr>
      <vt:lpstr>Status</vt:lpstr>
      <vt:lpstr>  Data Entry</vt:lpstr>
    </vt:vector>
  </TitlesOfParts>
  <Company>Linn Operating,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PumperPal</dc:title>
  <cp:lastModifiedBy>David Cox</cp:lastModifiedBy>
  <cp:revision>10</cp:revision>
  <dcterms:created xsi:type="dcterms:W3CDTF">2009-09-14T13:21:10Z</dcterms:created>
  <dcterms:modified xsi:type="dcterms:W3CDTF">2011-02-18T17:13:54Z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mailTo">
    <vt:lpwstr/>
  </property>
  <property fmtid="{D5CDD505-2E9C-101B-9397-08002B2CF9AE}" pid="3" name="EmailSender">
    <vt:lpwstr/>
  </property>
  <property fmtid="{D5CDD505-2E9C-101B-9397-08002B2CF9AE}" pid="4" name="EmailFrom">
    <vt:lpwstr/>
  </property>
  <property fmtid="{D5CDD505-2E9C-101B-9397-08002B2CF9AE}" pid="5" name="EmailSubject">
    <vt:lpwstr/>
  </property>
  <property fmtid="{D5CDD505-2E9C-101B-9397-08002B2CF9AE}" pid="6" name="EmailCc">
    <vt:lpwstr/>
  </property>
  <property fmtid="{D5CDD505-2E9C-101B-9397-08002B2CF9AE}" pid="7" name="ContentTypeId">
    <vt:lpwstr>0x01010054BB0E35AF6456438537FBC999BA195B</vt:lpwstr>
  </property>
</Properties>
</file>