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Default Extension="ppt" ContentType="application/vnd.ms-powerpoint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</p:sldMasterIdLst>
  <p:notesMasterIdLst>
    <p:notesMasterId r:id="rId113"/>
  </p:notesMasterIdLst>
  <p:handoutMasterIdLst>
    <p:handoutMasterId r:id="rId114"/>
  </p:handoutMasterIdLst>
  <p:sldIdLst>
    <p:sldId id="962" r:id="rId6"/>
    <p:sldId id="963" r:id="rId7"/>
    <p:sldId id="939" r:id="rId8"/>
    <p:sldId id="966" r:id="rId9"/>
    <p:sldId id="961" r:id="rId10"/>
    <p:sldId id="960" r:id="rId11"/>
    <p:sldId id="922" r:id="rId12"/>
    <p:sldId id="827" r:id="rId13"/>
    <p:sldId id="967" r:id="rId14"/>
    <p:sldId id="829" r:id="rId15"/>
    <p:sldId id="830" r:id="rId16"/>
    <p:sldId id="831" r:id="rId17"/>
    <p:sldId id="832" r:id="rId18"/>
    <p:sldId id="923" r:id="rId19"/>
    <p:sldId id="958" r:id="rId20"/>
    <p:sldId id="953" r:id="rId21"/>
    <p:sldId id="834" r:id="rId22"/>
    <p:sldId id="924" r:id="rId23"/>
    <p:sldId id="836" r:id="rId24"/>
    <p:sldId id="925" r:id="rId25"/>
    <p:sldId id="838" r:id="rId26"/>
    <p:sldId id="839" r:id="rId27"/>
    <p:sldId id="926" r:id="rId28"/>
    <p:sldId id="841" r:id="rId29"/>
    <p:sldId id="842" r:id="rId30"/>
    <p:sldId id="843" r:id="rId31"/>
    <p:sldId id="940" r:id="rId32"/>
    <p:sldId id="844" r:id="rId33"/>
    <p:sldId id="927" r:id="rId34"/>
    <p:sldId id="846" r:id="rId35"/>
    <p:sldId id="847" r:id="rId36"/>
    <p:sldId id="848" r:id="rId37"/>
    <p:sldId id="849" r:id="rId38"/>
    <p:sldId id="928" r:id="rId39"/>
    <p:sldId id="851" r:id="rId40"/>
    <p:sldId id="852" r:id="rId41"/>
    <p:sldId id="853" r:id="rId42"/>
    <p:sldId id="854" r:id="rId43"/>
    <p:sldId id="929" r:id="rId44"/>
    <p:sldId id="856" r:id="rId45"/>
    <p:sldId id="857" r:id="rId46"/>
    <p:sldId id="858" r:id="rId47"/>
    <p:sldId id="859" r:id="rId48"/>
    <p:sldId id="860" r:id="rId49"/>
    <p:sldId id="861" r:id="rId50"/>
    <p:sldId id="862" r:id="rId51"/>
    <p:sldId id="863" r:id="rId52"/>
    <p:sldId id="864" r:id="rId53"/>
    <p:sldId id="865" r:id="rId54"/>
    <p:sldId id="866" r:id="rId55"/>
    <p:sldId id="930" r:id="rId56"/>
    <p:sldId id="868" r:id="rId57"/>
    <p:sldId id="869" r:id="rId58"/>
    <p:sldId id="870" r:id="rId59"/>
    <p:sldId id="931" r:id="rId60"/>
    <p:sldId id="872" r:id="rId61"/>
    <p:sldId id="954" r:id="rId62"/>
    <p:sldId id="955" r:id="rId63"/>
    <p:sldId id="956" r:id="rId64"/>
    <p:sldId id="957" r:id="rId65"/>
    <p:sldId id="932" r:id="rId66"/>
    <p:sldId id="879" r:id="rId67"/>
    <p:sldId id="933" r:id="rId68"/>
    <p:sldId id="881" r:id="rId69"/>
    <p:sldId id="934" r:id="rId70"/>
    <p:sldId id="883" r:id="rId71"/>
    <p:sldId id="884" r:id="rId72"/>
    <p:sldId id="885" r:id="rId73"/>
    <p:sldId id="948" r:id="rId74"/>
    <p:sldId id="935" r:id="rId75"/>
    <p:sldId id="887" r:id="rId76"/>
    <p:sldId id="888" r:id="rId77"/>
    <p:sldId id="936" r:id="rId78"/>
    <p:sldId id="890" r:id="rId79"/>
    <p:sldId id="944" r:id="rId80"/>
    <p:sldId id="965" r:id="rId81"/>
    <p:sldId id="893" r:id="rId82"/>
    <p:sldId id="894" r:id="rId83"/>
    <p:sldId id="895" r:id="rId84"/>
    <p:sldId id="896" r:id="rId85"/>
    <p:sldId id="941" r:id="rId86"/>
    <p:sldId id="942" r:id="rId87"/>
    <p:sldId id="897" r:id="rId88"/>
    <p:sldId id="898" r:id="rId89"/>
    <p:sldId id="899" r:id="rId90"/>
    <p:sldId id="900" r:id="rId91"/>
    <p:sldId id="901" r:id="rId92"/>
    <p:sldId id="903" r:id="rId93"/>
    <p:sldId id="904" r:id="rId94"/>
    <p:sldId id="905" r:id="rId95"/>
    <p:sldId id="906" r:id="rId96"/>
    <p:sldId id="907" r:id="rId97"/>
    <p:sldId id="908" r:id="rId98"/>
    <p:sldId id="909" r:id="rId99"/>
    <p:sldId id="910" r:id="rId100"/>
    <p:sldId id="959" r:id="rId101"/>
    <p:sldId id="964" r:id="rId102"/>
    <p:sldId id="950" r:id="rId103"/>
    <p:sldId id="951" r:id="rId104"/>
    <p:sldId id="946" r:id="rId105"/>
    <p:sldId id="947" r:id="rId106"/>
    <p:sldId id="912" r:id="rId107"/>
    <p:sldId id="913" r:id="rId108"/>
    <p:sldId id="914" r:id="rId109"/>
    <p:sldId id="915" r:id="rId110"/>
    <p:sldId id="916" r:id="rId111"/>
    <p:sldId id="917" r:id="rId112"/>
  </p:sldIdLst>
  <p:sldSz cx="9144000" cy="6858000" type="letter"/>
  <p:notesSz cx="9312275" cy="7026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0F0DC"/>
    <a:srgbClr val="FF0000"/>
    <a:srgbClr val="0066CC"/>
    <a:srgbClr val="FFCC00"/>
    <a:srgbClr val="777777"/>
    <a:srgbClr val="000000"/>
    <a:srgbClr val="5F5F5F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46" autoAdjust="0"/>
    <p:restoredTop sz="86323" autoAdjust="0"/>
  </p:normalViewPr>
  <p:slideViewPr>
    <p:cSldViewPr snapToGrid="0">
      <p:cViewPr varScale="1">
        <p:scale>
          <a:sx n="59" d="100"/>
          <a:sy n="59" d="100"/>
        </p:scale>
        <p:origin x="-612" y="-90"/>
      </p:cViewPr>
      <p:guideLst>
        <p:guide orient="horz" pos="1028"/>
        <p:guide orient="horz" pos="3018"/>
        <p:guide orient="horz" pos="4290"/>
        <p:guide orient="horz" pos="1818"/>
        <p:guide orient="horz" pos="3968"/>
        <p:guide pos="158"/>
        <p:guide pos="5615"/>
        <p:guide pos="301"/>
        <p:guide pos="437"/>
        <p:guide pos="42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972" y="-102"/>
      </p:cViewPr>
      <p:guideLst>
        <p:guide orient="horz" pos="2213"/>
        <p:guide pos="2933"/>
      </p:guideLst>
    </p:cSldViewPr>
  </p:notesViewPr>
  <p:gridSpacing cx="58989913" cy="58989913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117" Type="http://schemas.openxmlformats.org/officeDocument/2006/relationships/theme" Target="theme/theme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84" Type="http://schemas.openxmlformats.org/officeDocument/2006/relationships/slide" Target="slides/slide79.xml"/><Relationship Id="rId89" Type="http://schemas.openxmlformats.org/officeDocument/2006/relationships/slide" Target="slides/slide84.xml"/><Relationship Id="rId112" Type="http://schemas.openxmlformats.org/officeDocument/2006/relationships/slide" Target="slides/slide107.xml"/><Relationship Id="rId16" Type="http://schemas.openxmlformats.org/officeDocument/2006/relationships/slide" Target="slides/slide11.xml"/><Relationship Id="rId107" Type="http://schemas.openxmlformats.org/officeDocument/2006/relationships/slide" Target="slides/slide102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slide" Target="slides/slide69.xml"/><Relationship Id="rId79" Type="http://schemas.openxmlformats.org/officeDocument/2006/relationships/slide" Target="slides/slide74.xml"/><Relationship Id="rId87" Type="http://schemas.openxmlformats.org/officeDocument/2006/relationships/slide" Target="slides/slide82.xml"/><Relationship Id="rId102" Type="http://schemas.openxmlformats.org/officeDocument/2006/relationships/slide" Target="slides/slide97.xml"/><Relationship Id="rId110" Type="http://schemas.openxmlformats.org/officeDocument/2006/relationships/slide" Target="slides/slide105.xml"/><Relationship Id="rId11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6.xml"/><Relationship Id="rId82" Type="http://schemas.openxmlformats.org/officeDocument/2006/relationships/slide" Target="slides/slide77.xml"/><Relationship Id="rId90" Type="http://schemas.openxmlformats.org/officeDocument/2006/relationships/slide" Target="slides/slide85.xml"/><Relationship Id="rId95" Type="http://schemas.openxmlformats.org/officeDocument/2006/relationships/slide" Target="slides/slide90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77" Type="http://schemas.openxmlformats.org/officeDocument/2006/relationships/slide" Target="slides/slide72.xml"/><Relationship Id="rId100" Type="http://schemas.openxmlformats.org/officeDocument/2006/relationships/slide" Target="slides/slide95.xml"/><Relationship Id="rId105" Type="http://schemas.openxmlformats.org/officeDocument/2006/relationships/slide" Target="slides/slide100.xml"/><Relationship Id="rId113" Type="http://schemas.openxmlformats.org/officeDocument/2006/relationships/notesMaster" Target="notesMasters/notesMaster1.xml"/><Relationship Id="rId118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slide" Target="slides/slide67.xml"/><Relationship Id="rId80" Type="http://schemas.openxmlformats.org/officeDocument/2006/relationships/slide" Target="slides/slide75.xml"/><Relationship Id="rId85" Type="http://schemas.openxmlformats.org/officeDocument/2006/relationships/slide" Target="slides/slide80.xml"/><Relationship Id="rId93" Type="http://schemas.openxmlformats.org/officeDocument/2006/relationships/slide" Target="slides/slide88.xml"/><Relationship Id="rId98" Type="http://schemas.openxmlformats.org/officeDocument/2006/relationships/slide" Target="slides/slide9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103" Type="http://schemas.openxmlformats.org/officeDocument/2006/relationships/slide" Target="slides/slide98.xml"/><Relationship Id="rId108" Type="http://schemas.openxmlformats.org/officeDocument/2006/relationships/slide" Target="slides/slide103.xml"/><Relationship Id="rId116" Type="http://schemas.openxmlformats.org/officeDocument/2006/relationships/viewProps" Target="view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slide" Target="slides/slide70.xml"/><Relationship Id="rId83" Type="http://schemas.openxmlformats.org/officeDocument/2006/relationships/slide" Target="slides/slide78.xml"/><Relationship Id="rId88" Type="http://schemas.openxmlformats.org/officeDocument/2006/relationships/slide" Target="slides/slide83.xml"/><Relationship Id="rId91" Type="http://schemas.openxmlformats.org/officeDocument/2006/relationships/slide" Target="slides/slide86.xml"/><Relationship Id="rId96" Type="http://schemas.openxmlformats.org/officeDocument/2006/relationships/slide" Target="slides/slide91.xml"/><Relationship Id="rId111" Type="http://schemas.openxmlformats.org/officeDocument/2006/relationships/slide" Target="slides/slide10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6" Type="http://schemas.openxmlformats.org/officeDocument/2006/relationships/slide" Target="slides/slide101.xml"/><Relationship Id="rId114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slide" Target="slides/slide68.xml"/><Relationship Id="rId78" Type="http://schemas.openxmlformats.org/officeDocument/2006/relationships/slide" Target="slides/slide73.xml"/><Relationship Id="rId81" Type="http://schemas.openxmlformats.org/officeDocument/2006/relationships/slide" Target="slides/slide76.xml"/><Relationship Id="rId86" Type="http://schemas.openxmlformats.org/officeDocument/2006/relationships/slide" Target="slides/slide81.xml"/><Relationship Id="rId94" Type="http://schemas.openxmlformats.org/officeDocument/2006/relationships/slide" Target="slides/slide89.xml"/><Relationship Id="rId99" Type="http://schemas.openxmlformats.org/officeDocument/2006/relationships/slide" Target="slides/slide94.xml"/><Relationship Id="rId101" Type="http://schemas.openxmlformats.org/officeDocument/2006/relationships/slide" Target="slides/slide9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109" Type="http://schemas.openxmlformats.org/officeDocument/2006/relationships/slide" Target="slides/slide10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6" Type="http://schemas.openxmlformats.org/officeDocument/2006/relationships/slide" Target="slides/slide71.xml"/><Relationship Id="rId97" Type="http://schemas.openxmlformats.org/officeDocument/2006/relationships/slide" Target="slides/slide92.xml"/><Relationship Id="rId104" Type="http://schemas.openxmlformats.org/officeDocument/2006/relationships/slide" Target="slides/slide99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92" Type="http://schemas.openxmlformats.org/officeDocument/2006/relationships/slide" Target="slides/slide87.xml"/><Relationship Id="rId2" Type="http://schemas.openxmlformats.org/officeDocument/2006/relationships/customXml" Target="../customXml/item2.xml"/><Relationship Id="rId29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542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5263" y="0"/>
            <a:ext cx="403542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8D35B19-61A9-43D4-A0E7-DDC6AD848BC9}" type="datetimeFigureOut">
              <a:rPr lang="en-US"/>
              <a:pPr>
                <a:defRPr/>
              </a:pPr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73850"/>
            <a:ext cx="403542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5263" y="6673850"/>
            <a:ext cx="4035425" cy="350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8AA1A74-333F-413E-AF4C-F12B69B3F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5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5" tIns="46128" rIns="92265" bIns="46128" numCol="1" anchor="t" anchorCtr="0" compatLnSpc="1">
            <a:prstTxWarp prst="textNoShape">
              <a:avLst/>
            </a:prstTxWarp>
          </a:bodyPr>
          <a:lstStyle>
            <a:lvl1pPr defTabSz="9223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75263" y="0"/>
            <a:ext cx="4035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5" tIns="46128" rIns="92265" bIns="46128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3538" y="525463"/>
            <a:ext cx="3513137" cy="2635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6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3336925"/>
            <a:ext cx="7448550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5" tIns="46128" rIns="92265" bIns="461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6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73850"/>
            <a:ext cx="40354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5" tIns="46128" rIns="92265" bIns="46128" numCol="1" anchor="b" anchorCtr="0" compatLnSpc="1">
            <a:prstTxWarp prst="textNoShape">
              <a:avLst/>
            </a:prstTxWarp>
          </a:bodyPr>
          <a:lstStyle>
            <a:lvl1pPr defTabSz="922338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6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75263" y="6673850"/>
            <a:ext cx="403542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65" tIns="46128" rIns="92265" bIns="46128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smtClean="0"/>
            </a:lvl1pPr>
          </a:lstStyle>
          <a:p>
            <a:pPr>
              <a:defRPr/>
            </a:pPr>
            <a:fld id="{6E89326E-B147-4192-AA73-EE6F7C40A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C59B2-8A31-40BB-8FAE-E8D35E1F0DF3}" type="slidenum">
              <a:rPr lang="en-US"/>
              <a:pPr/>
              <a:t>98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98775" y="527050"/>
            <a:ext cx="3514725" cy="263525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3336925"/>
            <a:ext cx="7448550" cy="31623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388" y="2132013"/>
            <a:ext cx="7770812" cy="1463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0013" y="3881438"/>
            <a:ext cx="6405562" cy="1762125"/>
          </a:xfrm>
        </p:spPr>
        <p:txBody>
          <a:bodyPr/>
          <a:lstStyle>
            <a:lvl1pPr marL="0" indent="0" algn="ctr">
              <a:buFont typeface="Wingdings 3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554788" y="625157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6467" tIns="43236" rIns="86467" bIns="43236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r>
              <a:rPr lang="en-US"/>
              <a:t>Page </a:t>
            </a:r>
            <a:fld id="{8FFB084C-DB4A-4CC8-8A6C-2D396333A8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7825" y="-166688"/>
            <a:ext cx="2211388" cy="6643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900" y="-166688"/>
            <a:ext cx="6486525" cy="6643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8900" y="-166688"/>
            <a:ext cx="8850313" cy="664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27013" y="-166688"/>
            <a:ext cx="8231187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8900" y="1000125"/>
            <a:ext cx="4348163" cy="266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349750" cy="266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8900" y="3814763"/>
            <a:ext cx="4348163" cy="2662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9463" y="3814763"/>
            <a:ext cx="4349750" cy="2662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5938" y="1600200"/>
            <a:ext cx="2135187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25633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900" y="1000125"/>
            <a:ext cx="4348163" cy="5476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349750" cy="5476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-12700"/>
            <a:ext cx="9144000" cy="8350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7013" y="-475968"/>
            <a:ext cx="8231187" cy="42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" y="1000125"/>
            <a:ext cx="8850313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6596063"/>
            <a:ext cx="9144000" cy="2619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724900" y="6596063"/>
            <a:ext cx="5080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67" tIns="43236" rIns="86467" bIns="43236">
            <a:spAutoFit/>
          </a:bodyPr>
          <a:lstStyle/>
          <a:p>
            <a:pPr algn="ctr" defTabSz="863600">
              <a:spcBef>
                <a:spcPct val="50000"/>
              </a:spcBef>
              <a:defRPr/>
            </a:pPr>
            <a:fld id="{E044A3C8-525F-47EF-AF7C-D105EBD08325}" type="slidenum">
              <a:rPr lang="en-US" sz="1200">
                <a:solidFill>
                  <a:schemeClr val="bg1"/>
                </a:solidFill>
              </a:rPr>
              <a:pPr algn="ctr" defTabSz="863600">
                <a:spcBef>
                  <a:spcPct val="50000"/>
                </a:spcBef>
                <a:defRPr/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2pPr>
      <a:lvl3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3pPr>
      <a:lvl4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4pPr>
      <a:lvl5pPr algn="l" defTabSz="863600" rtl="0" eaLnBrk="0" fontAlgn="base" hangingPunct="0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5pPr>
      <a:lvl6pPr marL="4572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6pPr>
      <a:lvl7pPr marL="9144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7pPr>
      <a:lvl8pPr marL="13716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8pPr>
      <a:lvl9pPr marL="1828800" algn="l" defTabSz="863600" rtl="0" fontAlgn="base">
        <a:spcBef>
          <a:spcPct val="0"/>
        </a:spcBef>
        <a:spcAft>
          <a:spcPct val="0"/>
        </a:spcAft>
        <a:defRPr sz="29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23850" indent="-323850" algn="l" defTabSz="8636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20000"/>
        <a:buFont typeface="Wingdings 3" pitchFamily="18" charset="2"/>
        <a:buChar char=""/>
        <a:defRPr sz="1700" b="1">
          <a:solidFill>
            <a:schemeClr val="tx1"/>
          </a:solidFill>
          <a:latin typeface="+mn-lt"/>
          <a:ea typeface="+mn-ea"/>
          <a:cs typeface="+mn-cs"/>
        </a:defRPr>
      </a:lvl1pPr>
      <a:lvl2pPr marL="703263" indent="-271463" algn="l" defTabSz="8636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2pPr>
      <a:lvl3pPr marL="1081088" indent="-217488" algn="l" defTabSz="863600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512888" indent="-212725" algn="l" defTabSz="863600" rtl="0" eaLnBrk="0" fontAlgn="base" hangingPunct="0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  <a:cs typeface="+mn-cs"/>
        </a:defRPr>
      </a:lvl4pPr>
      <a:lvl5pPr marL="1944688" indent="-215900" algn="l" defTabSz="8636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4018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8590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3162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773488" indent="-215900" algn="l" defTabSz="8636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7735888" y="2714625"/>
            <a:ext cx="1016000" cy="9175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774700" y="2536825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3405188"/>
            <a:ext cx="82311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8636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636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2pPr>
      <a:lvl3pPr algn="l" defTabSz="8636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3pPr>
      <a:lvl4pPr algn="l" defTabSz="8636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4pPr>
      <a:lvl5pPr algn="l" defTabSz="863600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5pPr>
      <a:lvl6pPr marL="457200" algn="l" defTabSz="863600" rtl="0" fontAlgn="base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6pPr>
      <a:lvl7pPr marL="914400" algn="l" defTabSz="863600" rtl="0" fontAlgn="base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7pPr>
      <a:lvl8pPr marL="1371600" algn="l" defTabSz="863600" rtl="0" fontAlgn="base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8pPr>
      <a:lvl9pPr marL="1828800" algn="l" defTabSz="863600" rtl="0" fontAlgn="base"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23850" indent="-323850" algn="l" defTabSz="863600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03263" indent="-271463" algn="l" defTabSz="863600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cs typeface="+mn-cs"/>
        </a:defRPr>
      </a:lvl2pPr>
      <a:lvl3pPr marL="1081088" indent="-217488" algn="l" defTabSz="863600" rtl="0" eaLnBrk="0" fontAlgn="base" hangingPunct="0">
        <a:spcBef>
          <a:spcPct val="20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  <a:cs typeface="+mn-cs"/>
        </a:defRPr>
      </a:lvl3pPr>
      <a:lvl4pPr marL="1512888" indent="-212725" algn="l" defTabSz="863600" rtl="0" eaLnBrk="0" fontAlgn="base" hangingPunct="0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+mn-lt"/>
          <a:cs typeface="+mn-cs"/>
        </a:defRPr>
      </a:lvl4pPr>
      <a:lvl5pPr marL="1944688" indent="-215900" algn="l" defTabSz="863600" rtl="0" eaLnBrk="0" fontAlgn="base" hangingPunct="0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cs typeface="+mn-cs"/>
        </a:defRPr>
      </a:lvl5pPr>
      <a:lvl6pPr marL="2401888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cs typeface="+mn-cs"/>
        </a:defRPr>
      </a:lvl6pPr>
      <a:lvl7pPr marL="2859088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cs typeface="+mn-cs"/>
        </a:defRPr>
      </a:lvl7pPr>
      <a:lvl8pPr marL="3316288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cs typeface="+mn-cs"/>
        </a:defRPr>
      </a:lvl8pPr>
      <a:lvl9pPr marL="3773488" indent="-215900" algn="l" defTabSz="863600" rtl="0" fontAlgn="base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1.png"/><Relationship Id="rId4" Type="http://schemas.openxmlformats.org/officeDocument/2006/relationships/oleObject" Target="../embeddings/Microsoft_Office_PowerPoint_97-2003_Presentation1.ppt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27014" y="-728157"/>
            <a:ext cx="1970754" cy="631908"/>
          </a:xfrm>
        </p:spPr>
        <p:txBody>
          <a:bodyPr/>
          <a:lstStyle/>
          <a:p>
            <a:pPr eaLnBrk="1" hangingPunct="1"/>
            <a:r>
              <a:rPr lang="en-US" dirty="0" smtClean="0"/>
              <a:t>Intro 1</a:t>
            </a:r>
          </a:p>
        </p:txBody>
      </p:sp>
      <p:pic>
        <p:nvPicPr>
          <p:cNvPr id="5123" name="Content Placeholder 3" descr="horseheadchevte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89119" y="3022221"/>
            <a:ext cx="3948159" cy="2631193"/>
          </a:xfrm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1386648" y="1278577"/>
            <a:ext cx="6337986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PumperPal Training</a:t>
            </a:r>
          </a:p>
          <a:p>
            <a:pPr algn="ctr"/>
            <a:r>
              <a:rPr lang="en-US" sz="3600" b="1" dirty="0"/>
              <a:t>Detailed Data Entry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4591" y="128336"/>
            <a:ext cx="7844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Carroll Engineering, Inc.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/>
              <a:t>  Send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4339" name="Text Box 5"/>
          <p:cNvSpPr txBox="1">
            <a:spLocks noChangeArrowheads="1"/>
          </p:cNvSpPr>
          <p:nvPr/>
        </p:nvSpPr>
        <p:spPr bwMode="auto">
          <a:xfrm rot="10800000" flipV="1">
            <a:off x="0" y="3124200"/>
            <a:ext cx="4191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Laptop will connect to the FTP site &amp; download route.</a:t>
            </a:r>
          </a:p>
        </p:txBody>
      </p:sp>
      <p:pic>
        <p:nvPicPr>
          <p:cNvPr id="14340" name="Picture 12" descr="C:\DOCUME~1\David\LOCALS~1\Temp\SNAGHTML1e62f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050" y="825500"/>
            <a:ext cx="3790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C:\DOCUME~1\David\LOCALS~1\Temp\SNAGHTML1e54b9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308350"/>
            <a:ext cx="4876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Freeform 6"/>
          <p:cNvSpPr>
            <a:spLocks/>
          </p:cNvSpPr>
          <p:nvPr/>
        </p:nvSpPr>
        <p:spPr bwMode="auto">
          <a:xfrm>
            <a:off x="2895600" y="2794000"/>
            <a:ext cx="2590800" cy="482600"/>
          </a:xfrm>
          <a:custGeom>
            <a:avLst/>
            <a:gdLst>
              <a:gd name="T0" fmla="*/ 0 w 1632"/>
              <a:gd name="T1" fmla="*/ 208 h 304"/>
              <a:gd name="T2" fmla="*/ 1344 w 1632"/>
              <a:gd name="T3" fmla="*/ 16 h 304"/>
              <a:gd name="T4" fmla="*/ 1632 w 1632"/>
              <a:gd name="T5" fmla="*/ 304 h 304"/>
              <a:gd name="T6" fmla="*/ 0 60000 65536"/>
              <a:gd name="T7" fmla="*/ 0 60000 65536"/>
              <a:gd name="T8" fmla="*/ 0 60000 65536"/>
              <a:gd name="T9" fmla="*/ 0 w 1632"/>
              <a:gd name="T10" fmla="*/ 0 h 304"/>
              <a:gd name="T11" fmla="*/ 1632 w 1632"/>
              <a:gd name="T12" fmla="*/ 304 h 3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32" h="304">
                <a:moveTo>
                  <a:pt x="0" y="208"/>
                </a:moveTo>
                <a:cubicBezTo>
                  <a:pt x="536" y="104"/>
                  <a:pt x="1072" y="0"/>
                  <a:pt x="1344" y="16"/>
                </a:cubicBezTo>
                <a:cubicBezTo>
                  <a:pt x="1616" y="32"/>
                  <a:pt x="1624" y="168"/>
                  <a:pt x="1632" y="304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32196" name="Text Box 4"/>
          <p:cNvSpPr txBox="1">
            <a:spLocks noChangeArrowheads="1"/>
          </p:cNvSpPr>
          <p:nvPr/>
        </p:nvSpPr>
        <p:spPr bwMode="auto">
          <a:xfrm>
            <a:off x="0" y="1701800"/>
            <a:ext cx="6096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Errors</a:t>
            </a:r>
            <a:r>
              <a:rPr lang="en-US" sz="2000" b="1"/>
              <a:t> found during daily data entry are represented with a </a:t>
            </a:r>
            <a:r>
              <a:rPr lang="en-US" sz="2000" b="1">
                <a:solidFill>
                  <a:srgbClr val="FF0000"/>
                </a:solidFill>
              </a:rPr>
              <a:t>Red X</a:t>
            </a:r>
            <a:r>
              <a:rPr lang="en-US" sz="2000" b="1"/>
              <a:t>.</a:t>
            </a:r>
          </a:p>
        </p:txBody>
      </p:sp>
      <p:sp>
        <p:nvSpPr>
          <p:cNvPr id="1032197" name="AutoShape 5"/>
          <p:cNvSpPr>
            <a:spLocks noChangeArrowheads="1"/>
          </p:cNvSpPr>
          <p:nvPr/>
        </p:nvSpPr>
        <p:spPr bwMode="auto">
          <a:xfrm>
            <a:off x="152400" y="698500"/>
            <a:ext cx="431800" cy="2921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32198" name="Picture 6" descr="PP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990600"/>
            <a:ext cx="7513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199" name="Text Box 7"/>
          <p:cNvSpPr txBox="1">
            <a:spLocks noChangeArrowheads="1"/>
          </p:cNvSpPr>
          <p:nvPr/>
        </p:nvSpPr>
        <p:spPr bwMode="auto">
          <a:xfrm>
            <a:off x="0" y="2527300"/>
            <a:ext cx="80645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Scroll mouse over </a:t>
            </a:r>
            <a:r>
              <a:rPr lang="en-US" sz="2000" b="1">
                <a:solidFill>
                  <a:srgbClr val="FF0000"/>
                </a:solidFill>
              </a:rPr>
              <a:t>Red X</a:t>
            </a:r>
            <a:r>
              <a:rPr lang="en-US" sz="2000" b="1"/>
              <a:t> to display a validation reason for error.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Red 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196" grpId="0" animBg="1"/>
      <p:bldP spid="1032197" grpId="0" animBg="1"/>
      <p:bldP spid="1032199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6499" name="Text Box 4"/>
          <p:cNvSpPr txBox="1">
            <a:spLocks noChangeArrowheads="1"/>
          </p:cNvSpPr>
          <p:nvPr/>
        </p:nvSpPr>
        <p:spPr bwMode="auto">
          <a:xfrm>
            <a:off x="0" y="1092200"/>
            <a:ext cx="59563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A </a:t>
            </a:r>
            <a:r>
              <a:rPr lang="en-US" sz="2000" b="1">
                <a:solidFill>
                  <a:srgbClr val="008000"/>
                </a:solidFill>
              </a:rPr>
              <a:t>Green Check</a:t>
            </a:r>
            <a:r>
              <a:rPr lang="en-US" sz="2000" b="1"/>
              <a:t> will be displayed upon correct data entry.</a:t>
            </a:r>
          </a:p>
        </p:txBody>
      </p:sp>
      <p:sp>
        <p:nvSpPr>
          <p:cNvPr id="106500" name="AutoShape 5"/>
          <p:cNvSpPr>
            <a:spLocks noChangeArrowheads="1"/>
          </p:cNvSpPr>
          <p:nvPr/>
        </p:nvSpPr>
        <p:spPr bwMode="auto">
          <a:xfrm>
            <a:off x="203200" y="698500"/>
            <a:ext cx="330200" cy="279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Green Check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1981200" y="1600200"/>
            <a:ext cx="6400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Any leases with validation errors will be shown in red when report is generated.</a:t>
            </a:r>
          </a:p>
        </p:txBody>
      </p:sp>
      <p:sp>
        <p:nvSpPr>
          <p:cNvPr id="990212" name="Text Box 4"/>
          <p:cNvSpPr txBox="1">
            <a:spLocks noChangeArrowheads="1"/>
          </p:cNvSpPr>
          <p:nvPr/>
        </p:nvSpPr>
        <p:spPr bwMode="auto">
          <a:xfrm>
            <a:off x="685800" y="5791200"/>
            <a:ext cx="6553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Check “</a:t>
            </a:r>
            <a:r>
              <a:rPr lang="en-US" sz="2000" b="1">
                <a:solidFill>
                  <a:srgbClr val="FF0000"/>
                </a:solidFill>
              </a:rPr>
              <a:t>only Errors and No Data</a:t>
            </a:r>
            <a:r>
              <a:rPr lang="en-US" sz="2000" b="1"/>
              <a:t>” to review error(s).</a:t>
            </a:r>
          </a:p>
        </p:txBody>
      </p:sp>
      <p:sp>
        <p:nvSpPr>
          <p:cNvPr id="990213" name="AutoShape 5"/>
          <p:cNvSpPr>
            <a:spLocks noChangeArrowheads="1"/>
          </p:cNvSpPr>
          <p:nvPr/>
        </p:nvSpPr>
        <p:spPr bwMode="auto">
          <a:xfrm>
            <a:off x="7772400" y="5943600"/>
            <a:ext cx="1143000" cy="152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Errors Checkbox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0212" grpId="0" animBg="1"/>
      <p:bldP spid="990213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1295400" y="4876800"/>
            <a:ext cx="601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Lease(s) are displayed with a reason for error.</a:t>
            </a:r>
          </a:p>
        </p:txBody>
      </p:sp>
      <p:sp>
        <p:nvSpPr>
          <p:cNvPr id="108548" name="AutoShape 4"/>
          <p:cNvSpPr>
            <a:spLocks noChangeArrowheads="1"/>
          </p:cNvSpPr>
          <p:nvPr/>
        </p:nvSpPr>
        <p:spPr bwMode="auto">
          <a:xfrm>
            <a:off x="0" y="5715000"/>
            <a:ext cx="7696200" cy="1143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Explanation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3"/>
          <p:cNvSpPr txBox="1">
            <a:spLocks noChangeArrowheads="1"/>
          </p:cNvSpPr>
          <p:nvPr/>
        </p:nvSpPr>
        <p:spPr bwMode="auto">
          <a:xfrm>
            <a:off x="2362200" y="3200400"/>
            <a:ext cx="4495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Return to lease and correct error.</a:t>
            </a:r>
          </a:p>
        </p:txBody>
      </p:sp>
      <p:pic>
        <p:nvPicPr>
          <p:cNvPr id="1095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163" y="-30163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525" y="1304925"/>
            <a:ext cx="571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9025" y="2898775"/>
            <a:ext cx="571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1525" y="2009775"/>
            <a:ext cx="57150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5" name="Picture 9" descr="PPT5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900" y="2438400"/>
            <a:ext cx="1524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900" y="5907088"/>
            <a:ext cx="75628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7" name="Text Box 11"/>
          <p:cNvSpPr txBox="1">
            <a:spLocks noChangeArrowheads="1"/>
          </p:cNvSpPr>
          <p:nvPr/>
        </p:nvSpPr>
        <p:spPr bwMode="auto">
          <a:xfrm>
            <a:off x="558800" y="1079500"/>
            <a:ext cx="81407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Validation reason may also be displayed by simply clicking lease with error to display reason.</a:t>
            </a:r>
          </a:p>
        </p:txBody>
      </p:sp>
      <p:sp>
        <p:nvSpPr>
          <p:cNvPr id="109578" name="AutoShape 12"/>
          <p:cNvSpPr>
            <a:spLocks noChangeArrowheads="1"/>
          </p:cNvSpPr>
          <p:nvPr/>
        </p:nvSpPr>
        <p:spPr bwMode="auto">
          <a:xfrm>
            <a:off x="0" y="2400300"/>
            <a:ext cx="254000" cy="2921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AutoShape 13"/>
          <p:cNvSpPr>
            <a:spLocks noChangeArrowheads="1"/>
          </p:cNvSpPr>
          <p:nvPr/>
        </p:nvSpPr>
        <p:spPr bwMode="auto">
          <a:xfrm>
            <a:off x="0" y="5829300"/>
            <a:ext cx="7708900" cy="8763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80" name="Line 14"/>
          <p:cNvSpPr>
            <a:spLocks noChangeShapeType="1"/>
          </p:cNvSpPr>
          <p:nvPr/>
        </p:nvSpPr>
        <p:spPr bwMode="auto">
          <a:xfrm>
            <a:off x="215900" y="2768600"/>
            <a:ext cx="1117600" cy="2971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Explanation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1143000" y="0"/>
            <a:ext cx="6781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Regenerate report after correcting errors, note no errors now present.</a:t>
            </a:r>
          </a:p>
        </p:txBody>
      </p:sp>
      <p:pic>
        <p:nvPicPr>
          <p:cNvPr id="9932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Refresh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762000" y="1752600"/>
            <a:ext cx="7924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Reports will also recognize leases that have </a:t>
            </a:r>
            <a:r>
              <a:rPr lang="en-US" sz="2000" b="1">
                <a:solidFill>
                  <a:srgbClr val="FF0000"/>
                </a:solidFill>
              </a:rPr>
              <a:t>No Data</a:t>
            </a:r>
            <a:r>
              <a:rPr lang="en-US" sz="2000" b="1"/>
              <a:t> entered for the day.</a:t>
            </a:r>
          </a:p>
        </p:txBody>
      </p:sp>
      <p:sp>
        <p:nvSpPr>
          <p:cNvPr id="994308" name="Text Box 4"/>
          <p:cNvSpPr txBox="1">
            <a:spLocks noChangeArrowheads="1"/>
          </p:cNvSpPr>
          <p:nvPr/>
        </p:nvSpPr>
        <p:spPr bwMode="auto">
          <a:xfrm>
            <a:off x="1524000" y="3124200"/>
            <a:ext cx="6248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Return to lease(s) enter data, regenerate report.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No Data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4308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3" name="Text Box 3"/>
          <p:cNvSpPr txBox="1">
            <a:spLocks noChangeArrowheads="1"/>
          </p:cNvSpPr>
          <p:nvPr/>
        </p:nvSpPr>
        <p:spPr bwMode="auto">
          <a:xfrm>
            <a:off x="914400" y="1219200"/>
            <a:ext cx="7620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If errors are found for previous days during current day entry, click date for which error was found &amp; correct.</a:t>
            </a:r>
          </a:p>
        </p:txBody>
      </p:sp>
      <p:sp>
        <p:nvSpPr>
          <p:cNvPr id="995332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7620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If tank gauges are corrected for a previous day, gauges must be corrected for each day up to current day.</a:t>
            </a:r>
          </a:p>
        </p:txBody>
      </p:sp>
      <p:sp>
        <p:nvSpPr>
          <p:cNvPr id="995333" name="Text Box 5"/>
          <p:cNvSpPr txBox="1">
            <a:spLocks noChangeArrowheads="1"/>
          </p:cNvSpPr>
          <p:nvPr/>
        </p:nvSpPr>
        <p:spPr bwMode="auto">
          <a:xfrm>
            <a:off x="914400" y="2895600"/>
            <a:ext cx="7696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 multiday report must be sent at end of day for lease(s) that you have corrected.</a:t>
            </a:r>
          </a:p>
        </p:txBody>
      </p:sp>
      <p:pic>
        <p:nvPicPr>
          <p:cNvPr id="9953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Previous Errors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5332" grpId="0" animBg="1"/>
      <p:bldP spid="9953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Not Found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Picture 12" descr="C:\DOCUME~1\David\LOCALS~1\Temp\SNAGHTML1e62f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050" y="825500"/>
            <a:ext cx="3790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9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95400"/>
            <a:ext cx="19335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9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895600"/>
            <a:ext cx="19240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1910" name="Text Box 6"/>
          <p:cNvSpPr txBox="1">
            <a:spLocks noChangeArrowheads="1"/>
          </p:cNvSpPr>
          <p:nvPr/>
        </p:nvSpPr>
        <p:spPr bwMode="auto">
          <a:xfrm>
            <a:off x="0" y="1447800"/>
            <a:ext cx="5257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Program will alert if the file does not exist on the FTP site.</a:t>
            </a:r>
          </a:p>
        </p:txBody>
      </p:sp>
      <p:sp>
        <p:nvSpPr>
          <p:cNvPr id="891911" name="Text Box 7"/>
          <p:cNvSpPr txBox="1">
            <a:spLocks noChangeArrowheads="1"/>
          </p:cNvSpPr>
          <p:nvPr/>
        </p:nvSpPr>
        <p:spPr bwMode="auto">
          <a:xfrm>
            <a:off x="0" y="3048000"/>
            <a:ext cx="5029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/>
              <a:t>Program will also alert when retrieval is successful.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9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910" grpId="0" animBg="1"/>
      <p:bldP spid="8919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Fail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76200" y="1295400"/>
            <a:ext cx="40386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If file does not exist on FTP site, double check to make sure Date is correct and try again</a:t>
            </a:r>
          </a:p>
        </p:txBody>
      </p:sp>
      <p:pic>
        <p:nvPicPr>
          <p:cNvPr id="16388" name="Picture 10" descr="C:\DOCUME~1\David\LOCALS~1\Temp\SNAGHTML1e62f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050" y="920750"/>
            <a:ext cx="3790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29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19335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114800" y="1752600"/>
            <a:ext cx="2514600" cy="457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Success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228600" y="25146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0" y="2438400"/>
            <a:ext cx="4191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When Retrieve Route Successful, Click OK.</a:t>
            </a:r>
          </a:p>
        </p:txBody>
      </p:sp>
      <p:sp>
        <p:nvSpPr>
          <p:cNvPr id="893960" name="Text Box 8"/>
          <p:cNvSpPr txBox="1">
            <a:spLocks noChangeArrowheads="1"/>
          </p:cNvSpPr>
          <p:nvPr/>
        </p:nvSpPr>
        <p:spPr bwMode="auto">
          <a:xfrm>
            <a:off x="0" y="3581400"/>
            <a:ext cx="5334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Program will briefly close &amp; reopen with retrieved route.</a:t>
            </a:r>
          </a:p>
        </p:txBody>
      </p:sp>
      <p:pic>
        <p:nvPicPr>
          <p:cNvPr id="89396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4400" y="6324600"/>
            <a:ext cx="60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10"/>
          <p:cNvSpPr>
            <a:spLocks noChangeArrowheads="1"/>
          </p:cNvSpPr>
          <p:nvPr/>
        </p:nvSpPr>
        <p:spPr bwMode="auto">
          <a:xfrm>
            <a:off x="7078663" y="4040188"/>
            <a:ext cx="7239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416" name="Picture 12" descr="C:\DOCUME~1\David\LOCALS~1\Temp\SNAGHTML1e62fb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3050" y="1276350"/>
            <a:ext cx="3790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39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132138"/>
            <a:ext cx="19240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Line 7"/>
          <p:cNvSpPr>
            <a:spLocks noChangeShapeType="1"/>
          </p:cNvSpPr>
          <p:nvPr/>
        </p:nvSpPr>
        <p:spPr bwMode="auto">
          <a:xfrm>
            <a:off x="4191000" y="2819400"/>
            <a:ext cx="2819400" cy="1219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3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396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27013" y="-631906"/>
            <a:ext cx="8231187" cy="551699"/>
          </a:xfrm>
        </p:spPr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38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</a:t>
            </a:r>
            <a:r>
              <a:rPr lang="en-US" sz="2400" b="1">
                <a:solidFill>
                  <a:srgbClr val="0066CC"/>
                </a:solidFill>
              </a:rPr>
              <a:t>Typical Day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-92075" y="18494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/>
              <a:t>REVIEW  PREVIOUS  DAY’S  ENTRIES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554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TYPICAL DAY</a:t>
            </a:r>
          </a:p>
        </p:txBody>
      </p:sp>
      <p:sp>
        <p:nvSpPr>
          <p:cNvPr id="1003528" name="Text Box 8"/>
          <p:cNvSpPr txBox="1">
            <a:spLocks noChangeArrowheads="1"/>
          </p:cNvSpPr>
          <p:nvPr/>
        </p:nvSpPr>
        <p:spPr bwMode="auto">
          <a:xfrm>
            <a:off x="355600" y="2471738"/>
            <a:ext cx="853281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Check Relief Operator Notes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While going through the daily routine of entering data, take notice of prior entered data at bottom of screen.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Take note of any errors found &amp; correct.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At end of day, generate &amp; send multiday report for lease with corrected errors.</a:t>
            </a:r>
          </a:p>
        </p:txBody>
      </p:sp>
      <p:sp>
        <p:nvSpPr>
          <p:cNvPr id="1003531" name="Text Box 11"/>
          <p:cNvSpPr txBox="1">
            <a:spLocks noChangeArrowheads="1"/>
          </p:cNvSpPr>
          <p:nvPr/>
        </p:nvSpPr>
        <p:spPr bwMode="auto">
          <a:xfrm>
            <a:off x="381000" y="4841875"/>
            <a:ext cx="85328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Error correction and reports will be discussed in detail under Special Topics.</a:t>
            </a:r>
          </a:p>
        </p:txBody>
      </p:sp>
      <p:sp>
        <p:nvSpPr>
          <p:cNvPr id="18439" name="Text Box 12"/>
          <p:cNvSpPr txBox="1">
            <a:spLocks noChangeArrowheads="1"/>
          </p:cNvSpPr>
          <p:nvPr/>
        </p:nvSpPr>
        <p:spPr bwMode="auto">
          <a:xfrm>
            <a:off x="-92075" y="14430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>
                <a:solidFill>
                  <a:srgbClr val="B2B2B2"/>
                </a:solidFill>
              </a:rPr>
              <a:t>RETRIEVE  ROUTE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35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28" grpId="0" build="p"/>
      <p:bldP spid="10035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Tab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228600" y="25146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1048587" name="AutoShape 11"/>
          <p:cNvSpPr>
            <a:spLocks noChangeArrowheads="1"/>
          </p:cNvSpPr>
          <p:nvPr/>
        </p:nvSpPr>
        <p:spPr bwMode="auto">
          <a:xfrm>
            <a:off x="1754188" y="495300"/>
            <a:ext cx="366712" cy="201613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Example</a:t>
            </a:r>
            <a:endParaRPr lang="en-US" dirty="0"/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1762125" y="495300"/>
            <a:ext cx="342900" cy="198438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3238500" y="2527300"/>
            <a:ext cx="5905500" cy="1320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Notes</a:t>
            </a:r>
            <a:r>
              <a:rPr lang="en-US" sz="2000" b="1"/>
              <a:t> Function Tab used to enter general route comments.  Normally used to relay notes between operator &amp; relief.  Generally checked after Route Retrieval.</a:t>
            </a:r>
          </a:p>
        </p:txBody>
      </p:sp>
      <p:sp>
        <p:nvSpPr>
          <p:cNvPr id="1043463" name="Rectangle 7"/>
          <p:cNvSpPr>
            <a:spLocks noChangeArrowheads="1"/>
          </p:cNvSpPr>
          <p:nvPr/>
        </p:nvSpPr>
        <p:spPr bwMode="auto">
          <a:xfrm>
            <a:off x="415925" y="1233488"/>
            <a:ext cx="1371600" cy="165100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3464" name="Rectangle 8"/>
          <p:cNvSpPr>
            <a:spLocks noChangeArrowheads="1"/>
          </p:cNvSpPr>
          <p:nvPr/>
        </p:nvSpPr>
        <p:spPr bwMode="auto">
          <a:xfrm>
            <a:off x="401638" y="1676400"/>
            <a:ext cx="3352800" cy="179388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463" grpId="0" animBg="1"/>
      <p:bldP spid="10434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28600" y="25146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 rot="10800000" flipV="1">
            <a:off x="457200" y="2971800"/>
            <a:ext cx="8229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Take note of any errors found, correct &amp; send corrected multiday report.</a:t>
            </a: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152400" y="3810000"/>
            <a:ext cx="8839200" cy="2514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227013" y="-519611"/>
            <a:ext cx="8231187" cy="423362"/>
          </a:xfrm>
        </p:spPr>
        <p:txBody>
          <a:bodyPr/>
          <a:lstStyle/>
          <a:p>
            <a:r>
              <a:rPr lang="en-US" dirty="0" smtClean="0"/>
              <a:t>Data Entry</a:t>
            </a:r>
            <a:endParaRPr lang="en-US" dirty="0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57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Typical Day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-92075" y="2235200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/>
              <a:t>DATA  ENTRY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554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TYPICAL DAY</a:t>
            </a:r>
          </a:p>
        </p:txBody>
      </p:sp>
      <p:sp>
        <p:nvSpPr>
          <p:cNvPr id="22533" name="Text Box 18"/>
          <p:cNvSpPr txBox="1">
            <a:spLocks noChangeArrowheads="1"/>
          </p:cNvSpPr>
          <p:nvPr/>
        </p:nvSpPr>
        <p:spPr bwMode="auto">
          <a:xfrm>
            <a:off x="-92075" y="18494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>
                <a:solidFill>
                  <a:srgbClr val="B2B2B2"/>
                </a:solidFill>
              </a:rPr>
              <a:t>REVIEW  PREVIOUS  DAY’S  ENTRIES</a:t>
            </a:r>
          </a:p>
        </p:txBody>
      </p:sp>
      <p:sp>
        <p:nvSpPr>
          <p:cNvPr id="22534" name="Text Box 19"/>
          <p:cNvSpPr txBox="1">
            <a:spLocks noChangeArrowheads="1"/>
          </p:cNvSpPr>
          <p:nvPr/>
        </p:nvSpPr>
        <p:spPr bwMode="auto">
          <a:xfrm>
            <a:off x="-92075" y="14430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>
                <a:solidFill>
                  <a:srgbClr val="B2B2B2"/>
                </a:solidFill>
              </a:rPr>
              <a:t>RETRIEVE  ROUTE</a:t>
            </a:r>
          </a:p>
        </p:txBody>
      </p:sp>
      <p:sp>
        <p:nvSpPr>
          <p:cNvPr id="22535" name="Text Box 20"/>
          <p:cNvSpPr txBox="1">
            <a:spLocks noChangeArrowheads="1"/>
          </p:cNvSpPr>
          <p:nvPr/>
        </p:nvSpPr>
        <p:spPr bwMode="auto">
          <a:xfrm>
            <a:off x="876300" y="2882900"/>
            <a:ext cx="76835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endParaRPr lang="en-US" sz="2000"/>
          </a:p>
          <a:p>
            <a:pPr defTabSz="863600">
              <a:spcBef>
                <a:spcPct val="50000"/>
              </a:spcBef>
            </a:pPr>
            <a:endParaRPr lang="en-US" sz="2000"/>
          </a:p>
        </p:txBody>
      </p:sp>
      <p:sp>
        <p:nvSpPr>
          <p:cNvPr id="1004565" name="Text Box 21"/>
          <p:cNvSpPr txBox="1">
            <a:spLocks noChangeArrowheads="1"/>
          </p:cNvSpPr>
          <p:nvPr/>
        </p:nvSpPr>
        <p:spPr bwMode="auto">
          <a:xfrm>
            <a:off x="542925" y="2667000"/>
            <a:ext cx="23622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Gas Meter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Tanks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Wellhead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Run Tickets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Water Hauls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Water Meter</a:t>
            </a:r>
          </a:p>
          <a:p>
            <a:pPr defTabSz="863600">
              <a:spcBef>
                <a:spcPct val="50000"/>
              </a:spcBef>
            </a:pPr>
            <a:endParaRPr lang="en-US" sz="2000"/>
          </a:p>
        </p:txBody>
      </p:sp>
      <p:sp>
        <p:nvSpPr>
          <p:cNvPr id="1004566" name="Text Box 22"/>
          <p:cNvSpPr txBox="1">
            <a:spLocks noChangeArrowheads="1"/>
          </p:cNvSpPr>
          <p:nvPr/>
        </p:nvSpPr>
        <p:spPr bwMode="auto">
          <a:xfrm>
            <a:off x="3903663" y="2687638"/>
            <a:ext cx="23622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Compressor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Plunger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Dehydrator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Welltest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Status 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Other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565" grpId="0"/>
      <p:bldP spid="10045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27013" y="-166688"/>
            <a:ext cx="8231187" cy="1177341"/>
          </a:xfrm>
        </p:spPr>
        <p:txBody>
          <a:bodyPr/>
          <a:lstStyle/>
          <a:p>
            <a:r>
              <a:rPr lang="en-US" dirty="0" smtClean="0"/>
              <a:t>Daily Tab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505200" y="1485900"/>
            <a:ext cx="56388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Majority of </a:t>
            </a:r>
            <a:r>
              <a:rPr lang="en-US" sz="2000" b="1">
                <a:solidFill>
                  <a:schemeClr val="accent2"/>
                </a:solidFill>
              </a:rPr>
              <a:t>Data Entry</a:t>
            </a:r>
            <a:r>
              <a:rPr lang="en-US" sz="2000" b="1"/>
              <a:t> takes place in the Daily Function Tab &amp; its corresponding Navigation Tabs.</a:t>
            </a:r>
          </a:p>
        </p:txBody>
      </p:sp>
      <p:sp>
        <p:nvSpPr>
          <p:cNvPr id="898053" name="AutoShape 5"/>
          <p:cNvSpPr>
            <a:spLocks noChangeArrowheads="1"/>
          </p:cNvSpPr>
          <p:nvPr/>
        </p:nvSpPr>
        <p:spPr bwMode="auto">
          <a:xfrm>
            <a:off x="123825" y="495300"/>
            <a:ext cx="304800" cy="185738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54" name="AutoShape 6"/>
          <p:cNvSpPr>
            <a:spLocks noChangeArrowheads="1"/>
          </p:cNvSpPr>
          <p:nvPr/>
        </p:nvSpPr>
        <p:spPr bwMode="auto">
          <a:xfrm>
            <a:off x="195263" y="1017588"/>
            <a:ext cx="509587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1" name="AutoShape 13"/>
          <p:cNvSpPr>
            <a:spLocks noChangeArrowheads="1"/>
          </p:cNvSpPr>
          <p:nvPr/>
        </p:nvSpPr>
        <p:spPr bwMode="auto">
          <a:xfrm>
            <a:off x="720725" y="1019175"/>
            <a:ext cx="347663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2" name="AutoShape 14"/>
          <p:cNvSpPr>
            <a:spLocks noChangeArrowheads="1"/>
          </p:cNvSpPr>
          <p:nvPr/>
        </p:nvSpPr>
        <p:spPr bwMode="auto">
          <a:xfrm>
            <a:off x="1074738" y="1020763"/>
            <a:ext cx="471487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3" name="AutoShape 15"/>
          <p:cNvSpPr>
            <a:spLocks noChangeArrowheads="1"/>
          </p:cNvSpPr>
          <p:nvPr/>
        </p:nvSpPr>
        <p:spPr bwMode="auto">
          <a:xfrm>
            <a:off x="1557338" y="1022350"/>
            <a:ext cx="557212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4" name="AutoShape 16"/>
          <p:cNvSpPr>
            <a:spLocks noChangeArrowheads="1"/>
          </p:cNvSpPr>
          <p:nvPr/>
        </p:nvSpPr>
        <p:spPr bwMode="auto">
          <a:xfrm>
            <a:off x="2139950" y="1019175"/>
            <a:ext cx="585788" cy="195263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5" name="AutoShape 17"/>
          <p:cNvSpPr>
            <a:spLocks noChangeArrowheads="1"/>
          </p:cNvSpPr>
          <p:nvPr/>
        </p:nvSpPr>
        <p:spPr bwMode="auto">
          <a:xfrm>
            <a:off x="2736850" y="1016000"/>
            <a:ext cx="604838" cy="20002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6" name="AutoShape 18"/>
          <p:cNvSpPr>
            <a:spLocks noChangeArrowheads="1"/>
          </p:cNvSpPr>
          <p:nvPr/>
        </p:nvSpPr>
        <p:spPr bwMode="auto">
          <a:xfrm>
            <a:off x="3357563" y="1017588"/>
            <a:ext cx="571500" cy="20002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7" name="AutoShape 19"/>
          <p:cNvSpPr>
            <a:spLocks noChangeArrowheads="1"/>
          </p:cNvSpPr>
          <p:nvPr/>
        </p:nvSpPr>
        <p:spPr bwMode="auto">
          <a:xfrm>
            <a:off x="3949700" y="1014413"/>
            <a:ext cx="404813" cy="2063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8" name="AutoShape 20"/>
          <p:cNvSpPr>
            <a:spLocks noChangeArrowheads="1"/>
          </p:cNvSpPr>
          <p:nvPr/>
        </p:nvSpPr>
        <p:spPr bwMode="auto">
          <a:xfrm>
            <a:off x="4370388" y="1011238"/>
            <a:ext cx="547687" cy="207962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69" name="AutoShape 21"/>
          <p:cNvSpPr>
            <a:spLocks noChangeArrowheads="1"/>
          </p:cNvSpPr>
          <p:nvPr/>
        </p:nvSpPr>
        <p:spPr bwMode="auto">
          <a:xfrm>
            <a:off x="4933950" y="1012825"/>
            <a:ext cx="438150" cy="20002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71" name="AutoShape 23"/>
          <p:cNvSpPr>
            <a:spLocks noChangeArrowheads="1"/>
          </p:cNvSpPr>
          <p:nvPr/>
        </p:nvSpPr>
        <p:spPr bwMode="auto">
          <a:xfrm>
            <a:off x="5378450" y="1014413"/>
            <a:ext cx="376238" cy="195262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8072" name="AutoShape 24"/>
          <p:cNvSpPr>
            <a:spLocks noChangeArrowheads="1"/>
          </p:cNvSpPr>
          <p:nvPr/>
        </p:nvSpPr>
        <p:spPr bwMode="auto">
          <a:xfrm>
            <a:off x="5756275" y="1016000"/>
            <a:ext cx="347663" cy="195263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8053" grpId="0" animBg="1"/>
      <p:bldP spid="898054" grpId="0" animBg="1"/>
      <p:bldP spid="898061" grpId="0" animBg="1"/>
      <p:bldP spid="898062" grpId="0" animBg="1"/>
      <p:bldP spid="898063" grpId="0" animBg="1"/>
      <p:bldP spid="898064" grpId="0" animBg="1"/>
      <p:bldP spid="898065" grpId="0" animBg="1"/>
      <p:bldP spid="898066" grpId="0" animBg="1"/>
      <p:bldP spid="898067" grpId="0" animBg="1"/>
      <p:bldP spid="898068" grpId="0" animBg="1"/>
      <p:bldP spid="898069" grpId="0" animBg="1"/>
      <p:bldP spid="898071" grpId="0" animBg="1"/>
      <p:bldP spid="8980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Documents and Settings\David\Local Settings\Temporary Internet Files\Content.IE5\PFFXX95L\MC9004330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0538" y="2794000"/>
            <a:ext cx="8524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8" y="2474913"/>
            <a:ext cx="5524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8" y="3008313"/>
            <a:ext cx="5524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738" y="3556000"/>
            <a:ext cx="5524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Arrow Connector 26"/>
          <p:cNvCxnSpPr/>
          <p:nvPr/>
        </p:nvCxnSpPr>
        <p:spPr>
          <a:xfrm>
            <a:off x="2819400" y="321945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1" name="TextBox 27"/>
          <p:cNvSpPr txBox="1">
            <a:spLocks noChangeArrowheads="1"/>
          </p:cNvSpPr>
          <p:nvPr/>
        </p:nvSpPr>
        <p:spPr bwMode="auto">
          <a:xfrm>
            <a:off x="1066800" y="8382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PumperPal</a:t>
            </a:r>
          </a:p>
        </p:txBody>
      </p:sp>
      <p:sp>
        <p:nvSpPr>
          <p:cNvPr id="6152" name="TextBox 28"/>
          <p:cNvSpPr txBox="1">
            <a:spLocks noChangeArrowheads="1"/>
          </p:cNvSpPr>
          <p:nvPr/>
        </p:nvSpPr>
        <p:spPr bwMode="auto">
          <a:xfrm>
            <a:off x="3989388" y="838200"/>
            <a:ext cx="1192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FTP Server</a:t>
            </a:r>
          </a:p>
        </p:txBody>
      </p:sp>
      <p:sp>
        <p:nvSpPr>
          <p:cNvPr id="6153" name="TextBox 29"/>
          <p:cNvSpPr txBox="1">
            <a:spLocks noChangeArrowheads="1"/>
          </p:cNvSpPr>
          <p:nvPr/>
        </p:nvSpPr>
        <p:spPr bwMode="auto">
          <a:xfrm>
            <a:off x="7086600" y="838200"/>
            <a:ext cx="544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PRS</a:t>
            </a:r>
          </a:p>
        </p:txBody>
      </p:sp>
      <p:sp>
        <p:nvSpPr>
          <p:cNvPr id="6154" name="TextBox 31"/>
          <p:cNvSpPr txBox="1">
            <a:spLocks noChangeArrowheads="1"/>
          </p:cNvSpPr>
          <p:nvPr/>
        </p:nvSpPr>
        <p:spPr bwMode="auto">
          <a:xfrm>
            <a:off x="4495800" y="3733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6155" name="Picture 4" descr="C:\Documents and Settings\David\Local Settings\Temporary Internet Files\Content.IE5\4HGTRKC3\MC90043484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200400"/>
            <a:ext cx="18288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5" descr="C:\Documents and Settings\David\Local Settings\Temporary Internet Files\Content.IE5\PFFXX95L\MP90040214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792538"/>
            <a:ext cx="1376363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Connector 35"/>
          <p:cNvCxnSpPr/>
          <p:nvPr/>
        </p:nvCxnSpPr>
        <p:spPr>
          <a:xfrm rot="5400000">
            <a:off x="762000" y="3733800"/>
            <a:ext cx="472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657600" y="3733800"/>
            <a:ext cx="472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9" name="TextBox 38"/>
          <p:cNvSpPr txBox="1">
            <a:spLocks noChangeArrowheads="1"/>
          </p:cNvSpPr>
          <p:nvPr/>
        </p:nvSpPr>
        <p:spPr bwMode="auto">
          <a:xfrm>
            <a:off x="6138863" y="1447800"/>
            <a:ext cx="2743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The PRS Administrator imports the PumperPal Daily Production Data files into PRS. </a:t>
            </a:r>
          </a:p>
        </p:txBody>
      </p:sp>
      <p:sp>
        <p:nvSpPr>
          <p:cNvPr id="6160" name="TextBox 48"/>
          <p:cNvSpPr txBox="1">
            <a:spLocks noChangeArrowheads="1"/>
          </p:cNvSpPr>
          <p:nvPr/>
        </p:nvSpPr>
        <p:spPr bwMode="auto">
          <a:xfrm>
            <a:off x="282575" y="1457325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The Pumpers use PumperPal to send field data to the FTP server.</a:t>
            </a:r>
          </a:p>
        </p:txBody>
      </p:sp>
      <p:sp>
        <p:nvSpPr>
          <p:cNvPr id="6161" name="TextBox 49"/>
          <p:cNvSpPr txBox="1">
            <a:spLocks noChangeArrowheads="1"/>
          </p:cNvSpPr>
          <p:nvPr/>
        </p:nvSpPr>
        <p:spPr bwMode="auto">
          <a:xfrm>
            <a:off x="1760538" y="3708400"/>
            <a:ext cx="982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Pumper #1</a:t>
            </a:r>
          </a:p>
        </p:txBody>
      </p:sp>
      <p:sp>
        <p:nvSpPr>
          <p:cNvPr id="6162" name="TextBox 64"/>
          <p:cNvSpPr txBox="1">
            <a:spLocks noChangeArrowheads="1"/>
          </p:cNvSpPr>
          <p:nvPr/>
        </p:nvSpPr>
        <p:spPr bwMode="auto">
          <a:xfrm>
            <a:off x="3171825" y="1447800"/>
            <a:ext cx="28225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Files are sent to the FTP Server:</a:t>
            </a:r>
            <a:endParaRPr lang="en-US" sz="120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1303338" y="31750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1303338" y="2641600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303338" y="3556000"/>
            <a:ext cx="381000" cy="150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66" name="Picture 3" descr="C:\Documents and Settings\David\Local Settings\Temporary Internet Files\Content.IE5\PFFXX95L\MC9004330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873625"/>
            <a:ext cx="852488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76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54538"/>
            <a:ext cx="5524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77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087938"/>
            <a:ext cx="5524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78" descr="C:\Documents and Settings\David\Local Settings\Temporary Internet Files\Content.IE5\U8COEJN9\MC9000364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635625"/>
            <a:ext cx="55245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0" name="Straight Arrow Connector 79"/>
          <p:cNvCxnSpPr/>
          <p:nvPr/>
        </p:nvCxnSpPr>
        <p:spPr>
          <a:xfrm flipV="1">
            <a:off x="2819400" y="4935538"/>
            <a:ext cx="762000" cy="322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1" name="TextBox 80"/>
          <p:cNvSpPr txBox="1">
            <a:spLocks noChangeArrowheads="1"/>
          </p:cNvSpPr>
          <p:nvPr/>
        </p:nvSpPr>
        <p:spPr bwMode="auto">
          <a:xfrm>
            <a:off x="1752600" y="5788025"/>
            <a:ext cx="982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Pumper #2</a:t>
            </a:r>
          </a:p>
        </p:txBody>
      </p:sp>
      <p:cxnSp>
        <p:nvCxnSpPr>
          <p:cNvPr id="82" name="Straight Arrow Connector 81"/>
          <p:cNvCxnSpPr/>
          <p:nvPr/>
        </p:nvCxnSpPr>
        <p:spPr>
          <a:xfrm>
            <a:off x="1295400" y="5254625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295400" y="4721225"/>
            <a:ext cx="381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1295400" y="5635625"/>
            <a:ext cx="381000" cy="150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576263" y="2322513"/>
            <a:ext cx="2209800" cy="1752600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576263" y="4419600"/>
            <a:ext cx="2209800" cy="1752600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486400" y="4418013"/>
            <a:ext cx="10668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81000" y="1371600"/>
            <a:ext cx="838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79" name="TextBox 42"/>
          <p:cNvSpPr txBox="1">
            <a:spLocks noChangeArrowheads="1"/>
          </p:cNvSpPr>
          <p:nvPr/>
        </p:nvSpPr>
        <p:spPr bwMode="auto">
          <a:xfrm>
            <a:off x="6324600" y="2500313"/>
            <a:ext cx="22828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PRS Users:</a:t>
            </a:r>
          </a:p>
          <a:p>
            <a:r>
              <a:rPr lang="en-US" sz="1400"/>
              <a:t>    Production Supervisors</a:t>
            </a:r>
          </a:p>
          <a:p>
            <a:r>
              <a:rPr lang="en-US" sz="1400"/>
              <a:t>    Production Accounting</a:t>
            </a:r>
          </a:p>
          <a:p>
            <a:r>
              <a:rPr lang="en-US" sz="1400"/>
              <a:t>    Engineers</a:t>
            </a:r>
          </a:p>
          <a:p>
            <a:r>
              <a:rPr lang="en-US" sz="1400"/>
              <a:t>    etc.</a:t>
            </a:r>
            <a:endParaRPr lang="en-US"/>
          </a:p>
        </p:txBody>
      </p:sp>
      <p:sp>
        <p:nvSpPr>
          <p:cNvPr id="6180" name="TextBox 37"/>
          <p:cNvSpPr txBox="1">
            <a:spLocks noChangeArrowheads="1"/>
          </p:cNvSpPr>
          <p:nvPr/>
        </p:nvSpPr>
        <p:spPr bwMode="auto">
          <a:xfrm>
            <a:off x="3352800" y="1828800"/>
            <a:ext cx="2359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400"/>
              <a:t>The Daily Production Data.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/>
              <a:t>A copy of the Route file.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227013" y="-166688"/>
            <a:ext cx="8231187" cy="1143001"/>
          </a:xfrm>
          <a:prstGeom prst="rect">
            <a:avLst/>
          </a:prstGeom>
        </p:spPr>
        <p:txBody>
          <a:bodyPr anchor="ctr"/>
          <a:lstStyle/>
          <a:p>
            <a:pPr defTabSz="863600" eaLnBrk="0" hangingPunct="0">
              <a:defRPr/>
            </a:pPr>
            <a:r>
              <a:rPr lang="en-US" sz="29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System Overview</a:t>
            </a:r>
          </a:p>
        </p:txBody>
      </p:sp>
      <p:sp>
        <p:nvSpPr>
          <p:cNvPr id="38" name="Title 37"/>
          <p:cNvSpPr>
            <a:spLocks noGrp="1"/>
          </p:cNvSpPr>
          <p:nvPr>
            <p:ph type="title" idx="4294967295"/>
          </p:nvPr>
        </p:nvSpPr>
        <p:spPr>
          <a:xfrm>
            <a:off x="227013" y="-567737"/>
            <a:ext cx="8231187" cy="471487"/>
          </a:xfrm>
        </p:spPr>
        <p:txBody>
          <a:bodyPr/>
          <a:lstStyle/>
          <a:p>
            <a:r>
              <a:rPr lang="en-US" dirty="0" smtClean="0"/>
              <a:t>Intro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1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835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Gas  Meter 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05581" name="Text Box 13"/>
          <p:cNvSpPr txBox="1">
            <a:spLocks noChangeArrowheads="1"/>
          </p:cNvSpPr>
          <p:nvPr/>
        </p:nvSpPr>
        <p:spPr bwMode="auto">
          <a:xfrm>
            <a:off x="342900" y="1336675"/>
            <a:ext cx="7810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Tab  Where  Gas  Sales  is  Recorded.</a:t>
            </a:r>
          </a:p>
        </p:txBody>
      </p:sp>
      <p:sp>
        <p:nvSpPr>
          <p:cNvPr id="1005582" name="Text Box 14"/>
          <p:cNvSpPr txBox="1">
            <a:spLocks noChangeArrowheads="1"/>
          </p:cNvSpPr>
          <p:nvPr/>
        </p:nvSpPr>
        <p:spPr bwMode="auto">
          <a:xfrm>
            <a:off x="342900" y="1830388"/>
            <a:ext cx="8570913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215900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1800"/>
              <a:t>Three  Types  of  Meters   -  Data  Entry  Depends  on  Meter  Type</a:t>
            </a:r>
          </a:p>
          <a:p>
            <a:pPr marL="571500" lvl="1" indent="-342900" defTabSz="215900">
              <a:spcBef>
                <a:spcPct val="50000"/>
              </a:spcBef>
              <a:buFontTx/>
              <a:buAutoNum type="arabicPeriod"/>
            </a:pPr>
            <a:r>
              <a:rPr lang="en-US" sz="1800" b="1">
                <a:solidFill>
                  <a:schemeClr val="accent2"/>
                </a:solidFill>
              </a:rPr>
              <a:t>Electric Meter</a:t>
            </a:r>
            <a:r>
              <a:rPr lang="en-US" sz="1800"/>
              <a:t>: 	User Can Manually Enter Gas Sales .</a:t>
            </a:r>
          </a:p>
          <a:p>
            <a:pPr marL="571500" lvl="1" indent="-342900" defTabSz="215900">
              <a:spcBef>
                <a:spcPct val="50000"/>
              </a:spcBef>
              <a:buFontTx/>
              <a:buAutoNum type="arabicPeriod"/>
            </a:pPr>
            <a:r>
              <a:rPr lang="en-US" sz="1800" b="1">
                <a:solidFill>
                  <a:schemeClr val="accent2"/>
                </a:solidFill>
              </a:rPr>
              <a:t>Linear Meter</a:t>
            </a:r>
            <a:r>
              <a:rPr lang="en-US" sz="1800"/>
              <a:t>: 	   User Can Manually Enter Gas Sales or Have Program     										Calculate Sales</a:t>
            </a:r>
          </a:p>
          <a:p>
            <a:pPr marL="571500" lvl="1" indent="-342900" defTabSz="215900">
              <a:spcBef>
                <a:spcPct val="50000"/>
              </a:spcBef>
              <a:buFontTx/>
              <a:buAutoNum type="arabicPeriod"/>
            </a:pPr>
            <a:r>
              <a:rPr lang="en-US" sz="1800" b="1">
                <a:solidFill>
                  <a:schemeClr val="accent2"/>
                </a:solidFill>
              </a:rPr>
              <a:t>SQ Root Meter</a:t>
            </a:r>
            <a:r>
              <a:rPr lang="en-US" sz="1800"/>
              <a:t>:  User Can Manually Enter Gas Sales or Have Program 											Calculate Sales</a:t>
            </a:r>
          </a:p>
        </p:txBody>
      </p:sp>
      <p:sp>
        <p:nvSpPr>
          <p:cNvPr id="1005586" name="Text Box 18"/>
          <p:cNvSpPr txBox="1">
            <a:spLocks noChangeArrowheads="1"/>
          </p:cNvSpPr>
          <p:nvPr/>
        </p:nvSpPr>
        <p:spPr bwMode="auto">
          <a:xfrm>
            <a:off x="355600" y="4008438"/>
            <a:ext cx="655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             </a:t>
            </a:r>
            <a:r>
              <a:rPr lang="en-US" sz="2000"/>
              <a:t>Fields are Required Data Entry. </a:t>
            </a:r>
            <a:endParaRPr lang="en-US" sz="2000" b="1"/>
          </a:p>
        </p:txBody>
      </p:sp>
      <p:sp>
        <p:nvSpPr>
          <p:cNvPr id="1005588" name="Text Box 20"/>
          <p:cNvSpPr txBox="1">
            <a:spLocks noChangeArrowheads="1"/>
          </p:cNvSpPr>
          <p:nvPr/>
        </p:nvSpPr>
        <p:spPr bwMode="auto">
          <a:xfrm>
            <a:off x="355600" y="4995863"/>
            <a:ext cx="8558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            Fields Calculated by Program or for Information.</a:t>
            </a:r>
          </a:p>
        </p:txBody>
      </p:sp>
      <p:sp>
        <p:nvSpPr>
          <p:cNvPr id="1005589" name="Text Box 21"/>
          <p:cNvSpPr txBox="1">
            <a:spLocks noChangeArrowheads="1"/>
          </p:cNvSpPr>
          <p:nvPr/>
        </p:nvSpPr>
        <p:spPr bwMode="auto">
          <a:xfrm>
            <a:off x="355600" y="5489575"/>
            <a:ext cx="8558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F11 to Calculate, Will Also Calculate When Another Tab is Selected  or When Dropdown for Leases is Selected.</a:t>
            </a:r>
            <a:endParaRPr lang="en-US" sz="2000" b="1"/>
          </a:p>
        </p:txBody>
      </p:sp>
      <p:sp>
        <p:nvSpPr>
          <p:cNvPr id="1005587" name="Text Box 19"/>
          <p:cNvSpPr txBox="1">
            <a:spLocks noChangeArrowheads="1"/>
          </p:cNvSpPr>
          <p:nvPr/>
        </p:nvSpPr>
        <p:spPr bwMode="auto">
          <a:xfrm>
            <a:off x="355600" y="4502150"/>
            <a:ext cx="8558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            Fields are Optional Data Entry.</a:t>
            </a:r>
          </a:p>
        </p:txBody>
      </p:sp>
      <p:sp>
        <p:nvSpPr>
          <p:cNvPr id="1005599" name="WordArt 31"/>
          <p:cNvSpPr>
            <a:spLocks noChangeArrowheads="1" noChangeShapeType="1" noTextEdit="1"/>
          </p:cNvSpPr>
          <p:nvPr/>
        </p:nvSpPr>
        <p:spPr bwMode="auto">
          <a:xfrm>
            <a:off x="658813" y="4525963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White</a:t>
            </a:r>
          </a:p>
        </p:txBody>
      </p:sp>
      <p:sp>
        <p:nvSpPr>
          <p:cNvPr id="1005601" name="WordArt 33"/>
          <p:cNvSpPr>
            <a:spLocks noChangeArrowheads="1" noChangeShapeType="1" noTextEdit="1"/>
          </p:cNvSpPr>
          <p:nvPr/>
        </p:nvSpPr>
        <p:spPr bwMode="auto">
          <a:xfrm>
            <a:off x="665163" y="4011613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Yellow</a:t>
            </a:r>
          </a:p>
        </p:txBody>
      </p:sp>
      <p:sp>
        <p:nvSpPr>
          <p:cNvPr id="1005602" name="WordArt 34"/>
          <p:cNvSpPr>
            <a:spLocks noChangeArrowheads="1" noChangeShapeType="1" noTextEdit="1"/>
          </p:cNvSpPr>
          <p:nvPr/>
        </p:nvSpPr>
        <p:spPr bwMode="auto">
          <a:xfrm>
            <a:off x="679450" y="5051425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 Black"/>
              </a:rPr>
              <a:t>Gray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>
          <a:xfrm>
            <a:off x="227013" y="-551695"/>
            <a:ext cx="8231187" cy="471488"/>
          </a:xfrm>
        </p:spPr>
        <p:txBody>
          <a:bodyPr/>
          <a:lstStyle/>
          <a:p>
            <a:r>
              <a:rPr lang="en-US" dirty="0" smtClean="0"/>
              <a:t>Gas Meter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558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5581" grpId="0"/>
      <p:bldP spid="1005582" grpId="0" build="p" bldLvl="2"/>
      <p:bldP spid="1005586" grpId="0"/>
      <p:bldP spid="1005588" grpId="0"/>
      <p:bldP spid="1005589" grpId="0"/>
      <p:bldP spid="1005587" grpId="0"/>
      <p:bldP spid="1005599" grpId="0" animBg="1"/>
      <p:bldP spid="1005601" grpId="0" animBg="1"/>
      <p:bldP spid="100560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Types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0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295400"/>
            <a:ext cx="2438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0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3200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0101" name="Text Box 5"/>
          <p:cNvSpPr txBox="1">
            <a:spLocks noChangeArrowheads="1"/>
          </p:cNvSpPr>
          <p:nvPr/>
        </p:nvSpPr>
        <p:spPr bwMode="auto">
          <a:xfrm>
            <a:off x="3505200" y="83820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Elect</a:t>
            </a:r>
            <a:r>
              <a:rPr lang="en-US" sz="2000" b="1"/>
              <a:t> Meter</a:t>
            </a:r>
          </a:p>
        </p:txBody>
      </p:sp>
      <p:sp>
        <p:nvSpPr>
          <p:cNvPr id="900102" name="Text Box 6"/>
          <p:cNvSpPr txBox="1">
            <a:spLocks noChangeArrowheads="1"/>
          </p:cNvSpPr>
          <p:nvPr/>
        </p:nvSpPr>
        <p:spPr bwMode="auto">
          <a:xfrm>
            <a:off x="6172200" y="838200"/>
            <a:ext cx="198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SQ Root</a:t>
            </a:r>
            <a:r>
              <a:rPr lang="en-US" sz="2000" b="1"/>
              <a:t> Meter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62000" y="838200"/>
            <a:ext cx="1828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Linear</a:t>
            </a:r>
            <a:r>
              <a:rPr lang="en-US" sz="2000" b="1"/>
              <a:t> Meter</a:t>
            </a:r>
          </a:p>
        </p:txBody>
      </p:sp>
      <p:sp>
        <p:nvSpPr>
          <p:cNvPr id="900104" name="Text Box 8"/>
          <p:cNvSpPr txBox="1">
            <a:spLocks noChangeArrowheads="1"/>
          </p:cNvSpPr>
          <p:nvPr/>
        </p:nvSpPr>
        <p:spPr bwMode="auto">
          <a:xfrm>
            <a:off x="0" y="3581400"/>
            <a:ext cx="594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Calc Mcfd</a:t>
            </a:r>
            <a:r>
              <a:rPr lang="en-US" sz="2000" b="1"/>
              <a:t> checked, program calculates mfcd.</a:t>
            </a:r>
          </a:p>
        </p:txBody>
      </p:sp>
      <p:sp>
        <p:nvSpPr>
          <p:cNvPr id="900105" name="Freeform 9"/>
          <p:cNvSpPr>
            <a:spLocks/>
          </p:cNvSpPr>
          <p:nvPr/>
        </p:nvSpPr>
        <p:spPr bwMode="auto">
          <a:xfrm>
            <a:off x="1371600" y="3314700"/>
            <a:ext cx="1333500" cy="266700"/>
          </a:xfrm>
          <a:custGeom>
            <a:avLst/>
            <a:gdLst>
              <a:gd name="T0" fmla="*/ 720 w 840"/>
              <a:gd name="T1" fmla="*/ 168 h 168"/>
              <a:gd name="T2" fmla="*/ 720 w 840"/>
              <a:gd name="T3" fmla="*/ 24 h 168"/>
              <a:gd name="T4" fmla="*/ 0 w 840"/>
              <a:gd name="T5" fmla="*/ 24 h 168"/>
              <a:gd name="T6" fmla="*/ 0 60000 65536"/>
              <a:gd name="T7" fmla="*/ 0 60000 65536"/>
              <a:gd name="T8" fmla="*/ 0 60000 65536"/>
              <a:gd name="T9" fmla="*/ 0 w 840"/>
              <a:gd name="T10" fmla="*/ 0 h 168"/>
              <a:gd name="T11" fmla="*/ 840 w 840"/>
              <a:gd name="T12" fmla="*/ 168 h 16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40" h="168">
                <a:moveTo>
                  <a:pt x="720" y="168"/>
                </a:moveTo>
                <a:cubicBezTo>
                  <a:pt x="780" y="108"/>
                  <a:pt x="840" y="48"/>
                  <a:pt x="720" y="24"/>
                </a:cubicBezTo>
                <a:cubicBezTo>
                  <a:pt x="600" y="0"/>
                  <a:pt x="300" y="12"/>
                  <a:pt x="0" y="2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00106" name="Text Box 10"/>
          <p:cNvSpPr txBox="1">
            <a:spLocks noChangeArrowheads="1"/>
          </p:cNvSpPr>
          <p:nvPr/>
        </p:nvSpPr>
        <p:spPr bwMode="auto">
          <a:xfrm>
            <a:off x="2667000" y="4648200"/>
            <a:ext cx="6400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Calc Mcfd</a:t>
            </a:r>
            <a:r>
              <a:rPr lang="en-US" sz="2000" b="1"/>
              <a:t> unchecked, user manually enters Mcfd.</a:t>
            </a:r>
          </a:p>
        </p:txBody>
      </p:sp>
      <p:sp>
        <p:nvSpPr>
          <p:cNvPr id="900107" name="Freeform 11"/>
          <p:cNvSpPr>
            <a:spLocks/>
          </p:cNvSpPr>
          <p:nvPr/>
        </p:nvSpPr>
        <p:spPr bwMode="auto">
          <a:xfrm>
            <a:off x="6477000" y="3213100"/>
            <a:ext cx="1066800" cy="1435100"/>
          </a:xfrm>
          <a:custGeom>
            <a:avLst/>
            <a:gdLst>
              <a:gd name="T0" fmla="*/ 576 w 672"/>
              <a:gd name="T1" fmla="*/ 904 h 904"/>
              <a:gd name="T2" fmla="*/ 576 w 672"/>
              <a:gd name="T3" fmla="*/ 136 h 904"/>
              <a:gd name="T4" fmla="*/ 0 w 672"/>
              <a:gd name="T5" fmla="*/ 88 h 904"/>
              <a:gd name="T6" fmla="*/ 0 60000 65536"/>
              <a:gd name="T7" fmla="*/ 0 60000 65536"/>
              <a:gd name="T8" fmla="*/ 0 60000 65536"/>
              <a:gd name="T9" fmla="*/ 0 w 672"/>
              <a:gd name="T10" fmla="*/ 0 h 904"/>
              <a:gd name="T11" fmla="*/ 672 w 672"/>
              <a:gd name="T12" fmla="*/ 904 h 9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904">
                <a:moveTo>
                  <a:pt x="576" y="904"/>
                </a:moveTo>
                <a:cubicBezTo>
                  <a:pt x="624" y="588"/>
                  <a:pt x="672" y="272"/>
                  <a:pt x="576" y="136"/>
                </a:cubicBezTo>
                <a:cubicBezTo>
                  <a:pt x="480" y="0"/>
                  <a:pt x="96" y="96"/>
                  <a:pt x="0" y="88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12" name="AutoShape 15"/>
          <p:cNvSpPr>
            <a:spLocks noChangeArrowheads="1"/>
          </p:cNvSpPr>
          <p:nvPr/>
        </p:nvSpPr>
        <p:spPr bwMode="auto">
          <a:xfrm>
            <a:off x="190500" y="1003300"/>
            <a:ext cx="520700" cy="2032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3" name="AutoShape 16"/>
          <p:cNvSpPr>
            <a:spLocks noChangeArrowheads="1"/>
          </p:cNvSpPr>
          <p:nvPr/>
        </p:nvSpPr>
        <p:spPr bwMode="auto">
          <a:xfrm>
            <a:off x="114300" y="488950"/>
            <a:ext cx="31115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0101" grpId="0" animBg="1"/>
      <p:bldP spid="900102" grpId="0" animBg="1"/>
      <p:bldP spid="900104" grpId="0" animBg="1"/>
      <p:bldP spid="900105" grpId="0" animBg="1"/>
      <p:bldP spid="900106" grpId="0" animBg="1"/>
      <p:bldP spid="90010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Grid</a:t>
            </a:r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733800" y="1066800"/>
            <a:ext cx="5410200" cy="1320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required information entered, F11 to calculate, will also calculate  when another tab is selected or when dropdown for leases is selected.</a:t>
            </a:r>
          </a:p>
        </p:txBody>
      </p:sp>
      <p:sp>
        <p:nvSpPr>
          <p:cNvPr id="901124" name="Text Box 4"/>
          <p:cNvSpPr txBox="1">
            <a:spLocks noChangeArrowheads="1"/>
          </p:cNvSpPr>
          <p:nvPr/>
        </p:nvSpPr>
        <p:spPr bwMode="auto">
          <a:xfrm>
            <a:off x="3352800" y="2590800"/>
            <a:ext cx="5791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calculation, check to see that gas production is reflected.</a:t>
            </a:r>
          </a:p>
        </p:txBody>
      </p:sp>
      <p:sp>
        <p:nvSpPr>
          <p:cNvPr id="901125" name="AutoShape 5"/>
          <p:cNvSpPr>
            <a:spLocks noChangeArrowheads="1"/>
          </p:cNvSpPr>
          <p:nvPr/>
        </p:nvSpPr>
        <p:spPr bwMode="auto">
          <a:xfrm>
            <a:off x="1295400" y="762000"/>
            <a:ext cx="685800" cy="3048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AutoShape 6"/>
          <p:cNvSpPr>
            <a:spLocks noChangeArrowheads="1"/>
          </p:cNvSpPr>
          <p:nvPr/>
        </p:nvSpPr>
        <p:spPr bwMode="auto">
          <a:xfrm>
            <a:off x="609600" y="4191000"/>
            <a:ext cx="533400" cy="3810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29" name="Freeform 9"/>
          <p:cNvSpPr>
            <a:spLocks/>
          </p:cNvSpPr>
          <p:nvPr/>
        </p:nvSpPr>
        <p:spPr bwMode="auto">
          <a:xfrm>
            <a:off x="1905000" y="1143000"/>
            <a:ext cx="1447800" cy="1447800"/>
          </a:xfrm>
          <a:custGeom>
            <a:avLst/>
            <a:gdLst>
              <a:gd name="T0" fmla="*/ 912 w 912"/>
              <a:gd name="T1" fmla="*/ 912 h 912"/>
              <a:gd name="T2" fmla="*/ 384 w 912"/>
              <a:gd name="T3" fmla="*/ 336 h 912"/>
              <a:gd name="T4" fmla="*/ 384 w 912"/>
              <a:gd name="T5" fmla="*/ 480 h 912"/>
              <a:gd name="T6" fmla="*/ 0 w 912"/>
              <a:gd name="T7" fmla="*/ 0 h 912"/>
              <a:gd name="T8" fmla="*/ 0 60000 65536"/>
              <a:gd name="T9" fmla="*/ 0 60000 65536"/>
              <a:gd name="T10" fmla="*/ 0 60000 65536"/>
              <a:gd name="T11" fmla="*/ 0 60000 65536"/>
              <a:gd name="T12" fmla="*/ 0 w 912"/>
              <a:gd name="T13" fmla="*/ 0 h 912"/>
              <a:gd name="T14" fmla="*/ 912 w 912"/>
              <a:gd name="T15" fmla="*/ 912 h 9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2" h="912">
                <a:moveTo>
                  <a:pt x="912" y="912"/>
                </a:moveTo>
                <a:cubicBezTo>
                  <a:pt x="692" y="660"/>
                  <a:pt x="472" y="408"/>
                  <a:pt x="384" y="336"/>
                </a:cubicBezTo>
                <a:cubicBezTo>
                  <a:pt x="296" y="264"/>
                  <a:pt x="448" y="536"/>
                  <a:pt x="384" y="480"/>
                </a:cubicBezTo>
                <a:cubicBezTo>
                  <a:pt x="320" y="424"/>
                  <a:pt x="160" y="21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01130" name="Freeform 10"/>
          <p:cNvSpPr>
            <a:spLocks/>
          </p:cNvSpPr>
          <p:nvPr/>
        </p:nvSpPr>
        <p:spPr bwMode="auto">
          <a:xfrm>
            <a:off x="1295400" y="3276600"/>
            <a:ext cx="2057400" cy="914400"/>
          </a:xfrm>
          <a:custGeom>
            <a:avLst/>
            <a:gdLst>
              <a:gd name="T0" fmla="*/ 1296 w 1296"/>
              <a:gd name="T1" fmla="*/ 0 h 576"/>
              <a:gd name="T2" fmla="*/ 288 w 1296"/>
              <a:gd name="T3" fmla="*/ 384 h 576"/>
              <a:gd name="T4" fmla="*/ 480 w 1296"/>
              <a:gd name="T5" fmla="*/ 384 h 576"/>
              <a:gd name="T6" fmla="*/ 0 w 1296"/>
              <a:gd name="T7" fmla="*/ 576 h 576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576"/>
              <a:gd name="T14" fmla="*/ 1296 w 1296"/>
              <a:gd name="T15" fmla="*/ 576 h 5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576">
                <a:moveTo>
                  <a:pt x="1296" y="0"/>
                </a:moveTo>
                <a:cubicBezTo>
                  <a:pt x="860" y="160"/>
                  <a:pt x="424" y="320"/>
                  <a:pt x="288" y="384"/>
                </a:cubicBezTo>
                <a:cubicBezTo>
                  <a:pt x="152" y="448"/>
                  <a:pt x="528" y="352"/>
                  <a:pt x="480" y="384"/>
                </a:cubicBezTo>
                <a:cubicBezTo>
                  <a:pt x="432" y="416"/>
                  <a:pt x="216" y="496"/>
                  <a:pt x="0" y="576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G</a:t>
            </a:r>
            <a:r>
              <a:rPr lang="en-US" sz="2000" b="1">
                <a:solidFill>
                  <a:schemeClr val="accent2"/>
                </a:solidFill>
              </a:rPr>
              <a:t>as Meter</a:t>
            </a:r>
            <a:r>
              <a:rPr lang="en-US" sz="2000" b="1"/>
              <a:t> Tab</a:t>
            </a:r>
          </a:p>
        </p:txBody>
      </p:sp>
      <p:sp>
        <p:nvSpPr>
          <p:cNvPr id="26635" name="AutoShape 13"/>
          <p:cNvSpPr>
            <a:spLocks noChangeArrowheads="1"/>
          </p:cNvSpPr>
          <p:nvPr/>
        </p:nvSpPr>
        <p:spPr bwMode="auto">
          <a:xfrm>
            <a:off x="171450" y="1104900"/>
            <a:ext cx="48260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AutoShape 14"/>
          <p:cNvSpPr>
            <a:spLocks noChangeArrowheads="1"/>
          </p:cNvSpPr>
          <p:nvPr/>
        </p:nvSpPr>
        <p:spPr bwMode="auto">
          <a:xfrm>
            <a:off x="95250" y="533400"/>
            <a:ext cx="298450" cy="2159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24" grpId="0" animBg="1"/>
      <p:bldP spid="901125" grpId="0" animBg="1"/>
      <p:bldP spid="901126" grpId="0" animBg="1"/>
      <p:bldP spid="901129" grpId="0" animBg="1"/>
      <p:bldP spid="9011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588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044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Tanks 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06602" name="Text Box 10"/>
          <p:cNvSpPr txBox="1">
            <a:spLocks noChangeArrowheads="1"/>
          </p:cNvSpPr>
          <p:nvPr/>
        </p:nvSpPr>
        <p:spPr bwMode="auto">
          <a:xfrm>
            <a:off x="342900" y="13462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Tab where tank inventory changes take place.</a:t>
            </a:r>
          </a:p>
        </p:txBody>
      </p:sp>
      <p:sp>
        <p:nvSpPr>
          <p:cNvPr id="1006603" name="Text Box 11"/>
          <p:cNvSpPr txBox="1">
            <a:spLocks noChangeArrowheads="1"/>
          </p:cNvSpPr>
          <p:nvPr/>
        </p:nvSpPr>
        <p:spPr bwMode="auto">
          <a:xfrm>
            <a:off x="342900" y="1857375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Top gauges reflect top fluid level.</a:t>
            </a:r>
          </a:p>
        </p:txBody>
      </p:sp>
      <p:sp>
        <p:nvSpPr>
          <p:cNvPr id="1006604" name="Text Box 12"/>
          <p:cNvSpPr txBox="1">
            <a:spLocks noChangeArrowheads="1"/>
          </p:cNvSpPr>
          <p:nvPr/>
        </p:nvSpPr>
        <p:spPr bwMode="auto">
          <a:xfrm>
            <a:off x="342900" y="23368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Bottom gauges on all tanks reflect free water or BS&amp;W in tank.</a:t>
            </a:r>
            <a:endParaRPr lang="en-US" sz="2000" b="1"/>
          </a:p>
        </p:txBody>
      </p:sp>
      <p:sp>
        <p:nvSpPr>
          <p:cNvPr id="1006605" name="Text Box 13"/>
          <p:cNvSpPr txBox="1">
            <a:spLocks noChangeArrowheads="1"/>
          </p:cNvSpPr>
          <p:nvPr/>
        </p:nvSpPr>
        <p:spPr bwMode="auto">
          <a:xfrm>
            <a:off x="342900" y="2825750"/>
            <a:ext cx="8570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Bbl/Desc, Use/Calc, &amp; Purchaser Number are entered on Equipment Tab.</a:t>
            </a:r>
          </a:p>
        </p:txBody>
      </p:sp>
      <p:sp>
        <p:nvSpPr>
          <p:cNvPr id="1006606" name="Text Box 14"/>
          <p:cNvSpPr txBox="1">
            <a:spLocks noChangeArrowheads="1"/>
          </p:cNvSpPr>
          <p:nvPr/>
        </p:nvSpPr>
        <p:spPr bwMode="auto">
          <a:xfrm>
            <a:off x="342900" y="3641725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Stock-O/W represents total stock in tank.</a:t>
            </a:r>
          </a:p>
        </p:txBody>
      </p:sp>
      <p:sp>
        <p:nvSpPr>
          <p:cNvPr id="1006611" name="Text Box 19"/>
          <p:cNvSpPr txBox="1">
            <a:spLocks noChangeArrowheads="1"/>
          </p:cNvSpPr>
          <p:nvPr/>
        </p:nvSpPr>
        <p:spPr bwMode="auto">
          <a:xfrm>
            <a:off x="355600" y="4008438"/>
            <a:ext cx="6553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/>
              <a:t>            Fields are Required Data Entry. </a:t>
            </a:r>
            <a:endParaRPr lang="en-US" sz="2000" b="1"/>
          </a:p>
        </p:txBody>
      </p:sp>
      <p:sp>
        <p:nvSpPr>
          <p:cNvPr id="1006612" name="Text Box 20"/>
          <p:cNvSpPr txBox="1">
            <a:spLocks noChangeArrowheads="1"/>
          </p:cNvSpPr>
          <p:nvPr/>
        </p:nvSpPr>
        <p:spPr bwMode="auto">
          <a:xfrm>
            <a:off x="355600" y="4502150"/>
            <a:ext cx="8558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            Fields are Optional Data Entry.</a:t>
            </a:r>
          </a:p>
        </p:txBody>
      </p:sp>
      <p:sp>
        <p:nvSpPr>
          <p:cNvPr id="1006613" name="Text Box 21"/>
          <p:cNvSpPr txBox="1">
            <a:spLocks noChangeArrowheads="1"/>
          </p:cNvSpPr>
          <p:nvPr/>
        </p:nvSpPr>
        <p:spPr bwMode="auto">
          <a:xfrm>
            <a:off x="355600" y="4995863"/>
            <a:ext cx="8558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 b="1"/>
              <a:t>            </a:t>
            </a:r>
            <a:r>
              <a:rPr lang="en-US" sz="2000"/>
              <a:t>Fields Calculated by Program or for Information.</a:t>
            </a:r>
          </a:p>
        </p:txBody>
      </p:sp>
      <p:sp>
        <p:nvSpPr>
          <p:cNvPr id="1006614" name="Text Box 22"/>
          <p:cNvSpPr txBox="1">
            <a:spLocks noChangeArrowheads="1"/>
          </p:cNvSpPr>
          <p:nvPr/>
        </p:nvSpPr>
        <p:spPr bwMode="auto">
          <a:xfrm>
            <a:off x="355600" y="5489575"/>
            <a:ext cx="8558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F11 to Calculate, Will Also Calculate When Another Tab is Selected  or When Dropdown for Leases is Selected.</a:t>
            </a:r>
            <a:endParaRPr lang="en-US" sz="2000" b="1"/>
          </a:p>
        </p:txBody>
      </p:sp>
      <p:sp>
        <p:nvSpPr>
          <p:cNvPr id="1006615" name="WordArt 23"/>
          <p:cNvSpPr>
            <a:spLocks noChangeArrowheads="1" noChangeShapeType="1" noTextEdit="1"/>
          </p:cNvSpPr>
          <p:nvPr/>
        </p:nvSpPr>
        <p:spPr bwMode="auto">
          <a:xfrm>
            <a:off x="582613" y="4024313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Yellow</a:t>
            </a:r>
          </a:p>
        </p:txBody>
      </p:sp>
      <p:sp>
        <p:nvSpPr>
          <p:cNvPr id="1006616" name="WordArt 24"/>
          <p:cNvSpPr>
            <a:spLocks noChangeArrowheads="1" noChangeShapeType="1" noTextEdit="1"/>
          </p:cNvSpPr>
          <p:nvPr/>
        </p:nvSpPr>
        <p:spPr bwMode="auto">
          <a:xfrm>
            <a:off x="601663" y="4525963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White</a:t>
            </a:r>
          </a:p>
        </p:txBody>
      </p:sp>
      <p:sp>
        <p:nvSpPr>
          <p:cNvPr id="1006617" name="WordArt 25"/>
          <p:cNvSpPr>
            <a:spLocks noChangeArrowheads="1" noChangeShapeType="1" noTextEdit="1"/>
          </p:cNvSpPr>
          <p:nvPr/>
        </p:nvSpPr>
        <p:spPr bwMode="auto">
          <a:xfrm>
            <a:off x="622300" y="5051425"/>
            <a:ext cx="714375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Arial Black"/>
              </a:rPr>
              <a:t>Gray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 idx="4294967295"/>
          </p:nvPr>
        </p:nvSpPr>
        <p:spPr>
          <a:xfrm>
            <a:off x="227013" y="-519611"/>
            <a:ext cx="8231187" cy="407320"/>
          </a:xfrm>
        </p:spPr>
        <p:txBody>
          <a:bodyPr/>
          <a:lstStyle/>
          <a:p>
            <a:r>
              <a:rPr lang="en-US" dirty="0" smtClean="0"/>
              <a:t>Tanks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66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6602" grpId="0"/>
      <p:bldP spid="1006603" grpId="0"/>
      <p:bldP spid="1006604" grpId="0"/>
      <p:bldP spid="1006605" grpId="0"/>
      <p:bldP spid="1006606" grpId="0"/>
      <p:bldP spid="1006611" grpId="0"/>
      <p:bldP spid="1006612" grpId="0"/>
      <p:bldP spid="1006613" grpId="0"/>
      <p:bldP spid="1006614" grpId="0"/>
      <p:bldP spid="1006615" grpId="0" animBg="1"/>
      <p:bldP spid="1006616" grpId="0" animBg="1"/>
      <p:bldP spid="10066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Gauges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4195" name="Text Box 3"/>
          <p:cNvSpPr txBox="1">
            <a:spLocks noChangeArrowheads="1"/>
          </p:cNvSpPr>
          <p:nvPr/>
        </p:nvSpPr>
        <p:spPr bwMode="auto">
          <a:xfrm>
            <a:off x="4267200" y="1676400"/>
            <a:ext cx="4343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Top gauges</a:t>
            </a:r>
            <a:r>
              <a:rPr lang="en-US" sz="2000" b="1"/>
              <a:t> reflect top fluid level.</a:t>
            </a:r>
          </a:p>
        </p:txBody>
      </p:sp>
      <p:sp>
        <p:nvSpPr>
          <p:cNvPr id="904196" name="AutoShape 4"/>
          <p:cNvSpPr>
            <a:spLocks noChangeArrowheads="1"/>
          </p:cNvSpPr>
          <p:nvPr/>
        </p:nvSpPr>
        <p:spPr bwMode="auto">
          <a:xfrm>
            <a:off x="228600" y="1905000"/>
            <a:ext cx="3429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4197" name="Text Box 5"/>
          <p:cNvSpPr txBox="1">
            <a:spLocks noChangeArrowheads="1"/>
          </p:cNvSpPr>
          <p:nvPr/>
        </p:nvSpPr>
        <p:spPr bwMode="auto">
          <a:xfrm>
            <a:off x="4267200" y="2057400"/>
            <a:ext cx="4876800" cy="7207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Bottom gauges</a:t>
            </a:r>
            <a:r>
              <a:rPr lang="en-US" sz="2000" b="1"/>
              <a:t> on all tanks reflect free water or BS&amp;W in tank.</a:t>
            </a:r>
          </a:p>
        </p:txBody>
      </p:sp>
      <p:sp>
        <p:nvSpPr>
          <p:cNvPr id="904198" name="AutoShape 6"/>
          <p:cNvSpPr>
            <a:spLocks noChangeArrowheads="1"/>
          </p:cNvSpPr>
          <p:nvPr/>
        </p:nvSpPr>
        <p:spPr bwMode="auto">
          <a:xfrm>
            <a:off x="228600" y="2209800"/>
            <a:ext cx="34290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4199" name="Text Box 7"/>
          <p:cNvSpPr txBox="1">
            <a:spLocks noChangeArrowheads="1"/>
          </p:cNvSpPr>
          <p:nvPr/>
        </p:nvSpPr>
        <p:spPr bwMode="auto">
          <a:xfrm>
            <a:off x="4267200" y="2743200"/>
            <a:ext cx="3733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Yellow</a:t>
            </a:r>
            <a:r>
              <a:rPr lang="en-US" sz="2000" b="1"/>
              <a:t> fields are required.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43434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28681" name="AutoShape 11"/>
          <p:cNvSpPr>
            <a:spLocks noChangeArrowheads="1"/>
          </p:cNvSpPr>
          <p:nvPr/>
        </p:nvSpPr>
        <p:spPr bwMode="auto">
          <a:xfrm>
            <a:off x="101600" y="533400"/>
            <a:ext cx="292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AutoShape 12"/>
          <p:cNvSpPr>
            <a:spLocks noChangeArrowheads="1"/>
          </p:cNvSpPr>
          <p:nvPr/>
        </p:nvSpPr>
        <p:spPr bwMode="auto">
          <a:xfrm>
            <a:off x="647700" y="1092200"/>
            <a:ext cx="31750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4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4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4195" grpId="0" animBg="1"/>
      <p:bldP spid="904196" grpId="0" animBg="1"/>
      <p:bldP spid="904197" grpId="0" animBg="1"/>
      <p:bldP spid="904198" grpId="0" animBg="1"/>
      <p:bldP spid="9041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  <p:pic>
        <p:nvPicPr>
          <p:cNvPr id="29698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5220" name="Text Box 4"/>
          <p:cNvSpPr txBox="1">
            <a:spLocks noChangeArrowheads="1"/>
          </p:cNvSpPr>
          <p:nvPr/>
        </p:nvSpPr>
        <p:spPr bwMode="auto">
          <a:xfrm>
            <a:off x="4191000" y="2133600"/>
            <a:ext cx="4191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Bbl/Desc</a:t>
            </a:r>
            <a:r>
              <a:rPr lang="en-US" sz="2000" b="1"/>
              <a:t> reflects tank capacity. </a:t>
            </a:r>
          </a:p>
        </p:txBody>
      </p:sp>
      <p:sp>
        <p:nvSpPr>
          <p:cNvPr id="905221" name="Text Box 5"/>
          <p:cNvSpPr txBox="1">
            <a:spLocks noChangeArrowheads="1"/>
          </p:cNvSpPr>
          <p:nvPr/>
        </p:nvSpPr>
        <p:spPr bwMode="auto">
          <a:xfrm>
            <a:off x="4191000" y="2565400"/>
            <a:ext cx="4953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Use/Calc </a:t>
            </a:r>
            <a:r>
              <a:rPr lang="en-US" sz="2000" b="1"/>
              <a:t>indicates the primary liquid stored in the tank &amp; the Bbl per inch.</a:t>
            </a:r>
          </a:p>
        </p:txBody>
      </p:sp>
      <p:sp>
        <p:nvSpPr>
          <p:cNvPr id="905222" name="Text Box 6"/>
          <p:cNvSpPr txBox="1">
            <a:spLocks noChangeArrowheads="1"/>
          </p:cNvSpPr>
          <p:nvPr/>
        </p:nvSpPr>
        <p:spPr bwMode="auto">
          <a:xfrm>
            <a:off x="4191000" y="3302000"/>
            <a:ext cx="4953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Purch No</a:t>
            </a:r>
            <a:r>
              <a:rPr lang="en-US" sz="2000" b="1"/>
              <a:t> represents the Purchaser Number assigned to tank.</a:t>
            </a:r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4038600" y="4876800"/>
            <a:ext cx="3352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000" b="1"/>
          </a:p>
        </p:txBody>
      </p:sp>
      <p:sp>
        <p:nvSpPr>
          <p:cNvPr id="905224" name="Text Box 8"/>
          <p:cNvSpPr txBox="1">
            <a:spLocks noChangeArrowheads="1"/>
          </p:cNvSpPr>
          <p:nvPr/>
        </p:nvSpPr>
        <p:spPr bwMode="auto">
          <a:xfrm>
            <a:off x="4191000" y="4038600"/>
            <a:ext cx="4800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All three of these fields are entered in the Equipment Tab.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44196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905228" name="AutoShape 12"/>
          <p:cNvSpPr>
            <a:spLocks noChangeArrowheads="1"/>
          </p:cNvSpPr>
          <p:nvPr/>
        </p:nvSpPr>
        <p:spPr bwMode="auto">
          <a:xfrm>
            <a:off x="228600" y="2501900"/>
            <a:ext cx="3454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5234" name="AutoShape 18"/>
          <p:cNvSpPr>
            <a:spLocks noChangeArrowheads="1"/>
          </p:cNvSpPr>
          <p:nvPr/>
        </p:nvSpPr>
        <p:spPr bwMode="auto">
          <a:xfrm>
            <a:off x="228600" y="2832100"/>
            <a:ext cx="34544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5236" name="AutoShape 20"/>
          <p:cNvSpPr>
            <a:spLocks noChangeArrowheads="1"/>
          </p:cNvSpPr>
          <p:nvPr/>
        </p:nvSpPr>
        <p:spPr bwMode="auto">
          <a:xfrm>
            <a:off x="228600" y="3086100"/>
            <a:ext cx="3454400" cy="279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5238" name="AutoShape 22"/>
          <p:cNvSpPr>
            <a:spLocks noChangeArrowheads="1"/>
          </p:cNvSpPr>
          <p:nvPr/>
        </p:nvSpPr>
        <p:spPr bwMode="auto">
          <a:xfrm flipV="1">
            <a:off x="215900" y="2506663"/>
            <a:ext cx="3467100" cy="87312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AutoShape 23"/>
          <p:cNvSpPr>
            <a:spLocks noChangeArrowheads="1"/>
          </p:cNvSpPr>
          <p:nvPr/>
        </p:nvSpPr>
        <p:spPr bwMode="auto">
          <a:xfrm>
            <a:off x="647700" y="1092200"/>
            <a:ext cx="31750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AutoShape 24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0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5220" grpId="0" animBg="1"/>
      <p:bldP spid="905221" grpId="0" animBg="1"/>
      <p:bldP spid="905222" grpId="0" animBg="1"/>
      <p:bldP spid="905224" grpId="0" animBg="1"/>
      <p:bldP spid="905228" grpId="0" animBg="1"/>
      <p:bldP spid="905234" grpId="0" animBg="1"/>
      <p:bldP spid="905236" grpId="0" animBg="1"/>
      <p:bldP spid="905238" grpId="0" animBg="1"/>
      <p:bldP spid="905238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Stock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228600" y="3429000"/>
            <a:ext cx="3429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267200" y="3175000"/>
            <a:ext cx="4876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Stock-O/W </a:t>
            </a:r>
            <a:r>
              <a:rPr lang="en-US" sz="2000" b="1"/>
              <a:t>represents the total stock in tank.</a:t>
            </a:r>
          </a:p>
        </p:txBody>
      </p:sp>
      <p:sp>
        <p:nvSpPr>
          <p:cNvPr id="906245" name="Text Box 5"/>
          <p:cNvSpPr txBox="1">
            <a:spLocks noChangeArrowheads="1"/>
          </p:cNvSpPr>
          <p:nvPr/>
        </p:nvSpPr>
        <p:spPr bwMode="auto">
          <a:xfrm>
            <a:off x="0" y="6146800"/>
            <a:ext cx="6858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Total </a:t>
            </a:r>
            <a:r>
              <a:rPr lang="en-US" sz="2000" b="1">
                <a:solidFill>
                  <a:schemeClr val="accent2"/>
                </a:solidFill>
              </a:rPr>
              <a:t>Oil Stk</a:t>
            </a:r>
            <a:r>
              <a:rPr lang="en-US" sz="2000" b="1"/>
              <a:t> &amp; total </a:t>
            </a:r>
            <a:r>
              <a:rPr lang="en-US" sz="2000" b="1">
                <a:solidFill>
                  <a:schemeClr val="accent2"/>
                </a:solidFill>
              </a:rPr>
              <a:t>Wtr Stk</a:t>
            </a:r>
            <a:r>
              <a:rPr lang="en-US" sz="2000" b="1"/>
              <a:t> for all tanks combined are also shown.</a:t>
            </a:r>
          </a:p>
        </p:txBody>
      </p:sp>
      <p:sp>
        <p:nvSpPr>
          <p:cNvPr id="906246" name="AutoShape 6"/>
          <p:cNvSpPr>
            <a:spLocks noChangeArrowheads="1"/>
          </p:cNvSpPr>
          <p:nvPr/>
        </p:nvSpPr>
        <p:spPr bwMode="auto">
          <a:xfrm>
            <a:off x="6705600" y="4191000"/>
            <a:ext cx="4572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6247" name="AutoShape 7"/>
          <p:cNvSpPr>
            <a:spLocks noChangeArrowheads="1"/>
          </p:cNvSpPr>
          <p:nvPr/>
        </p:nvSpPr>
        <p:spPr bwMode="auto">
          <a:xfrm>
            <a:off x="7467600" y="4191000"/>
            <a:ext cx="4572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6248" name="Freeform 8"/>
          <p:cNvSpPr>
            <a:spLocks/>
          </p:cNvSpPr>
          <p:nvPr/>
        </p:nvSpPr>
        <p:spPr bwMode="auto">
          <a:xfrm>
            <a:off x="6858000" y="4648200"/>
            <a:ext cx="584200" cy="1828800"/>
          </a:xfrm>
          <a:custGeom>
            <a:avLst/>
            <a:gdLst>
              <a:gd name="T0" fmla="*/ 0 w 368"/>
              <a:gd name="T1" fmla="*/ 1152 h 1152"/>
              <a:gd name="T2" fmla="*/ 336 w 368"/>
              <a:gd name="T3" fmla="*/ 864 h 1152"/>
              <a:gd name="T4" fmla="*/ 192 w 368"/>
              <a:gd name="T5" fmla="*/ 0 h 1152"/>
              <a:gd name="T6" fmla="*/ 0 60000 65536"/>
              <a:gd name="T7" fmla="*/ 0 60000 65536"/>
              <a:gd name="T8" fmla="*/ 0 60000 65536"/>
              <a:gd name="T9" fmla="*/ 0 w 368"/>
              <a:gd name="T10" fmla="*/ 0 h 1152"/>
              <a:gd name="T11" fmla="*/ 368 w 368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8" h="1152">
                <a:moveTo>
                  <a:pt x="0" y="1152"/>
                </a:moveTo>
                <a:cubicBezTo>
                  <a:pt x="152" y="1104"/>
                  <a:pt x="304" y="1056"/>
                  <a:pt x="336" y="864"/>
                </a:cubicBezTo>
                <a:cubicBezTo>
                  <a:pt x="368" y="672"/>
                  <a:pt x="280" y="336"/>
                  <a:pt x="192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9" name="Text Box 10"/>
          <p:cNvSpPr txBox="1">
            <a:spLocks noChangeArrowheads="1"/>
          </p:cNvSpPr>
          <p:nvPr/>
        </p:nvSpPr>
        <p:spPr bwMode="auto">
          <a:xfrm>
            <a:off x="44196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906252" name="Freeform 12"/>
          <p:cNvSpPr>
            <a:spLocks/>
          </p:cNvSpPr>
          <p:nvPr/>
        </p:nvSpPr>
        <p:spPr bwMode="auto">
          <a:xfrm>
            <a:off x="7340600" y="4686300"/>
            <a:ext cx="266700" cy="723900"/>
          </a:xfrm>
          <a:custGeom>
            <a:avLst/>
            <a:gdLst>
              <a:gd name="T0" fmla="*/ 0 w 168"/>
              <a:gd name="T1" fmla="*/ 456 h 456"/>
              <a:gd name="T2" fmla="*/ 168 w 168"/>
              <a:gd name="T3" fmla="*/ 0 h 456"/>
              <a:gd name="T4" fmla="*/ 0 60000 65536"/>
              <a:gd name="T5" fmla="*/ 0 60000 65536"/>
              <a:gd name="T6" fmla="*/ 0 w 168"/>
              <a:gd name="T7" fmla="*/ 0 h 456"/>
              <a:gd name="T8" fmla="*/ 168 w 168"/>
              <a:gd name="T9" fmla="*/ 456 h 4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8" h="456">
                <a:moveTo>
                  <a:pt x="0" y="456"/>
                </a:moveTo>
                <a:cubicBezTo>
                  <a:pt x="0" y="456"/>
                  <a:pt x="84" y="228"/>
                  <a:pt x="168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1" name="AutoShape 14"/>
          <p:cNvSpPr>
            <a:spLocks noChangeArrowheads="1"/>
          </p:cNvSpPr>
          <p:nvPr/>
        </p:nvSpPr>
        <p:spPr bwMode="auto">
          <a:xfrm>
            <a:off x="647700" y="1092200"/>
            <a:ext cx="31750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AutoShape 15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6245" grpId="0" animBg="1"/>
      <p:bldP spid="906246" grpId="0" animBg="1"/>
      <p:bldP spid="906247" grpId="0" animBg="1"/>
      <p:bldP spid="906248" grpId="0" animBg="1"/>
      <p:bldP spid="90625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Gauges</a:t>
            </a:r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8"/>
          <p:cNvSpPr txBox="1">
            <a:spLocks noChangeArrowheads="1"/>
          </p:cNvSpPr>
          <p:nvPr/>
        </p:nvSpPr>
        <p:spPr bwMode="auto">
          <a:xfrm>
            <a:off x="43434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pic>
        <p:nvPicPr>
          <p:cNvPr id="3174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838" y="1436688"/>
            <a:ext cx="23336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3" descr="PPT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5200" y="1498600"/>
            <a:ext cx="8636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AutoShape 14"/>
          <p:cNvSpPr>
            <a:spLocks noChangeArrowheads="1"/>
          </p:cNvSpPr>
          <p:nvPr/>
        </p:nvSpPr>
        <p:spPr bwMode="auto">
          <a:xfrm>
            <a:off x="787400" y="2197100"/>
            <a:ext cx="876300" cy="279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39" name="AutoShape 15"/>
          <p:cNvSpPr>
            <a:spLocks noChangeArrowheads="1"/>
          </p:cNvSpPr>
          <p:nvPr/>
        </p:nvSpPr>
        <p:spPr bwMode="auto">
          <a:xfrm>
            <a:off x="2217738" y="1862138"/>
            <a:ext cx="876300" cy="6223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Text Box 16"/>
          <p:cNvSpPr txBox="1">
            <a:spLocks noChangeArrowheads="1"/>
          </p:cNvSpPr>
          <p:nvPr/>
        </p:nvSpPr>
        <p:spPr bwMode="auto">
          <a:xfrm>
            <a:off x="3632200" y="508000"/>
            <a:ext cx="5511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Water tank gauge may be entered just as </a:t>
            </a:r>
            <a:r>
              <a:rPr lang="en-US" sz="2000" b="1">
                <a:solidFill>
                  <a:schemeClr val="accent2"/>
                </a:solidFill>
              </a:rPr>
              <a:t>Bottom</a:t>
            </a:r>
            <a:r>
              <a:rPr lang="en-US" sz="2000" b="1"/>
              <a:t> gauge if no oil skim is present.</a:t>
            </a:r>
          </a:p>
        </p:txBody>
      </p:sp>
      <p:sp>
        <p:nvSpPr>
          <p:cNvPr id="31753" name="Freeform 19"/>
          <p:cNvSpPr>
            <a:spLocks/>
          </p:cNvSpPr>
          <p:nvPr/>
        </p:nvSpPr>
        <p:spPr bwMode="auto">
          <a:xfrm>
            <a:off x="1701800" y="706438"/>
            <a:ext cx="1930400" cy="1682750"/>
          </a:xfrm>
          <a:custGeom>
            <a:avLst/>
            <a:gdLst>
              <a:gd name="T0" fmla="*/ 1216 w 1216"/>
              <a:gd name="T1" fmla="*/ 123 h 1060"/>
              <a:gd name="T2" fmla="*/ 392 w 1216"/>
              <a:gd name="T3" fmla="*/ 131 h 1060"/>
              <a:gd name="T4" fmla="*/ 248 w 1216"/>
              <a:gd name="T5" fmla="*/ 907 h 1060"/>
              <a:gd name="T6" fmla="*/ 0 w 1216"/>
              <a:gd name="T7" fmla="*/ 1051 h 1060"/>
              <a:gd name="T8" fmla="*/ 0 60000 65536"/>
              <a:gd name="T9" fmla="*/ 0 60000 65536"/>
              <a:gd name="T10" fmla="*/ 0 60000 65536"/>
              <a:gd name="T11" fmla="*/ 0 60000 65536"/>
              <a:gd name="T12" fmla="*/ 0 w 1216"/>
              <a:gd name="T13" fmla="*/ 0 h 1060"/>
              <a:gd name="T14" fmla="*/ 1216 w 1216"/>
              <a:gd name="T15" fmla="*/ 1060 h 10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6" h="1060">
                <a:moveTo>
                  <a:pt x="1216" y="123"/>
                </a:moveTo>
                <a:cubicBezTo>
                  <a:pt x="884" y="61"/>
                  <a:pt x="553" y="0"/>
                  <a:pt x="392" y="131"/>
                </a:cubicBezTo>
                <a:cubicBezTo>
                  <a:pt x="231" y="262"/>
                  <a:pt x="313" y="754"/>
                  <a:pt x="248" y="907"/>
                </a:cubicBezTo>
                <a:cubicBezTo>
                  <a:pt x="183" y="1060"/>
                  <a:pt x="91" y="1055"/>
                  <a:pt x="0" y="1051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44" name="Text Box 20"/>
          <p:cNvSpPr txBox="1">
            <a:spLocks noChangeArrowheads="1"/>
          </p:cNvSpPr>
          <p:nvPr/>
        </p:nvSpPr>
        <p:spPr bwMode="auto">
          <a:xfrm>
            <a:off x="3543300" y="2921000"/>
            <a:ext cx="5588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Gauge may also be entered as both </a:t>
            </a:r>
            <a:r>
              <a:rPr lang="en-US" sz="2000" b="1">
                <a:solidFill>
                  <a:schemeClr val="accent2"/>
                </a:solidFill>
              </a:rPr>
              <a:t>Top</a:t>
            </a:r>
            <a:r>
              <a:rPr lang="en-US" sz="2000" b="1"/>
              <a:t> &amp; </a:t>
            </a:r>
            <a:r>
              <a:rPr lang="en-US" sz="2000" b="1">
                <a:solidFill>
                  <a:schemeClr val="accent2"/>
                </a:solidFill>
              </a:rPr>
              <a:t>Bottom</a:t>
            </a:r>
            <a:r>
              <a:rPr lang="en-US" sz="2000" b="1"/>
              <a:t> if desired.</a:t>
            </a:r>
          </a:p>
        </p:txBody>
      </p:sp>
      <p:sp>
        <p:nvSpPr>
          <p:cNvPr id="1025046" name="Freeform 22"/>
          <p:cNvSpPr>
            <a:spLocks/>
          </p:cNvSpPr>
          <p:nvPr/>
        </p:nvSpPr>
        <p:spPr bwMode="auto">
          <a:xfrm>
            <a:off x="3187700" y="2349500"/>
            <a:ext cx="368300" cy="571500"/>
          </a:xfrm>
          <a:custGeom>
            <a:avLst/>
            <a:gdLst>
              <a:gd name="T0" fmla="*/ 232 w 232"/>
              <a:gd name="T1" fmla="*/ 360 h 360"/>
              <a:gd name="T2" fmla="*/ 152 w 232"/>
              <a:gd name="T3" fmla="*/ 112 h 360"/>
              <a:gd name="T4" fmla="*/ 0 w 232"/>
              <a:gd name="T5" fmla="*/ 0 h 360"/>
              <a:gd name="T6" fmla="*/ 0 60000 65536"/>
              <a:gd name="T7" fmla="*/ 0 60000 65536"/>
              <a:gd name="T8" fmla="*/ 0 60000 65536"/>
              <a:gd name="T9" fmla="*/ 0 w 232"/>
              <a:gd name="T10" fmla="*/ 0 h 360"/>
              <a:gd name="T11" fmla="*/ 232 w 232"/>
              <a:gd name="T12" fmla="*/ 360 h 3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2" h="360">
                <a:moveTo>
                  <a:pt x="232" y="360"/>
                </a:moveTo>
                <a:cubicBezTo>
                  <a:pt x="211" y="266"/>
                  <a:pt x="191" y="172"/>
                  <a:pt x="152" y="112"/>
                </a:cubicBezTo>
                <a:cubicBezTo>
                  <a:pt x="113" y="52"/>
                  <a:pt x="56" y="26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756" name="AutoShape 23"/>
          <p:cNvSpPr>
            <a:spLocks noChangeArrowheads="1"/>
          </p:cNvSpPr>
          <p:nvPr/>
        </p:nvSpPr>
        <p:spPr bwMode="auto">
          <a:xfrm>
            <a:off x="82550" y="533400"/>
            <a:ext cx="292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AutoShape 24"/>
          <p:cNvSpPr>
            <a:spLocks noChangeArrowheads="1"/>
          </p:cNvSpPr>
          <p:nvPr/>
        </p:nvSpPr>
        <p:spPr bwMode="auto">
          <a:xfrm>
            <a:off x="647700" y="1092200"/>
            <a:ext cx="31750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39" grpId="0" animBg="1"/>
      <p:bldP spid="1025044" grpId="0" animBg="1"/>
      <p:bldP spid="10250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F11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733800" y="1066800"/>
            <a:ext cx="5410200" cy="1320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required information entered, F11 to calculate, will also calculate  when another tab is selected or when dropdown for leases is selected.</a:t>
            </a:r>
          </a:p>
        </p:txBody>
      </p:sp>
      <p:sp>
        <p:nvSpPr>
          <p:cNvPr id="907268" name="Text Box 4"/>
          <p:cNvSpPr txBox="1">
            <a:spLocks noChangeArrowheads="1"/>
          </p:cNvSpPr>
          <p:nvPr/>
        </p:nvSpPr>
        <p:spPr bwMode="auto">
          <a:xfrm>
            <a:off x="3352800" y="2895600"/>
            <a:ext cx="5791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calculation, check to see that fluid production is reflected.</a:t>
            </a:r>
          </a:p>
        </p:txBody>
      </p:sp>
      <p:sp>
        <p:nvSpPr>
          <p:cNvPr id="907269" name="AutoShape 5"/>
          <p:cNvSpPr>
            <a:spLocks noChangeArrowheads="1"/>
          </p:cNvSpPr>
          <p:nvPr/>
        </p:nvSpPr>
        <p:spPr bwMode="auto">
          <a:xfrm>
            <a:off x="1981200" y="762000"/>
            <a:ext cx="13716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7270" name="AutoShape 6"/>
          <p:cNvSpPr>
            <a:spLocks noChangeArrowheads="1"/>
          </p:cNvSpPr>
          <p:nvPr/>
        </p:nvSpPr>
        <p:spPr bwMode="auto">
          <a:xfrm>
            <a:off x="1066800" y="4191000"/>
            <a:ext cx="8382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0727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43434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907274" name="Freeform 10"/>
          <p:cNvSpPr>
            <a:spLocks/>
          </p:cNvSpPr>
          <p:nvPr/>
        </p:nvSpPr>
        <p:spPr bwMode="auto">
          <a:xfrm>
            <a:off x="2667000" y="1143000"/>
            <a:ext cx="685800" cy="1752600"/>
          </a:xfrm>
          <a:custGeom>
            <a:avLst/>
            <a:gdLst>
              <a:gd name="T0" fmla="*/ 432 w 432"/>
              <a:gd name="T1" fmla="*/ 1104 h 1104"/>
              <a:gd name="T2" fmla="*/ 240 w 432"/>
              <a:gd name="T3" fmla="*/ 432 h 1104"/>
              <a:gd name="T4" fmla="*/ 192 w 432"/>
              <a:gd name="T5" fmla="*/ 528 h 1104"/>
              <a:gd name="T6" fmla="*/ 0 w 432"/>
              <a:gd name="T7" fmla="*/ 0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1104"/>
              <a:gd name="T14" fmla="*/ 432 w 432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1104">
                <a:moveTo>
                  <a:pt x="432" y="1104"/>
                </a:moveTo>
                <a:cubicBezTo>
                  <a:pt x="356" y="816"/>
                  <a:pt x="280" y="528"/>
                  <a:pt x="240" y="432"/>
                </a:cubicBezTo>
                <a:cubicBezTo>
                  <a:pt x="200" y="336"/>
                  <a:pt x="232" y="600"/>
                  <a:pt x="192" y="528"/>
                </a:cubicBezTo>
                <a:cubicBezTo>
                  <a:pt x="152" y="456"/>
                  <a:pt x="76" y="228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07275" name="Freeform 11"/>
          <p:cNvSpPr>
            <a:spLocks/>
          </p:cNvSpPr>
          <p:nvPr/>
        </p:nvSpPr>
        <p:spPr bwMode="auto">
          <a:xfrm>
            <a:off x="1981200" y="3581400"/>
            <a:ext cx="1371600" cy="609600"/>
          </a:xfrm>
          <a:custGeom>
            <a:avLst/>
            <a:gdLst>
              <a:gd name="T0" fmla="*/ 864 w 864"/>
              <a:gd name="T1" fmla="*/ 0 h 384"/>
              <a:gd name="T2" fmla="*/ 240 w 864"/>
              <a:gd name="T3" fmla="*/ 192 h 384"/>
              <a:gd name="T4" fmla="*/ 432 w 864"/>
              <a:gd name="T5" fmla="*/ 192 h 384"/>
              <a:gd name="T6" fmla="*/ 0 w 864"/>
              <a:gd name="T7" fmla="*/ 384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864"/>
              <a:gd name="T13" fmla="*/ 0 h 384"/>
              <a:gd name="T14" fmla="*/ 864 w 864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4" h="384">
                <a:moveTo>
                  <a:pt x="864" y="0"/>
                </a:moveTo>
                <a:cubicBezTo>
                  <a:pt x="588" y="80"/>
                  <a:pt x="312" y="160"/>
                  <a:pt x="240" y="192"/>
                </a:cubicBezTo>
                <a:cubicBezTo>
                  <a:pt x="168" y="224"/>
                  <a:pt x="472" y="160"/>
                  <a:pt x="432" y="192"/>
                </a:cubicBezTo>
                <a:cubicBezTo>
                  <a:pt x="392" y="224"/>
                  <a:pt x="196" y="304"/>
                  <a:pt x="0" y="38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AutoShape 12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AutoShape 13"/>
          <p:cNvSpPr>
            <a:spLocks noChangeArrowheads="1"/>
          </p:cNvSpPr>
          <p:nvPr/>
        </p:nvSpPr>
        <p:spPr bwMode="auto">
          <a:xfrm>
            <a:off x="647700" y="1092200"/>
            <a:ext cx="31750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7268" grpId="0" animBg="1"/>
      <p:bldP spid="907269" grpId="0" animBg="1"/>
      <p:bldP spid="907270" grpId="0" animBg="1"/>
      <p:bldP spid="907274" grpId="0" animBg="1"/>
      <p:bldP spid="90727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39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5765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Wellhead 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07629" name="Text Box 13"/>
          <p:cNvSpPr txBox="1">
            <a:spLocks noChangeArrowheads="1"/>
          </p:cNvSpPr>
          <p:nvPr/>
        </p:nvSpPr>
        <p:spPr bwMode="auto">
          <a:xfrm>
            <a:off x="342900" y="1333500"/>
            <a:ext cx="7391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/>
              <a:t>Wellhead information is entered on this tab:</a:t>
            </a:r>
          </a:p>
          <a:p>
            <a:pPr marL="685800" lvl="1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Tubing Pressure</a:t>
            </a:r>
          </a:p>
          <a:p>
            <a:pPr marL="685800" lvl="1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Casing Pressure</a:t>
            </a:r>
          </a:p>
          <a:p>
            <a:pPr marL="685800" lvl="1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Choke Size</a:t>
            </a:r>
          </a:p>
          <a:p>
            <a:pPr marL="685800" lvl="1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Daily Producing Status   (SI  or  PR)</a:t>
            </a:r>
          </a:p>
          <a:p>
            <a:pPr marL="685800" lvl="1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Producing Method   (Chosen from dropdown menu)</a:t>
            </a:r>
          </a:p>
        </p:txBody>
      </p:sp>
      <p:sp>
        <p:nvSpPr>
          <p:cNvPr id="1007635" name="Text Box 19"/>
          <p:cNvSpPr txBox="1">
            <a:spLocks noChangeArrowheads="1"/>
          </p:cNvSpPr>
          <p:nvPr/>
        </p:nvSpPr>
        <p:spPr bwMode="auto">
          <a:xfrm>
            <a:off x="342900" y="4149725"/>
            <a:ext cx="8570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Well Downtime Hours, SI Pres, SI Hours, and Downtime Reasons reflected in Wellhead tab.</a:t>
            </a:r>
          </a:p>
        </p:txBody>
      </p:sp>
      <p:sp>
        <p:nvSpPr>
          <p:cNvPr id="1007636" name="Text Box 20"/>
          <p:cNvSpPr txBox="1">
            <a:spLocks noChangeArrowheads="1"/>
          </p:cNvSpPr>
          <p:nvPr/>
        </p:nvSpPr>
        <p:spPr bwMode="auto">
          <a:xfrm>
            <a:off x="342900" y="4984750"/>
            <a:ext cx="69342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Pumping Unit and Unit Driver information displayed: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000"/>
              <a:t>Pumping Unit Downtime Recorded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27013" y="-551695"/>
            <a:ext cx="8231187" cy="455446"/>
          </a:xfrm>
        </p:spPr>
        <p:txBody>
          <a:bodyPr/>
          <a:lstStyle/>
          <a:p>
            <a:r>
              <a:rPr lang="en-US" dirty="0" smtClean="0"/>
              <a:t>Wellhead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76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76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7629" grpId="0"/>
      <p:bldP spid="1007635" grpId="0"/>
      <p:bldP spid="10076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39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How  a  Lease  Operator  Uses  PumperPal</a:t>
            </a:r>
          </a:p>
        </p:txBody>
      </p:sp>
      <p:sp>
        <p:nvSpPr>
          <p:cNvPr id="1024003" name="Text Box 3"/>
          <p:cNvSpPr txBox="1">
            <a:spLocks noChangeArrowheads="1"/>
          </p:cNvSpPr>
          <p:nvPr/>
        </p:nvSpPr>
        <p:spPr bwMode="auto">
          <a:xfrm>
            <a:off x="212725" y="1443038"/>
            <a:ext cx="73120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CHECK FOR UPDATES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RETRIEVE  ROUTE  - (1</a:t>
            </a:r>
            <a:r>
              <a:rPr lang="en-US" sz="2000" b="1" baseline="30000"/>
              <a:t>ST</a:t>
            </a:r>
            <a:r>
              <a:rPr lang="en-US" sz="2000" b="1"/>
              <a:t> Day On)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REVIEW  PREVIOUS  DAY’S  ENTRIES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DATA  ENTRY</a:t>
            </a:r>
          </a:p>
          <a:p>
            <a:pPr marL="863600" lvl="2" indent="-1778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Select Individual Lease</a:t>
            </a:r>
          </a:p>
          <a:p>
            <a:pPr marL="863600" lvl="2" indent="-1778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Remaining Leases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GENERATE  REPORTS</a:t>
            </a:r>
          </a:p>
          <a:p>
            <a:pPr marL="863600" lvl="2" indent="-1778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DAILY</a:t>
            </a:r>
          </a:p>
          <a:p>
            <a:pPr marL="863600" lvl="2" indent="-1778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MONTHLY</a:t>
            </a:r>
          </a:p>
          <a:p>
            <a:pPr marL="863600" lvl="2" indent="-1778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MULTI-DAY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TRANSMIT REPORTS</a:t>
            </a:r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endParaRPr lang="en-US" sz="2000" b="1"/>
          </a:p>
          <a:p>
            <a:pPr lvl="1" indent="-228600" defTabSz="863600">
              <a:lnSpc>
                <a:spcPct val="90000"/>
              </a:lnSpc>
              <a:buFontTx/>
              <a:buChar char="•"/>
            </a:pPr>
            <a:r>
              <a:rPr lang="en-US" sz="2000" b="1"/>
              <a:t>CORRECT ERRORS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652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8000"/>
                </a:solidFill>
              </a:rPr>
              <a:t>TYPICAL  DAY</a:t>
            </a:r>
            <a:endParaRPr lang="en-US" sz="2800" u="sng">
              <a:solidFill>
                <a:srgbClr val="008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27013" y="-455443"/>
            <a:ext cx="8231187" cy="375234"/>
          </a:xfrm>
        </p:spPr>
        <p:txBody>
          <a:bodyPr/>
          <a:lstStyle/>
          <a:p>
            <a:r>
              <a:rPr lang="en-US" dirty="0" smtClean="0"/>
              <a:t>Intro 3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0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Yellow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343400" y="0"/>
            <a:ext cx="198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W</a:t>
            </a:r>
            <a:r>
              <a:rPr lang="en-US" sz="2000" b="1">
                <a:solidFill>
                  <a:schemeClr val="accent2"/>
                </a:solidFill>
              </a:rPr>
              <a:t>ellhead</a:t>
            </a:r>
            <a:r>
              <a:rPr lang="en-US" sz="2000" b="1"/>
              <a:t> Tab</a:t>
            </a:r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971550" y="1092200"/>
            <a:ext cx="419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0341" name="Text Box 5"/>
          <p:cNvSpPr txBox="1">
            <a:spLocks noChangeArrowheads="1"/>
          </p:cNvSpPr>
          <p:nvPr/>
        </p:nvSpPr>
        <p:spPr bwMode="auto">
          <a:xfrm>
            <a:off x="3886200" y="1447800"/>
            <a:ext cx="3429000" cy="415925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Yellow fields are required.</a:t>
            </a:r>
          </a:p>
        </p:txBody>
      </p:sp>
      <p:sp>
        <p:nvSpPr>
          <p:cNvPr id="910342" name="Freeform 6"/>
          <p:cNvSpPr>
            <a:spLocks/>
          </p:cNvSpPr>
          <p:nvPr/>
        </p:nvSpPr>
        <p:spPr bwMode="auto">
          <a:xfrm>
            <a:off x="304800" y="1447800"/>
            <a:ext cx="2895600" cy="1066800"/>
          </a:xfrm>
          <a:custGeom>
            <a:avLst/>
            <a:gdLst>
              <a:gd name="T0" fmla="*/ 0 w 1824"/>
              <a:gd name="T1" fmla="*/ 0 h 672"/>
              <a:gd name="T2" fmla="*/ 0 w 1824"/>
              <a:gd name="T3" fmla="*/ 672 h 672"/>
              <a:gd name="T4" fmla="*/ 1008 w 1824"/>
              <a:gd name="T5" fmla="*/ 672 h 672"/>
              <a:gd name="T6" fmla="*/ 1008 w 1824"/>
              <a:gd name="T7" fmla="*/ 288 h 672"/>
              <a:gd name="T8" fmla="*/ 1824 w 1824"/>
              <a:gd name="T9" fmla="*/ 288 h 672"/>
              <a:gd name="T10" fmla="*/ 1824 w 1824"/>
              <a:gd name="T11" fmla="*/ 0 h 672"/>
              <a:gd name="T12" fmla="*/ 0 w 1824"/>
              <a:gd name="T13" fmla="*/ 0 h 6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24"/>
              <a:gd name="T22" fmla="*/ 0 h 672"/>
              <a:gd name="T23" fmla="*/ 1824 w 1824"/>
              <a:gd name="T24" fmla="*/ 672 h 6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24" h="672">
                <a:moveTo>
                  <a:pt x="0" y="0"/>
                </a:moveTo>
                <a:lnTo>
                  <a:pt x="0" y="672"/>
                </a:lnTo>
                <a:lnTo>
                  <a:pt x="1008" y="672"/>
                </a:lnTo>
                <a:lnTo>
                  <a:pt x="1008" y="288"/>
                </a:lnTo>
                <a:lnTo>
                  <a:pt x="1824" y="288"/>
                </a:lnTo>
                <a:lnTo>
                  <a:pt x="1824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0341" grpId="0" animBg="1"/>
      <p:bldP spid="91034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4343400" y="0"/>
            <a:ext cx="198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W</a:t>
            </a:r>
            <a:r>
              <a:rPr lang="en-US" sz="2000" b="1">
                <a:solidFill>
                  <a:schemeClr val="accent2"/>
                </a:solidFill>
              </a:rPr>
              <a:t>ellhead</a:t>
            </a:r>
            <a:r>
              <a:rPr lang="en-US" sz="2000" b="1"/>
              <a:t> Tab</a:t>
            </a:r>
          </a:p>
        </p:txBody>
      </p:sp>
      <p:sp>
        <p:nvSpPr>
          <p:cNvPr id="35844" name="Freeform 5"/>
          <p:cNvSpPr>
            <a:spLocks/>
          </p:cNvSpPr>
          <p:nvPr/>
        </p:nvSpPr>
        <p:spPr bwMode="auto">
          <a:xfrm>
            <a:off x="457200" y="1981200"/>
            <a:ext cx="3276600" cy="1143000"/>
          </a:xfrm>
          <a:custGeom>
            <a:avLst/>
            <a:gdLst>
              <a:gd name="T0" fmla="*/ 0 w 2064"/>
              <a:gd name="T1" fmla="*/ 336 h 720"/>
              <a:gd name="T2" fmla="*/ 0 w 2064"/>
              <a:gd name="T3" fmla="*/ 720 h 720"/>
              <a:gd name="T4" fmla="*/ 2064 w 2064"/>
              <a:gd name="T5" fmla="*/ 720 h 720"/>
              <a:gd name="T6" fmla="*/ 2064 w 2064"/>
              <a:gd name="T7" fmla="*/ 0 h 720"/>
              <a:gd name="T8" fmla="*/ 912 w 2064"/>
              <a:gd name="T9" fmla="*/ 0 h 720"/>
              <a:gd name="T10" fmla="*/ 912 w 2064"/>
              <a:gd name="T11" fmla="*/ 336 h 720"/>
              <a:gd name="T12" fmla="*/ 0 w 2064"/>
              <a:gd name="T13" fmla="*/ 336 h 7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64"/>
              <a:gd name="T22" fmla="*/ 0 h 720"/>
              <a:gd name="T23" fmla="*/ 2064 w 2064"/>
              <a:gd name="T24" fmla="*/ 720 h 7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64" h="720">
                <a:moveTo>
                  <a:pt x="0" y="336"/>
                </a:moveTo>
                <a:lnTo>
                  <a:pt x="0" y="720"/>
                </a:lnTo>
                <a:lnTo>
                  <a:pt x="2064" y="720"/>
                </a:lnTo>
                <a:lnTo>
                  <a:pt x="2064" y="0"/>
                </a:lnTo>
                <a:lnTo>
                  <a:pt x="912" y="0"/>
                </a:lnTo>
                <a:lnTo>
                  <a:pt x="912" y="336"/>
                </a:lnTo>
                <a:lnTo>
                  <a:pt x="0" y="336"/>
                </a:lnTo>
                <a:close/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4495800" y="1828800"/>
            <a:ext cx="4648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Downtime</a:t>
            </a:r>
            <a:r>
              <a:rPr lang="en-US" sz="2000" b="1"/>
              <a:t> information only entered when downtime has occurred.</a:t>
            </a:r>
          </a:p>
        </p:txBody>
      </p:sp>
      <p:sp>
        <p:nvSpPr>
          <p:cNvPr id="911367" name="Text Box 7"/>
          <p:cNvSpPr txBox="1">
            <a:spLocks noChangeArrowheads="1"/>
          </p:cNvSpPr>
          <p:nvPr/>
        </p:nvSpPr>
        <p:spPr bwMode="auto">
          <a:xfrm>
            <a:off x="4191000" y="2895600"/>
            <a:ext cx="4953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Downtime</a:t>
            </a:r>
            <a:r>
              <a:rPr lang="en-US" sz="2000" b="1"/>
              <a:t> will be covered in more detail under Special Topics.</a:t>
            </a:r>
          </a:p>
        </p:txBody>
      </p:sp>
      <p:sp>
        <p:nvSpPr>
          <p:cNvPr id="35847" name="AutoShape 10"/>
          <p:cNvSpPr>
            <a:spLocks noChangeArrowheads="1"/>
          </p:cNvSpPr>
          <p:nvPr/>
        </p:nvSpPr>
        <p:spPr bwMode="auto">
          <a:xfrm>
            <a:off x="971550" y="1092200"/>
            <a:ext cx="419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AutoShape 11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6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Pumping</a:t>
            </a:r>
            <a:r>
              <a:rPr lang="en-US" baseline="0" dirty="0" smtClean="0"/>
              <a:t> Unit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343400" y="0"/>
            <a:ext cx="198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W</a:t>
            </a:r>
            <a:r>
              <a:rPr lang="en-US" sz="2000" b="1">
                <a:solidFill>
                  <a:schemeClr val="accent2"/>
                </a:solidFill>
              </a:rPr>
              <a:t>ellhead</a:t>
            </a:r>
            <a:r>
              <a:rPr lang="en-US" sz="2000" b="1"/>
              <a:t> Tab</a:t>
            </a:r>
          </a:p>
        </p:txBody>
      </p:sp>
      <p:sp>
        <p:nvSpPr>
          <p:cNvPr id="912389" name="AutoShape 5"/>
          <p:cNvSpPr>
            <a:spLocks noChangeArrowheads="1"/>
          </p:cNvSpPr>
          <p:nvPr/>
        </p:nvSpPr>
        <p:spPr bwMode="auto">
          <a:xfrm>
            <a:off x="3733800" y="1295400"/>
            <a:ext cx="3276600" cy="2590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2390" name="Text Box 6"/>
          <p:cNvSpPr txBox="1">
            <a:spLocks noChangeArrowheads="1"/>
          </p:cNvSpPr>
          <p:nvPr/>
        </p:nvSpPr>
        <p:spPr bwMode="auto">
          <a:xfrm>
            <a:off x="0" y="1371600"/>
            <a:ext cx="35052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Pumping Unit &amp; Driver</a:t>
            </a:r>
            <a:r>
              <a:rPr lang="en-US" sz="2000" b="1"/>
              <a:t> information entered in Equipment tab.</a:t>
            </a:r>
          </a:p>
        </p:txBody>
      </p:sp>
      <p:sp>
        <p:nvSpPr>
          <p:cNvPr id="912391" name="Text Box 7"/>
          <p:cNvSpPr txBox="1">
            <a:spLocks noChangeArrowheads="1"/>
          </p:cNvSpPr>
          <p:nvPr/>
        </p:nvSpPr>
        <p:spPr bwMode="auto">
          <a:xfrm>
            <a:off x="0" y="2514600"/>
            <a:ext cx="32766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Pumping Unit</a:t>
            </a:r>
            <a:r>
              <a:rPr lang="en-US" sz="2000" b="1">
                <a:solidFill>
                  <a:schemeClr val="accent2"/>
                </a:solidFill>
              </a:rPr>
              <a:t> Downtime</a:t>
            </a:r>
            <a:r>
              <a:rPr lang="en-US" sz="2000" b="1"/>
              <a:t> and </a:t>
            </a:r>
            <a:r>
              <a:rPr lang="en-US" sz="2000" b="1">
                <a:solidFill>
                  <a:schemeClr val="accent2"/>
                </a:solidFill>
              </a:rPr>
              <a:t>Reason</a:t>
            </a:r>
            <a:r>
              <a:rPr lang="en-US" sz="2000" b="1"/>
              <a:t> recorded here.</a:t>
            </a:r>
          </a:p>
        </p:txBody>
      </p:sp>
      <p:pic>
        <p:nvPicPr>
          <p:cNvPr id="91239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514600"/>
            <a:ext cx="1514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393" name="AutoShape 9"/>
          <p:cNvSpPr>
            <a:spLocks noChangeArrowheads="1"/>
          </p:cNvSpPr>
          <p:nvPr/>
        </p:nvSpPr>
        <p:spPr bwMode="auto">
          <a:xfrm>
            <a:off x="3962400" y="2286000"/>
            <a:ext cx="2895600" cy="1371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000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10"/>
          <p:cNvSpPr>
            <a:spLocks noChangeArrowheads="1"/>
          </p:cNvSpPr>
          <p:nvPr/>
        </p:nvSpPr>
        <p:spPr bwMode="auto">
          <a:xfrm>
            <a:off x="971550" y="1092200"/>
            <a:ext cx="419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AutoShape 11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2389" grpId="0" animBg="1"/>
      <p:bldP spid="912390" grpId="0" animBg="1"/>
      <p:bldP spid="912391" grpId="0" animBg="1"/>
      <p:bldP spid="91239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F11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343400" y="0"/>
            <a:ext cx="198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solidFill>
                  <a:schemeClr val="accent2"/>
                </a:solidFill>
              </a:rPr>
              <a:t>W</a:t>
            </a:r>
            <a:r>
              <a:rPr lang="en-US" sz="2000" b="1">
                <a:solidFill>
                  <a:schemeClr val="accent2"/>
                </a:solidFill>
              </a:rPr>
              <a:t>ellhead</a:t>
            </a:r>
            <a:r>
              <a:rPr lang="en-US" sz="2000" b="1"/>
              <a:t> Tab</a:t>
            </a:r>
          </a:p>
        </p:txBody>
      </p:sp>
      <p:sp>
        <p:nvSpPr>
          <p:cNvPr id="913413" name="Text Box 5"/>
          <p:cNvSpPr txBox="1">
            <a:spLocks noChangeArrowheads="1"/>
          </p:cNvSpPr>
          <p:nvPr/>
        </p:nvSpPr>
        <p:spPr bwMode="auto">
          <a:xfrm>
            <a:off x="2819400" y="685800"/>
            <a:ext cx="2286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F11 to calculate.</a:t>
            </a: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2438400" y="1828800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913415" name="Text Box 7"/>
          <p:cNvSpPr txBox="1">
            <a:spLocks noChangeArrowheads="1"/>
          </p:cNvSpPr>
          <p:nvPr/>
        </p:nvSpPr>
        <p:spPr bwMode="auto">
          <a:xfrm>
            <a:off x="609600" y="3733800"/>
            <a:ext cx="541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Check to see that information is reflected.</a:t>
            </a:r>
          </a:p>
        </p:txBody>
      </p:sp>
      <p:sp>
        <p:nvSpPr>
          <p:cNvPr id="913416" name="AutoShape 8"/>
          <p:cNvSpPr>
            <a:spLocks noChangeArrowheads="1"/>
          </p:cNvSpPr>
          <p:nvPr/>
        </p:nvSpPr>
        <p:spPr bwMode="auto">
          <a:xfrm>
            <a:off x="2209800" y="4191000"/>
            <a:ext cx="24384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13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7" name="AutoShape 10"/>
          <p:cNvSpPr>
            <a:spLocks noChangeArrowheads="1"/>
          </p:cNvSpPr>
          <p:nvPr/>
        </p:nvSpPr>
        <p:spPr bwMode="auto">
          <a:xfrm>
            <a:off x="971550" y="1092200"/>
            <a:ext cx="419100" cy="2095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AutoShape 11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3413" grpId="0" animBg="1"/>
      <p:bldP spid="913415" grpId="0" animBg="1"/>
      <p:bldP spid="9134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521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935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Run Tickets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08647" name="Text Box 7"/>
          <p:cNvSpPr txBox="1">
            <a:spLocks noChangeArrowheads="1"/>
          </p:cNvSpPr>
          <p:nvPr/>
        </p:nvSpPr>
        <p:spPr bwMode="auto">
          <a:xfrm>
            <a:off x="342900" y="13335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 Run Tickets Tab</a:t>
            </a:r>
            <a:r>
              <a:rPr lang="en-US" sz="2000"/>
              <a:t>  - any type of adjustment to an oil tank inventory.</a:t>
            </a:r>
          </a:p>
        </p:txBody>
      </p:sp>
      <p:sp>
        <p:nvSpPr>
          <p:cNvPr id="1008648" name="Text Box 8"/>
          <p:cNvSpPr txBox="1">
            <a:spLocks noChangeArrowheads="1"/>
          </p:cNvSpPr>
          <p:nvPr/>
        </p:nvSpPr>
        <p:spPr bwMode="auto">
          <a:xfrm>
            <a:off x="342900" y="18542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Adjustments are categorized into three groups</a:t>
            </a:r>
          </a:p>
        </p:txBody>
      </p:sp>
      <p:sp>
        <p:nvSpPr>
          <p:cNvPr id="1008651" name="Text Box 11"/>
          <p:cNvSpPr txBox="1">
            <a:spLocks noChangeArrowheads="1"/>
          </p:cNvSpPr>
          <p:nvPr/>
        </p:nvSpPr>
        <p:spPr bwMode="auto">
          <a:xfrm>
            <a:off x="876300" y="2336800"/>
            <a:ext cx="60579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1.</a:t>
            </a:r>
            <a:r>
              <a:rPr lang="en-US" sz="2000">
                <a:solidFill>
                  <a:srgbClr val="0066CC"/>
                </a:solidFill>
              </a:rPr>
              <a:t>  </a:t>
            </a:r>
            <a:r>
              <a:rPr lang="en-US" sz="2000">
                <a:solidFill>
                  <a:schemeClr val="accent2"/>
                </a:solidFill>
              </a:rPr>
              <a:t>LACT Meter Sales</a:t>
            </a:r>
          </a:p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2.</a:t>
            </a:r>
            <a:r>
              <a:rPr lang="en-US" sz="2000">
                <a:solidFill>
                  <a:srgbClr val="0066CC"/>
                </a:solidFill>
              </a:rPr>
              <a:t>  </a:t>
            </a:r>
            <a:r>
              <a:rPr lang="en-US" sz="2000">
                <a:solidFill>
                  <a:schemeClr val="accent2"/>
                </a:solidFill>
              </a:rPr>
              <a:t>Oil Sales via Truck</a:t>
            </a:r>
          </a:p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3.</a:t>
            </a:r>
            <a:r>
              <a:rPr lang="en-US" sz="2000">
                <a:solidFill>
                  <a:srgbClr val="0066CC"/>
                </a:solidFill>
              </a:rPr>
              <a:t>  </a:t>
            </a:r>
            <a:r>
              <a:rPr lang="en-US" sz="2000">
                <a:solidFill>
                  <a:schemeClr val="accent2"/>
                </a:solidFill>
              </a:rPr>
              <a:t>Inventory Adjustments</a:t>
            </a:r>
          </a:p>
        </p:txBody>
      </p:sp>
      <p:sp>
        <p:nvSpPr>
          <p:cNvPr id="1008652" name="Text Box 12"/>
          <p:cNvSpPr txBox="1">
            <a:spLocks noChangeArrowheads="1"/>
          </p:cNvSpPr>
          <p:nvPr/>
        </p:nvSpPr>
        <p:spPr bwMode="auto">
          <a:xfrm>
            <a:off x="393700" y="3771900"/>
            <a:ext cx="703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Run Tickets</a:t>
            </a:r>
            <a:r>
              <a:rPr lang="en-US" sz="2000"/>
              <a:t> will be covered in detail under Special Topics.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27013" y="-503569"/>
            <a:ext cx="8231187" cy="407320"/>
          </a:xfrm>
        </p:spPr>
        <p:txBody>
          <a:bodyPr/>
          <a:lstStyle/>
          <a:p>
            <a:r>
              <a:rPr lang="en-US" dirty="0" smtClean="0"/>
              <a:t>Run Tickets 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864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8647" grpId="0"/>
      <p:bldP spid="1008648" grpId="0"/>
      <p:bldP spid="1008651" grpId="0"/>
      <p:bldP spid="100865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Add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4343400" y="0"/>
            <a:ext cx="2286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R</a:t>
            </a:r>
            <a:r>
              <a:rPr lang="en-US" sz="2000" b="1">
                <a:solidFill>
                  <a:schemeClr val="accent2"/>
                </a:solidFill>
              </a:rPr>
              <a:t>un Tickets</a:t>
            </a:r>
            <a:r>
              <a:rPr lang="en-US" sz="2000" b="1"/>
              <a:t> Tab</a:t>
            </a:r>
          </a:p>
        </p:txBody>
      </p:sp>
      <p:sp>
        <p:nvSpPr>
          <p:cNvPr id="916485" name="Text Box 5"/>
          <p:cNvSpPr txBox="1">
            <a:spLocks noChangeArrowheads="1"/>
          </p:cNvSpPr>
          <p:nvPr/>
        </p:nvSpPr>
        <p:spPr bwMode="auto">
          <a:xfrm>
            <a:off x="4800600" y="1219200"/>
            <a:ext cx="4343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To begin ticket entry, select </a:t>
            </a:r>
            <a:r>
              <a:rPr lang="en-US" sz="2000" b="1">
                <a:solidFill>
                  <a:schemeClr val="accent2"/>
                </a:solidFill>
              </a:rPr>
              <a:t>Add</a:t>
            </a:r>
            <a:r>
              <a:rPr lang="en-US" sz="2000" b="1"/>
              <a:t>.</a:t>
            </a:r>
          </a:p>
        </p:txBody>
      </p:sp>
      <p:sp>
        <p:nvSpPr>
          <p:cNvPr id="916486" name="Freeform 6"/>
          <p:cNvSpPr>
            <a:spLocks/>
          </p:cNvSpPr>
          <p:nvPr/>
        </p:nvSpPr>
        <p:spPr bwMode="auto">
          <a:xfrm>
            <a:off x="1447800" y="1371600"/>
            <a:ext cx="3352800" cy="1524000"/>
          </a:xfrm>
          <a:custGeom>
            <a:avLst/>
            <a:gdLst>
              <a:gd name="T0" fmla="*/ 2112 w 2112"/>
              <a:gd name="T1" fmla="*/ 0 h 960"/>
              <a:gd name="T2" fmla="*/ 912 w 2112"/>
              <a:gd name="T3" fmla="*/ 528 h 960"/>
              <a:gd name="T4" fmla="*/ 1344 w 2112"/>
              <a:gd name="T5" fmla="*/ 528 h 960"/>
              <a:gd name="T6" fmla="*/ 0 w 2112"/>
              <a:gd name="T7" fmla="*/ 960 h 960"/>
              <a:gd name="T8" fmla="*/ 0 60000 65536"/>
              <a:gd name="T9" fmla="*/ 0 60000 65536"/>
              <a:gd name="T10" fmla="*/ 0 60000 65536"/>
              <a:gd name="T11" fmla="*/ 0 60000 65536"/>
              <a:gd name="T12" fmla="*/ 0 w 2112"/>
              <a:gd name="T13" fmla="*/ 0 h 960"/>
              <a:gd name="T14" fmla="*/ 2112 w 2112"/>
              <a:gd name="T15" fmla="*/ 960 h 9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12" h="960">
                <a:moveTo>
                  <a:pt x="2112" y="0"/>
                </a:moveTo>
                <a:cubicBezTo>
                  <a:pt x="1576" y="220"/>
                  <a:pt x="1040" y="440"/>
                  <a:pt x="912" y="528"/>
                </a:cubicBezTo>
                <a:cubicBezTo>
                  <a:pt x="784" y="616"/>
                  <a:pt x="1496" y="456"/>
                  <a:pt x="1344" y="528"/>
                </a:cubicBezTo>
                <a:cubicBezTo>
                  <a:pt x="1192" y="600"/>
                  <a:pt x="596" y="780"/>
                  <a:pt x="0" y="96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16487" name="Rectangle 7"/>
          <p:cNvSpPr>
            <a:spLocks noChangeArrowheads="1"/>
          </p:cNvSpPr>
          <p:nvPr/>
        </p:nvSpPr>
        <p:spPr bwMode="auto">
          <a:xfrm>
            <a:off x="792163" y="2844800"/>
            <a:ext cx="631825" cy="220663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AutoShape 8"/>
          <p:cNvSpPr>
            <a:spLocks noChangeArrowheads="1"/>
          </p:cNvSpPr>
          <p:nvPr/>
        </p:nvSpPr>
        <p:spPr bwMode="auto">
          <a:xfrm>
            <a:off x="1422400" y="1085850"/>
            <a:ext cx="482600" cy="2032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AutoShape 9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6485" grpId="0" animBg="1"/>
      <p:bldP spid="916486" grpId="0" animBg="1"/>
      <p:bldP spid="91648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4343400" y="0"/>
            <a:ext cx="2286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R</a:t>
            </a:r>
            <a:r>
              <a:rPr lang="en-US" sz="2000" b="1">
                <a:solidFill>
                  <a:schemeClr val="accent2"/>
                </a:solidFill>
              </a:rPr>
              <a:t>un Tickets</a:t>
            </a:r>
            <a:r>
              <a:rPr lang="en-US" sz="2000" b="1"/>
              <a:t> Tab</a:t>
            </a: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3962400" y="685800"/>
            <a:ext cx="5181600" cy="3968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Ticket Type</a:t>
            </a:r>
            <a:r>
              <a:rPr lang="en-US" sz="2000" b="1"/>
              <a:t> from dropdown menu.</a:t>
            </a:r>
          </a:p>
        </p:txBody>
      </p:sp>
      <p:pic>
        <p:nvPicPr>
          <p:cNvPr id="4096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5225" y="1800225"/>
            <a:ext cx="23907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Freeform 7"/>
          <p:cNvSpPr>
            <a:spLocks/>
          </p:cNvSpPr>
          <p:nvPr/>
        </p:nvSpPr>
        <p:spPr bwMode="auto">
          <a:xfrm>
            <a:off x="2692400" y="914400"/>
            <a:ext cx="1270000" cy="1066800"/>
          </a:xfrm>
          <a:custGeom>
            <a:avLst/>
            <a:gdLst>
              <a:gd name="T0" fmla="*/ 752 w 752"/>
              <a:gd name="T1" fmla="*/ 0 h 672"/>
              <a:gd name="T2" fmla="*/ 32 w 752"/>
              <a:gd name="T3" fmla="*/ 528 h 672"/>
              <a:gd name="T4" fmla="*/ 560 w 752"/>
              <a:gd name="T5" fmla="*/ 672 h 672"/>
              <a:gd name="T6" fmla="*/ 0 60000 65536"/>
              <a:gd name="T7" fmla="*/ 0 60000 65536"/>
              <a:gd name="T8" fmla="*/ 0 60000 65536"/>
              <a:gd name="T9" fmla="*/ 0 w 752"/>
              <a:gd name="T10" fmla="*/ 0 h 672"/>
              <a:gd name="T11" fmla="*/ 752 w 752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52" h="672">
                <a:moveTo>
                  <a:pt x="752" y="0"/>
                </a:moveTo>
                <a:cubicBezTo>
                  <a:pt x="408" y="208"/>
                  <a:pt x="64" y="416"/>
                  <a:pt x="32" y="528"/>
                </a:cubicBezTo>
                <a:cubicBezTo>
                  <a:pt x="0" y="640"/>
                  <a:pt x="280" y="656"/>
                  <a:pt x="560" y="67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0967" name="AutoShape 8"/>
          <p:cNvSpPr>
            <a:spLocks noChangeArrowheads="1"/>
          </p:cNvSpPr>
          <p:nvPr/>
        </p:nvSpPr>
        <p:spPr bwMode="auto">
          <a:xfrm>
            <a:off x="1422400" y="1085850"/>
            <a:ext cx="482600" cy="2032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AutoShape 9"/>
          <p:cNvSpPr>
            <a:spLocks noChangeArrowheads="1"/>
          </p:cNvSpPr>
          <p:nvPr/>
        </p:nvSpPr>
        <p:spPr bwMode="auto">
          <a:xfrm>
            <a:off x="101600" y="53340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4343400" y="0"/>
            <a:ext cx="2286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R</a:t>
            </a:r>
            <a:r>
              <a:rPr lang="en-US" sz="2000" b="1">
                <a:solidFill>
                  <a:schemeClr val="accent2"/>
                </a:solidFill>
              </a:rPr>
              <a:t>un Tickets</a:t>
            </a:r>
            <a:r>
              <a:rPr lang="en-US" sz="2000" b="1"/>
              <a:t> Tab</a:t>
            </a: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0" y="533400"/>
            <a:ext cx="6045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</a:t>
            </a:r>
            <a:r>
              <a:rPr lang="en-US" sz="2000" b="1">
                <a:solidFill>
                  <a:schemeClr val="accent2"/>
                </a:solidFill>
              </a:rPr>
              <a:t>Ticket information</a:t>
            </a:r>
            <a:r>
              <a:rPr lang="en-US" sz="2000" b="1"/>
              <a:t> and </a:t>
            </a:r>
            <a:r>
              <a:rPr lang="en-US" sz="2000" b="1">
                <a:solidFill>
                  <a:schemeClr val="accent2"/>
                </a:solidFill>
              </a:rPr>
              <a:t>details</a:t>
            </a:r>
            <a:r>
              <a:rPr lang="en-US" sz="2000" b="1"/>
              <a:t>, click </a:t>
            </a:r>
            <a:r>
              <a:rPr lang="en-US" sz="2000" b="1">
                <a:solidFill>
                  <a:schemeClr val="accent2"/>
                </a:solidFill>
              </a:rPr>
              <a:t>Save</a:t>
            </a:r>
            <a:r>
              <a:rPr lang="en-US" sz="2000" b="1"/>
              <a:t>.</a:t>
            </a:r>
          </a:p>
        </p:txBody>
      </p:sp>
      <p:sp>
        <p:nvSpPr>
          <p:cNvPr id="41989" name="AutoShape 6"/>
          <p:cNvSpPr>
            <a:spLocks noChangeArrowheads="1"/>
          </p:cNvSpPr>
          <p:nvPr/>
        </p:nvSpPr>
        <p:spPr bwMode="auto">
          <a:xfrm>
            <a:off x="3581400" y="1828800"/>
            <a:ext cx="3124200" cy="2057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Freeform 7"/>
          <p:cNvSpPr>
            <a:spLocks/>
          </p:cNvSpPr>
          <p:nvPr/>
        </p:nvSpPr>
        <p:spPr bwMode="auto">
          <a:xfrm>
            <a:off x="1905000" y="914400"/>
            <a:ext cx="838200" cy="1828800"/>
          </a:xfrm>
          <a:custGeom>
            <a:avLst/>
            <a:gdLst>
              <a:gd name="T0" fmla="*/ 576 w 576"/>
              <a:gd name="T1" fmla="*/ 0 h 1152"/>
              <a:gd name="T2" fmla="*/ 96 w 576"/>
              <a:gd name="T3" fmla="*/ 768 h 1152"/>
              <a:gd name="T4" fmla="*/ 240 w 576"/>
              <a:gd name="T5" fmla="*/ 672 h 1152"/>
              <a:gd name="T6" fmla="*/ 0 w 576"/>
              <a:gd name="T7" fmla="*/ 1152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1152"/>
              <a:gd name="T14" fmla="*/ 576 w 576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1152">
                <a:moveTo>
                  <a:pt x="576" y="0"/>
                </a:moveTo>
                <a:cubicBezTo>
                  <a:pt x="364" y="328"/>
                  <a:pt x="152" y="656"/>
                  <a:pt x="96" y="768"/>
                </a:cubicBezTo>
                <a:cubicBezTo>
                  <a:pt x="40" y="880"/>
                  <a:pt x="256" y="608"/>
                  <a:pt x="240" y="672"/>
                </a:cubicBezTo>
                <a:cubicBezTo>
                  <a:pt x="224" y="736"/>
                  <a:pt x="112" y="944"/>
                  <a:pt x="0" y="115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Rectangle 8"/>
          <p:cNvSpPr>
            <a:spLocks noChangeArrowheads="1"/>
          </p:cNvSpPr>
          <p:nvPr/>
        </p:nvSpPr>
        <p:spPr bwMode="auto">
          <a:xfrm>
            <a:off x="1527175" y="2830513"/>
            <a:ext cx="646113" cy="233362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2" name="AutoShape 9"/>
          <p:cNvSpPr>
            <a:spLocks noChangeArrowheads="1"/>
          </p:cNvSpPr>
          <p:nvPr/>
        </p:nvSpPr>
        <p:spPr bwMode="auto">
          <a:xfrm>
            <a:off x="1422400" y="1085850"/>
            <a:ext cx="482600" cy="2032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4343400" y="0"/>
            <a:ext cx="2286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R</a:t>
            </a:r>
            <a:r>
              <a:rPr lang="en-US" sz="2000" b="1">
                <a:solidFill>
                  <a:schemeClr val="accent2"/>
                </a:solidFill>
              </a:rPr>
              <a:t>un Tickets</a:t>
            </a:r>
            <a:r>
              <a:rPr lang="en-US" sz="2000" b="1"/>
              <a:t> Tab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304800" y="609600"/>
            <a:ext cx="8153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Run Tickets</a:t>
            </a:r>
            <a:r>
              <a:rPr lang="en-US" sz="2000" b="1"/>
              <a:t> will be covered in more detail under Special Topics</a:t>
            </a:r>
          </a:p>
        </p:txBody>
      </p:sp>
      <p:sp>
        <p:nvSpPr>
          <p:cNvPr id="43013" name="AutoShape 6"/>
          <p:cNvSpPr>
            <a:spLocks noChangeArrowheads="1"/>
          </p:cNvSpPr>
          <p:nvPr/>
        </p:nvSpPr>
        <p:spPr bwMode="auto">
          <a:xfrm>
            <a:off x="1422400" y="1085850"/>
            <a:ext cx="482600" cy="2032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1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9733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Water Hauls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09671" name="Text Box 7"/>
          <p:cNvSpPr txBox="1">
            <a:spLocks noChangeArrowheads="1"/>
          </p:cNvSpPr>
          <p:nvPr/>
        </p:nvSpPr>
        <p:spPr bwMode="auto">
          <a:xfrm>
            <a:off x="342900" y="1790700"/>
            <a:ext cx="601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Three different ticket types in </a:t>
            </a:r>
            <a:r>
              <a:rPr lang="en-US" sz="2000">
                <a:solidFill>
                  <a:schemeClr val="accent2"/>
                </a:solidFill>
              </a:rPr>
              <a:t>water hauls</a:t>
            </a:r>
            <a:r>
              <a:rPr lang="en-US" sz="2000"/>
              <a:t>.</a:t>
            </a:r>
          </a:p>
        </p:txBody>
      </p:sp>
      <p:sp>
        <p:nvSpPr>
          <p:cNvPr id="1009672" name="Text Box 8"/>
          <p:cNvSpPr txBox="1">
            <a:spLocks noChangeArrowheads="1"/>
          </p:cNvSpPr>
          <p:nvPr/>
        </p:nvSpPr>
        <p:spPr bwMode="auto">
          <a:xfrm>
            <a:off x="342900" y="1333500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Tab reflects </a:t>
            </a:r>
            <a:r>
              <a:rPr lang="en-US" sz="2000">
                <a:solidFill>
                  <a:schemeClr val="accent2"/>
                </a:solidFill>
              </a:rPr>
              <a:t>water hauls</a:t>
            </a:r>
            <a:r>
              <a:rPr lang="en-US" sz="2000"/>
              <a:t> to or from any tank.</a:t>
            </a:r>
          </a:p>
        </p:txBody>
      </p:sp>
      <p:sp>
        <p:nvSpPr>
          <p:cNvPr id="1009673" name="Text Box 9"/>
          <p:cNvSpPr txBox="1">
            <a:spLocks noChangeArrowheads="1"/>
          </p:cNvSpPr>
          <p:nvPr/>
        </p:nvSpPr>
        <p:spPr bwMode="auto">
          <a:xfrm>
            <a:off x="723900" y="2247900"/>
            <a:ext cx="6078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</a:pPr>
            <a:r>
              <a:rPr lang="en-US" sz="2000"/>
              <a:t>1. </a:t>
            </a:r>
            <a:r>
              <a:rPr lang="en-US" sz="2000">
                <a:solidFill>
                  <a:schemeClr val="accent2"/>
                </a:solidFill>
              </a:rPr>
              <a:t>Water Haul</a:t>
            </a:r>
            <a:r>
              <a:rPr lang="en-US" sz="2000"/>
              <a:t> – Most commonly used ticket type.     Used to reflect water</a:t>
            </a:r>
            <a:r>
              <a:rPr lang="en-US" sz="2000">
                <a:solidFill>
                  <a:schemeClr val="accent2"/>
                </a:solidFill>
              </a:rPr>
              <a:t> hauled</a:t>
            </a:r>
            <a:r>
              <a:rPr lang="en-US" sz="2000"/>
              <a:t> off of a tank.</a:t>
            </a:r>
          </a:p>
        </p:txBody>
      </p:sp>
      <p:sp>
        <p:nvSpPr>
          <p:cNvPr id="1009674" name="Text Box 10"/>
          <p:cNvSpPr txBox="1">
            <a:spLocks noChangeArrowheads="1"/>
          </p:cNvSpPr>
          <p:nvPr/>
        </p:nvSpPr>
        <p:spPr bwMode="auto">
          <a:xfrm>
            <a:off x="723900" y="30607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2. </a:t>
            </a:r>
            <a:r>
              <a:rPr lang="en-US" sz="2000">
                <a:solidFill>
                  <a:schemeClr val="accent2"/>
                </a:solidFill>
              </a:rPr>
              <a:t>Transfer In</a:t>
            </a:r>
          </a:p>
        </p:txBody>
      </p:sp>
      <p:sp>
        <p:nvSpPr>
          <p:cNvPr id="1009675" name="Text Box 11"/>
          <p:cNvSpPr txBox="1">
            <a:spLocks noChangeArrowheads="1"/>
          </p:cNvSpPr>
          <p:nvPr/>
        </p:nvSpPr>
        <p:spPr bwMode="auto">
          <a:xfrm>
            <a:off x="723900" y="35560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3. </a:t>
            </a:r>
            <a:r>
              <a:rPr lang="en-US" sz="2000">
                <a:solidFill>
                  <a:schemeClr val="accent2"/>
                </a:solidFill>
              </a:rPr>
              <a:t>Trucked In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743200" y="3035300"/>
            <a:ext cx="4508500" cy="914400"/>
            <a:chOff x="1728" y="1912"/>
            <a:chExt cx="2840" cy="576"/>
          </a:xfrm>
        </p:grpSpPr>
        <p:sp>
          <p:nvSpPr>
            <p:cNvPr id="44042" name="Text Box 12"/>
            <p:cNvSpPr txBox="1">
              <a:spLocks noChangeArrowheads="1"/>
            </p:cNvSpPr>
            <p:nvPr/>
          </p:nvSpPr>
          <p:spPr bwMode="auto">
            <a:xfrm>
              <a:off x="1872" y="1968"/>
              <a:ext cx="26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/>
                <a:t>Used to reflect fluid either </a:t>
              </a:r>
              <a:r>
                <a:rPr lang="en-US" sz="2000">
                  <a:solidFill>
                    <a:schemeClr val="accent2"/>
                  </a:solidFill>
                </a:rPr>
                <a:t>Transferred </a:t>
              </a:r>
              <a:r>
                <a:rPr lang="en-US" sz="2000"/>
                <a:t>or </a:t>
              </a:r>
              <a:r>
                <a:rPr lang="en-US" sz="2000">
                  <a:solidFill>
                    <a:schemeClr val="accent2"/>
                  </a:solidFill>
                </a:rPr>
                <a:t>Trucked</a:t>
              </a:r>
              <a:r>
                <a:rPr lang="en-US" sz="2000"/>
                <a:t> into tank.  </a:t>
              </a:r>
            </a:p>
          </p:txBody>
        </p:sp>
        <p:sp>
          <p:nvSpPr>
            <p:cNvPr id="44043" name="AutoShape 13"/>
            <p:cNvSpPr>
              <a:spLocks/>
            </p:cNvSpPr>
            <p:nvPr/>
          </p:nvSpPr>
          <p:spPr bwMode="auto">
            <a:xfrm>
              <a:off x="1728" y="1912"/>
              <a:ext cx="48" cy="576"/>
            </a:xfrm>
            <a:prstGeom prst="rightBrace">
              <a:avLst>
                <a:gd name="adj1" fmla="val 100000"/>
                <a:gd name="adj2" fmla="val 50000"/>
              </a:avLst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Water Hauls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9671" grpId="0"/>
      <p:bldP spid="1009672" grpId="0"/>
      <p:bldP spid="1009673" grpId="0"/>
      <p:bldP spid="1009674" grpId="0"/>
      <p:bldP spid="10096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55986"/>
            <a:ext cx="9144000" cy="61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513116" y="1088572"/>
            <a:ext cx="6295570" cy="114662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1"/>
                </a:solidFill>
              </a:rPr>
              <a:t>To begin using PumperPal, double click the  “PumperPal”  icon on the desktop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889" y="2539999"/>
            <a:ext cx="1814285" cy="161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3726541" y="2627085"/>
            <a:ext cx="1832431" cy="153851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227013" y="-615863"/>
            <a:ext cx="8231187" cy="535656"/>
          </a:xfrm>
        </p:spPr>
        <p:txBody>
          <a:bodyPr/>
          <a:lstStyle/>
          <a:p>
            <a:r>
              <a:rPr lang="en-US" dirty="0" smtClean="0"/>
              <a:t>Icon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3200400" y="1219200"/>
            <a:ext cx="5943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Prior to entering </a:t>
            </a:r>
            <a:r>
              <a:rPr lang="en-US" sz="2000" b="1">
                <a:solidFill>
                  <a:schemeClr val="accent2"/>
                </a:solidFill>
              </a:rPr>
              <a:t>water haul</a:t>
            </a:r>
            <a:r>
              <a:rPr lang="en-US" sz="2000" b="1"/>
              <a:t> information, go to the Tanks tab and enter daily gauge.</a:t>
            </a:r>
          </a:p>
        </p:txBody>
      </p:sp>
      <p:sp>
        <p:nvSpPr>
          <p:cNvPr id="922629" name="Text Box 5"/>
          <p:cNvSpPr txBox="1">
            <a:spLocks noChangeArrowheads="1"/>
          </p:cNvSpPr>
          <p:nvPr/>
        </p:nvSpPr>
        <p:spPr bwMode="auto">
          <a:xfrm>
            <a:off x="3581400" y="2209800"/>
            <a:ext cx="556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Take notice of </a:t>
            </a:r>
            <a:r>
              <a:rPr lang="en-US" sz="2000" b="1">
                <a:solidFill>
                  <a:srgbClr val="FF0000"/>
                </a:solidFill>
              </a:rPr>
              <a:t>negative</a:t>
            </a:r>
            <a:r>
              <a:rPr lang="en-US" sz="2000" b="1"/>
              <a:t> water production.</a:t>
            </a:r>
          </a:p>
        </p:txBody>
      </p:sp>
      <p:sp>
        <p:nvSpPr>
          <p:cNvPr id="922630" name="AutoShape 6"/>
          <p:cNvSpPr>
            <a:spLocks noChangeArrowheads="1"/>
          </p:cNvSpPr>
          <p:nvPr/>
        </p:nvSpPr>
        <p:spPr bwMode="auto">
          <a:xfrm>
            <a:off x="1600200" y="3886200"/>
            <a:ext cx="533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31" name="AutoShape 7"/>
          <p:cNvSpPr>
            <a:spLocks noChangeArrowheads="1"/>
          </p:cNvSpPr>
          <p:nvPr/>
        </p:nvSpPr>
        <p:spPr bwMode="auto">
          <a:xfrm>
            <a:off x="2971800" y="685800"/>
            <a:ext cx="762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632" name="Freeform 8"/>
          <p:cNvSpPr>
            <a:spLocks/>
          </p:cNvSpPr>
          <p:nvPr/>
        </p:nvSpPr>
        <p:spPr bwMode="auto">
          <a:xfrm>
            <a:off x="2476500" y="1066800"/>
            <a:ext cx="1104900" cy="1295400"/>
          </a:xfrm>
          <a:custGeom>
            <a:avLst/>
            <a:gdLst>
              <a:gd name="T0" fmla="*/ 696 w 696"/>
              <a:gd name="T1" fmla="*/ 816 h 816"/>
              <a:gd name="T2" fmla="*/ 72 w 696"/>
              <a:gd name="T3" fmla="*/ 336 h 816"/>
              <a:gd name="T4" fmla="*/ 264 w 696"/>
              <a:gd name="T5" fmla="*/ 0 h 816"/>
              <a:gd name="T6" fmla="*/ 0 60000 65536"/>
              <a:gd name="T7" fmla="*/ 0 60000 65536"/>
              <a:gd name="T8" fmla="*/ 0 60000 65536"/>
              <a:gd name="T9" fmla="*/ 0 w 696"/>
              <a:gd name="T10" fmla="*/ 0 h 816"/>
              <a:gd name="T11" fmla="*/ 696 w 696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96" h="816">
                <a:moveTo>
                  <a:pt x="696" y="816"/>
                </a:moveTo>
                <a:cubicBezTo>
                  <a:pt x="420" y="644"/>
                  <a:pt x="144" y="472"/>
                  <a:pt x="72" y="336"/>
                </a:cubicBezTo>
                <a:cubicBezTo>
                  <a:pt x="0" y="200"/>
                  <a:pt x="132" y="100"/>
                  <a:pt x="264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633" name="Freeform 9"/>
          <p:cNvSpPr>
            <a:spLocks/>
          </p:cNvSpPr>
          <p:nvPr/>
        </p:nvSpPr>
        <p:spPr bwMode="auto">
          <a:xfrm>
            <a:off x="1854200" y="2514600"/>
            <a:ext cx="1727200" cy="1295400"/>
          </a:xfrm>
          <a:custGeom>
            <a:avLst/>
            <a:gdLst>
              <a:gd name="T0" fmla="*/ 1088 w 1088"/>
              <a:gd name="T1" fmla="*/ 0 h 816"/>
              <a:gd name="T2" fmla="*/ 176 w 1088"/>
              <a:gd name="T3" fmla="*/ 624 h 816"/>
              <a:gd name="T4" fmla="*/ 32 w 1088"/>
              <a:gd name="T5" fmla="*/ 816 h 816"/>
              <a:gd name="T6" fmla="*/ 0 60000 65536"/>
              <a:gd name="T7" fmla="*/ 0 60000 65536"/>
              <a:gd name="T8" fmla="*/ 0 60000 65536"/>
              <a:gd name="T9" fmla="*/ 0 w 1088"/>
              <a:gd name="T10" fmla="*/ 0 h 816"/>
              <a:gd name="T11" fmla="*/ 1088 w 1088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8" h="816">
                <a:moveTo>
                  <a:pt x="1088" y="0"/>
                </a:moveTo>
                <a:cubicBezTo>
                  <a:pt x="720" y="244"/>
                  <a:pt x="352" y="488"/>
                  <a:pt x="176" y="624"/>
                </a:cubicBezTo>
                <a:cubicBezTo>
                  <a:pt x="0" y="760"/>
                  <a:pt x="16" y="788"/>
                  <a:pt x="32" y="816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5065" name="Text Box 10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45066" name="AutoShape 11"/>
          <p:cNvSpPr>
            <a:spLocks noChangeArrowheads="1"/>
          </p:cNvSpPr>
          <p:nvPr/>
        </p:nvSpPr>
        <p:spPr bwMode="auto">
          <a:xfrm>
            <a:off x="127000" y="488950"/>
            <a:ext cx="2857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AutoShape 12"/>
          <p:cNvSpPr>
            <a:spLocks noChangeArrowheads="1"/>
          </p:cNvSpPr>
          <p:nvPr/>
        </p:nvSpPr>
        <p:spPr bwMode="auto">
          <a:xfrm>
            <a:off x="730250" y="1009650"/>
            <a:ext cx="336550" cy="1968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506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43275"/>
            <a:ext cx="304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43275"/>
            <a:ext cx="304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40" name="Picture 16" descr="PPT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1825" y="739775"/>
            <a:ext cx="5238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41" name="AutoShape 17"/>
          <p:cNvSpPr>
            <a:spLocks noChangeArrowheads="1"/>
          </p:cNvSpPr>
          <p:nvPr/>
        </p:nvSpPr>
        <p:spPr bwMode="auto">
          <a:xfrm>
            <a:off x="5140325" y="3851275"/>
            <a:ext cx="533400" cy="51276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Grid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629" grpId="0" animBg="1"/>
      <p:bldP spid="922630" grpId="0" animBg="1"/>
      <p:bldP spid="922631" grpId="0" animBg="1"/>
      <p:bldP spid="922632" grpId="0" animBg="1"/>
      <p:bldP spid="922633" grpId="0" animBg="1"/>
      <p:bldP spid="92264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651" name="Text Box 3"/>
          <p:cNvSpPr txBox="1">
            <a:spLocks noChangeArrowheads="1"/>
          </p:cNvSpPr>
          <p:nvPr/>
        </p:nvSpPr>
        <p:spPr bwMode="auto">
          <a:xfrm>
            <a:off x="3962400" y="1219200"/>
            <a:ext cx="5105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</a:t>
            </a:r>
            <a:r>
              <a:rPr lang="en-US" sz="2000" b="1">
                <a:solidFill>
                  <a:schemeClr val="accent2"/>
                </a:solidFill>
              </a:rPr>
              <a:t> Add</a:t>
            </a:r>
            <a:r>
              <a:rPr lang="en-US" sz="2000" b="1"/>
              <a:t> to enter a new Water Haul.</a:t>
            </a:r>
          </a:p>
        </p:txBody>
      </p:sp>
      <p:sp>
        <p:nvSpPr>
          <p:cNvPr id="46084" name="Text Box 5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923654" name="Freeform 6"/>
          <p:cNvSpPr>
            <a:spLocks/>
          </p:cNvSpPr>
          <p:nvPr/>
        </p:nvSpPr>
        <p:spPr bwMode="auto">
          <a:xfrm>
            <a:off x="1676400" y="1600200"/>
            <a:ext cx="2286000" cy="1219200"/>
          </a:xfrm>
          <a:custGeom>
            <a:avLst/>
            <a:gdLst>
              <a:gd name="T0" fmla="*/ 1440 w 1440"/>
              <a:gd name="T1" fmla="*/ 0 h 768"/>
              <a:gd name="T2" fmla="*/ 624 w 1440"/>
              <a:gd name="T3" fmla="*/ 336 h 768"/>
              <a:gd name="T4" fmla="*/ 816 w 1440"/>
              <a:gd name="T5" fmla="*/ 336 h 768"/>
              <a:gd name="T6" fmla="*/ 0 w 1440"/>
              <a:gd name="T7" fmla="*/ 768 h 768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768"/>
              <a:gd name="T14" fmla="*/ 1440 w 1440"/>
              <a:gd name="T15" fmla="*/ 768 h 7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768">
                <a:moveTo>
                  <a:pt x="1440" y="0"/>
                </a:moveTo>
                <a:cubicBezTo>
                  <a:pt x="1084" y="140"/>
                  <a:pt x="728" y="280"/>
                  <a:pt x="624" y="336"/>
                </a:cubicBezTo>
                <a:cubicBezTo>
                  <a:pt x="520" y="392"/>
                  <a:pt x="920" y="264"/>
                  <a:pt x="816" y="336"/>
                </a:cubicBezTo>
                <a:cubicBezTo>
                  <a:pt x="712" y="408"/>
                  <a:pt x="356" y="588"/>
                  <a:pt x="0" y="768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655" name="Rectangle 7"/>
          <p:cNvSpPr>
            <a:spLocks noChangeArrowheads="1"/>
          </p:cNvSpPr>
          <p:nvPr/>
        </p:nvSpPr>
        <p:spPr bwMode="auto">
          <a:xfrm>
            <a:off x="971550" y="2871788"/>
            <a:ext cx="674688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AutoShape 8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AutoShape 10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651" grpId="0" animBg="1"/>
      <p:bldP spid="923654" grpId="0" animBg="1"/>
      <p:bldP spid="92365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924677" name="Text Box 5"/>
          <p:cNvSpPr txBox="1">
            <a:spLocks noChangeArrowheads="1"/>
          </p:cNvSpPr>
          <p:nvPr/>
        </p:nvSpPr>
        <p:spPr bwMode="auto">
          <a:xfrm>
            <a:off x="4038600" y="914400"/>
            <a:ext cx="5105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Water Haul</a:t>
            </a:r>
            <a:r>
              <a:rPr lang="en-US" sz="2000" b="1"/>
              <a:t> from dropdown menu.</a:t>
            </a:r>
          </a:p>
        </p:txBody>
      </p:sp>
      <p:pic>
        <p:nvPicPr>
          <p:cNvPr id="9246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828800"/>
            <a:ext cx="2390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AutoShape 7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Type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67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699" name="Text Box 3"/>
          <p:cNvSpPr txBox="1">
            <a:spLocks noChangeArrowheads="1"/>
          </p:cNvSpPr>
          <p:nvPr/>
        </p:nvSpPr>
        <p:spPr bwMode="auto">
          <a:xfrm>
            <a:off x="0" y="1270000"/>
            <a:ext cx="4267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</a:t>
            </a:r>
            <a:r>
              <a:rPr lang="en-US" sz="2000" b="1">
                <a:solidFill>
                  <a:schemeClr val="accent2"/>
                </a:solidFill>
              </a:rPr>
              <a:t>Tank No</a:t>
            </a:r>
            <a:r>
              <a:rPr lang="en-US" sz="2000" b="1"/>
              <a:t> or choose from dropdown menu.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925702" name="Text Box 6"/>
          <p:cNvSpPr txBox="1">
            <a:spLocks noChangeArrowheads="1"/>
          </p:cNvSpPr>
          <p:nvPr/>
        </p:nvSpPr>
        <p:spPr bwMode="auto">
          <a:xfrm>
            <a:off x="0" y="2039938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</a:t>
            </a:r>
            <a:r>
              <a:rPr lang="en-US" sz="2000" b="1">
                <a:solidFill>
                  <a:schemeClr val="accent2"/>
                </a:solidFill>
              </a:rPr>
              <a:t>Ticket No</a:t>
            </a:r>
            <a:r>
              <a:rPr lang="en-US" sz="2000" b="1"/>
              <a:t>.</a:t>
            </a:r>
          </a:p>
        </p:txBody>
      </p:sp>
      <p:sp>
        <p:nvSpPr>
          <p:cNvPr id="925703" name="Text Box 7"/>
          <p:cNvSpPr txBox="1">
            <a:spLocks noChangeArrowheads="1"/>
          </p:cNvSpPr>
          <p:nvPr/>
        </p:nvSpPr>
        <p:spPr bwMode="auto">
          <a:xfrm>
            <a:off x="0" y="2505075"/>
            <a:ext cx="4724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</a:t>
            </a:r>
            <a:r>
              <a:rPr lang="en-US" sz="2000" b="1">
                <a:solidFill>
                  <a:schemeClr val="accent2"/>
                </a:solidFill>
              </a:rPr>
              <a:t>Open Gauge</a:t>
            </a:r>
            <a:r>
              <a:rPr lang="en-US" sz="2000" b="1"/>
              <a:t> &amp; </a:t>
            </a:r>
            <a:r>
              <a:rPr lang="en-US" sz="2000" b="1">
                <a:solidFill>
                  <a:schemeClr val="accent2"/>
                </a:solidFill>
              </a:rPr>
              <a:t>Close Gauge</a:t>
            </a:r>
            <a:r>
              <a:rPr lang="en-US" sz="2000" b="1"/>
              <a:t>.</a:t>
            </a:r>
          </a:p>
        </p:txBody>
      </p:sp>
      <p:sp>
        <p:nvSpPr>
          <p:cNvPr id="925704" name="Text Box 8"/>
          <p:cNvSpPr txBox="1">
            <a:spLocks noChangeArrowheads="1"/>
          </p:cNvSpPr>
          <p:nvPr/>
        </p:nvSpPr>
        <p:spPr bwMode="auto">
          <a:xfrm>
            <a:off x="0" y="2971800"/>
            <a:ext cx="5029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Bbls </a:t>
            </a:r>
            <a:r>
              <a:rPr lang="en-US" sz="2000" b="1"/>
              <a:t>will be calculated and auto filled.</a:t>
            </a:r>
          </a:p>
        </p:txBody>
      </p:sp>
      <p:pic>
        <p:nvPicPr>
          <p:cNvPr id="9257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087563"/>
            <a:ext cx="5048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5708" name="AutoShape 12"/>
          <p:cNvSpPr>
            <a:spLocks noChangeArrowheads="1"/>
          </p:cNvSpPr>
          <p:nvPr/>
        </p:nvSpPr>
        <p:spPr bwMode="auto">
          <a:xfrm>
            <a:off x="5970588" y="1870075"/>
            <a:ext cx="1262062" cy="249238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709" name="AutoShape 13"/>
          <p:cNvSpPr>
            <a:spLocks noChangeArrowheads="1"/>
          </p:cNvSpPr>
          <p:nvPr/>
        </p:nvSpPr>
        <p:spPr bwMode="auto">
          <a:xfrm>
            <a:off x="5111750" y="2174875"/>
            <a:ext cx="1566863" cy="430213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5710" name="AutoShape 14"/>
          <p:cNvSpPr>
            <a:spLocks noChangeArrowheads="1"/>
          </p:cNvSpPr>
          <p:nvPr/>
        </p:nvSpPr>
        <p:spPr bwMode="auto">
          <a:xfrm>
            <a:off x="6732588" y="2160588"/>
            <a:ext cx="638175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AutoShape 15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AutoShape 16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699" grpId="0" animBg="1"/>
      <p:bldP spid="925702" grpId="0" animBg="1"/>
      <p:bldP spid="925703" grpId="0" animBg="1"/>
      <p:bldP spid="925704" grpId="0" animBg="1"/>
      <p:bldP spid="925708" grpId="0" animBg="1"/>
      <p:bldP spid="925709" grpId="0" animBg="1"/>
      <p:bldP spid="92571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4800600" y="2590800"/>
            <a:ext cx="4267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When entry complete, click </a:t>
            </a:r>
            <a:r>
              <a:rPr lang="en-US" sz="2000" b="1">
                <a:solidFill>
                  <a:schemeClr val="accent2"/>
                </a:solidFill>
              </a:rPr>
              <a:t>Save</a:t>
            </a:r>
            <a:r>
              <a:rPr lang="en-US" sz="2000" b="1"/>
              <a:t>.</a:t>
            </a:r>
          </a:p>
        </p:txBody>
      </p:sp>
      <p:sp>
        <p:nvSpPr>
          <p:cNvPr id="49157" name="Freeform 6"/>
          <p:cNvSpPr>
            <a:spLocks/>
          </p:cNvSpPr>
          <p:nvPr/>
        </p:nvSpPr>
        <p:spPr bwMode="auto">
          <a:xfrm>
            <a:off x="2514600" y="2743200"/>
            <a:ext cx="2286000" cy="304800"/>
          </a:xfrm>
          <a:custGeom>
            <a:avLst/>
            <a:gdLst>
              <a:gd name="T0" fmla="*/ 1440 w 1440"/>
              <a:gd name="T1" fmla="*/ 0 h 192"/>
              <a:gd name="T2" fmla="*/ 672 w 1440"/>
              <a:gd name="T3" fmla="*/ 96 h 192"/>
              <a:gd name="T4" fmla="*/ 816 w 1440"/>
              <a:gd name="T5" fmla="*/ 144 h 192"/>
              <a:gd name="T6" fmla="*/ 0 w 1440"/>
              <a:gd name="T7" fmla="*/ 192 h 192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92"/>
              <a:gd name="T14" fmla="*/ 1440 w 1440"/>
              <a:gd name="T15" fmla="*/ 192 h 1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92">
                <a:moveTo>
                  <a:pt x="1440" y="0"/>
                </a:moveTo>
                <a:cubicBezTo>
                  <a:pt x="1108" y="36"/>
                  <a:pt x="776" y="72"/>
                  <a:pt x="672" y="96"/>
                </a:cubicBezTo>
                <a:cubicBezTo>
                  <a:pt x="568" y="120"/>
                  <a:pt x="928" y="128"/>
                  <a:pt x="816" y="144"/>
                </a:cubicBezTo>
                <a:cubicBezTo>
                  <a:pt x="704" y="160"/>
                  <a:pt x="352" y="176"/>
                  <a:pt x="0" y="19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2672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95400"/>
            <a:ext cx="19526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6728" name="Text Box 8"/>
          <p:cNvSpPr txBox="1">
            <a:spLocks noChangeArrowheads="1"/>
          </p:cNvSpPr>
          <p:nvPr/>
        </p:nvSpPr>
        <p:spPr bwMode="auto">
          <a:xfrm>
            <a:off x="0" y="3657600"/>
            <a:ext cx="6096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Program will also notify when changing tabs if Save was not selected.</a:t>
            </a:r>
          </a:p>
        </p:txBody>
      </p:sp>
      <p:sp>
        <p:nvSpPr>
          <p:cNvPr id="926729" name="Freeform 9"/>
          <p:cNvSpPr>
            <a:spLocks/>
          </p:cNvSpPr>
          <p:nvPr/>
        </p:nvSpPr>
        <p:spPr bwMode="auto">
          <a:xfrm>
            <a:off x="609600" y="2286000"/>
            <a:ext cx="609600" cy="1371600"/>
          </a:xfrm>
          <a:custGeom>
            <a:avLst/>
            <a:gdLst>
              <a:gd name="T0" fmla="*/ 0 w 384"/>
              <a:gd name="T1" fmla="*/ 864 h 864"/>
              <a:gd name="T2" fmla="*/ 96 w 384"/>
              <a:gd name="T3" fmla="*/ 768 h 864"/>
              <a:gd name="T4" fmla="*/ 288 w 384"/>
              <a:gd name="T5" fmla="*/ 336 h 864"/>
              <a:gd name="T6" fmla="*/ 96 w 384"/>
              <a:gd name="T7" fmla="*/ 480 h 864"/>
              <a:gd name="T8" fmla="*/ 384 w 384"/>
              <a:gd name="T9" fmla="*/ 0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864"/>
              <a:gd name="T17" fmla="*/ 384 w 384"/>
              <a:gd name="T18" fmla="*/ 864 h 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864">
                <a:moveTo>
                  <a:pt x="0" y="864"/>
                </a:moveTo>
                <a:cubicBezTo>
                  <a:pt x="24" y="860"/>
                  <a:pt x="48" y="856"/>
                  <a:pt x="96" y="768"/>
                </a:cubicBezTo>
                <a:cubicBezTo>
                  <a:pt x="144" y="680"/>
                  <a:pt x="288" y="384"/>
                  <a:pt x="288" y="336"/>
                </a:cubicBezTo>
                <a:cubicBezTo>
                  <a:pt x="288" y="288"/>
                  <a:pt x="80" y="536"/>
                  <a:pt x="96" y="480"/>
                </a:cubicBezTo>
                <a:cubicBezTo>
                  <a:pt x="112" y="424"/>
                  <a:pt x="248" y="212"/>
                  <a:pt x="384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9161" name="Rectangle 10"/>
          <p:cNvSpPr>
            <a:spLocks noChangeArrowheads="1"/>
          </p:cNvSpPr>
          <p:nvPr/>
        </p:nvSpPr>
        <p:spPr bwMode="auto">
          <a:xfrm>
            <a:off x="1803400" y="2871788"/>
            <a:ext cx="6477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2" name="AutoShape 11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3" name="AutoShape 12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728" grpId="0" animBg="1"/>
      <p:bldP spid="92672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50180" name="Text Box 5"/>
          <p:cNvSpPr txBox="1">
            <a:spLocks noChangeArrowheads="1"/>
          </p:cNvSpPr>
          <p:nvPr/>
        </p:nvSpPr>
        <p:spPr bwMode="auto">
          <a:xfrm>
            <a:off x="4419600" y="1295400"/>
            <a:ext cx="47244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Return to </a:t>
            </a:r>
            <a:r>
              <a:rPr lang="en-US" sz="2000" b="1">
                <a:solidFill>
                  <a:schemeClr val="accent2"/>
                </a:solidFill>
              </a:rPr>
              <a:t>Tanks Tab</a:t>
            </a:r>
            <a:r>
              <a:rPr lang="en-US" sz="2000" b="1"/>
              <a:t>. Check to see that water haul took care of </a:t>
            </a:r>
            <a:r>
              <a:rPr lang="en-US" sz="2000" b="1">
                <a:solidFill>
                  <a:srgbClr val="FF0000"/>
                </a:solidFill>
              </a:rPr>
              <a:t>negative </a:t>
            </a:r>
            <a:r>
              <a:rPr lang="en-US" sz="2000" b="1"/>
              <a:t>production.</a:t>
            </a:r>
          </a:p>
        </p:txBody>
      </p:sp>
      <p:sp>
        <p:nvSpPr>
          <p:cNvPr id="927750" name="AutoShape 6"/>
          <p:cNvSpPr>
            <a:spLocks noChangeArrowheads="1"/>
          </p:cNvSpPr>
          <p:nvPr/>
        </p:nvSpPr>
        <p:spPr bwMode="auto">
          <a:xfrm>
            <a:off x="2971800" y="685800"/>
            <a:ext cx="762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751" name="AutoShape 7"/>
          <p:cNvSpPr>
            <a:spLocks noChangeArrowheads="1"/>
          </p:cNvSpPr>
          <p:nvPr/>
        </p:nvSpPr>
        <p:spPr bwMode="auto">
          <a:xfrm>
            <a:off x="1600200" y="3886200"/>
            <a:ext cx="533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7752" name="Freeform 8"/>
          <p:cNvSpPr>
            <a:spLocks/>
          </p:cNvSpPr>
          <p:nvPr/>
        </p:nvSpPr>
        <p:spPr bwMode="auto">
          <a:xfrm>
            <a:off x="3733800" y="990600"/>
            <a:ext cx="685800" cy="533400"/>
          </a:xfrm>
          <a:custGeom>
            <a:avLst/>
            <a:gdLst>
              <a:gd name="T0" fmla="*/ 432 w 432"/>
              <a:gd name="T1" fmla="*/ 336 h 336"/>
              <a:gd name="T2" fmla="*/ 192 w 432"/>
              <a:gd name="T3" fmla="*/ 144 h 336"/>
              <a:gd name="T4" fmla="*/ 240 w 432"/>
              <a:gd name="T5" fmla="*/ 288 h 336"/>
              <a:gd name="T6" fmla="*/ 0 w 432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336"/>
              <a:gd name="T14" fmla="*/ 432 w 432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336">
                <a:moveTo>
                  <a:pt x="432" y="336"/>
                </a:moveTo>
                <a:cubicBezTo>
                  <a:pt x="328" y="244"/>
                  <a:pt x="224" y="152"/>
                  <a:pt x="192" y="144"/>
                </a:cubicBezTo>
                <a:cubicBezTo>
                  <a:pt x="160" y="136"/>
                  <a:pt x="272" y="312"/>
                  <a:pt x="240" y="288"/>
                </a:cubicBezTo>
                <a:cubicBezTo>
                  <a:pt x="208" y="264"/>
                  <a:pt x="104" y="13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7753" name="Freeform 9"/>
          <p:cNvSpPr>
            <a:spLocks/>
          </p:cNvSpPr>
          <p:nvPr/>
        </p:nvSpPr>
        <p:spPr bwMode="auto">
          <a:xfrm>
            <a:off x="2209800" y="2057400"/>
            <a:ext cx="2209800" cy="1752600"/>
          </a:xfrm>
          <a:custGeom>
            <a:avLst/>
            <a:gdLst>
              <a:gd name="T0" fmla="*/ 1392 w 1392"/>
              <a:gd name="T1" fmla="*/ 0 h 1104"/>
              <a:gd name="T2" fmla="*/ 720 w 1392"/>
              <a:gd name="T3" fmla="*/ 528 h 1104"/>
              <a:gd name="T4" fmla="*/ 912 w 1392"/>
              <a:gd name="T5" fmla="*/ 480 h 1104"/>
              <a:gd name="T6" fmla="*/ 0 w 1392"/>
              <a:gd name="T7" fmla="*/ 1104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392"/>
              <a:gd name="T13" fmla="*/ 0 h 1104"/>
              <a:gd name="T14" fmla="*/ 1392 w 1392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2" h="1104">
                <a:moveTo>
                  <a:pt x="1392" y="0"/>
                </a:moveTo>
                <a:cubicBezTo>
                  <a:pt x="1096" y="224"/>
                  <a:pt x="800" y="448"/>
                  <a:pt x="720" y="528"/>
                </a:cubicBezTo>
                <a:cubicBezTo>
                  <a:pt x="640" y="608"/>
                  <a:pt x="1032" y="384"/>
                  <a:pt x="912" y="480"/>
                </a:cubicBezTo>
                <a:cubicBezTo>
                  <a:pt x="792" y="576"/>
                  <a:pt x="396" y="840"/>
                  <a:pt x="0" y="110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2775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6" name="AutoShape 11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AutoShape 12"/>
          <p:cNvSpPr>
            <a:spLocks noChangeArrowheads="1"/>
          </p:cNvSpPr>
          <p:nvPr/>
        </p:nvSpPr>
        <p:spPr bwMode="auto">
          <a:xfrm>
            <a:off x="717550" y="1009650"/>
            <a:ext cx="349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7750" grpId="0" animBg="1"/>
      <p:bldP spid="927751" grpId="0" animBg="1"/>
      <p:bldP spid="927752" grpId="0" animBg="1"/>
      <p:bldP spid="92775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 </a:t>
            </a:r>
            <a:r>
              <a:rPr lang="en-US" sz="2000" b="1"/>
              <a:t>Tab</a:t>
            </a:r>
          </a:p>
        </p:txBody>
      </p:sp>
      <p:sp>
        <p:nvSpPr>
          <p:cNvPr id="51204" name="Text Box 5"/>
          <p:cNvSpPr txBox="1">
            <a:spLocks noChangeArrowheads="1"/>
          </p:cNvSpPr>
          <p:nvPr/>
        </p:nvSpPr>
        <p:spPr bwMode="auto">
          <a:xfrm>
            <a:off x="4038600" y="1371600"/>
            <a:ext cx="51054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Prior to entering a </a:t>
            </a:r>
            <a:r>
              <a:rPr lang="en-US" sz="2000" b="1">
                <a:solidFill>
                  <a:schemeClr val="accent2"/>
                </a:solidFill>
              </a:rPr>
              <a:t>Transfer In</a:t>
            </a:r>
            <a:r>
              <a:rPr lang="en-US" sz="2000" b="1"/>
              <a:t> or </a:t>
            </a:r>
            <a:r>
              <a:rPr lang="en-US" sz="2000" b="1">
                <a:solidFill>
                  <a:schemeClr val="accent2"/>
                </a:solidFill>
              </a:rPr>
              <a:t>Trucked In</a:t>
            </a:r>
            <a:r>
              <a:rPr lang="en-US" sz="2000" b="1"/>
              <a:t> ticket, go to Tanks tab &amp; enter daily gauge. </a:t>
            </a:r>
          </a:p>
        </p:txBody>
      </p:sp>
      <p:sp>
        <p:nvSpPr>
          <p:cNvPr id="928774" name="Text Box 6"/>
          <p:cNvSpPr txBox="1">
            <a:spLocks noChangeArrowheads="1"/>
          </p:cNvSpPr>
          <p:nvPr/>
        </p:nvSpPr>
        <p:spPr bwMode="auto">
          <a:xfrm>
            <a:off x="4038600" y="2819400"/>
            <a:ext cx="4038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Take notice of water production</a:t>
            </a:r>
          </a:p>
        </p:txBody>
      </p:sp>
      <p:sp>
        <p:nvSpPr>
          <p:cNvPr id="928775" name="AutoShape 7"/>
          <p:cNvSpPr>
            <a:spLocks noChangeArrowheads="1"/>
          </p:cNvSpPr>
          <p:nvPr/>
        </p:nvSpPr>
        <p:spPr bwMode="auto">
          <a:xfrm>
            <a:off x="2895600" y="685800"/>
            <a:ext cx="8382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8776" name="AutoShape 8"/>
          <p:cNvSpPr>
            <a:spLocks noChangeArrowheads="1"/>
          </p:cNvSpPr>
          <p:nvPr/>
        </p:nvSpPr>
        <p:spPr bwMode="auto">
          <a:xfrm>
            <a:off x="1600200" y="3886200"/>
            <a:ext cx="533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8777" name="Freeform 9"/>
          <p:cNvSpPr>
            <a:spLocks/>
          </p:cNvSpPr>
          <p:nvPr/>
        </p:nvSpPr>
        <p:spPr bwMode="auto">
          <a:xfrm>
            <a:off x="3225800" y="990600"/>
            <a:ext cx="812800" cy="1828800"/>
          </a:xfrm>
          <a:custGeom>
            <a:avLst/>
            <a:gdLst>
              <a:gd name="T0" fmla="*/ 512 w 512"/>
              <a:gd name="T1" fmla="*/ 1152 h 1152"/>
              <a:gd name="T2" fmla="*/ 80 w 512"/>
              <a:gd name="T3" fmla="*/ 288 h 1152"/>
              <a:gd name="T4" fmla="*/ 32 w 512"/>
              <a:gd name="T5" fmla="*/ 0 h 1152"/>
              <a:gd name="T6" fmla="*/ 0 60000 65536"/>
              <a:gd name="T7" fmla="*/ 0 60000 65536"/>
              <a:gd name="T8" fmla="*/ 0 60000 65536"/>
              <a:gd name="T9" fmla="*/ 0 w 512"/>
              <a:gd name="T10" fmla="*/ 0 h 1152"/>
              <a:gd name="T11" fmla="*/ 512 w 512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2" h="1152">
                <a:moveTo>
                  <a:pt x="512" y="1152"/>
                </a:moveTo>
                <a:cubicBezTo>
                  <a:pt x="336" y="816"/>
                  <a:pt x="160" y="480"/>
                  <a:pt x="80" y="288"/>
                </a:cubicBezTo>
                <a:cubicBezTo>
                  <a:pt x="0" y="96"/>
                  <a:pt x="16" y="48"/>
                  <a:pt x="32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8778" name="Freeform 10"/>
          <p:cNvSpPr>
            <a:spLocks/>
          </p:cNvSpPr>
          <p:nvPr/>
        </p:nvSpPr>
        <p:spPr bwMode="auto">
          <a:xfrm>
            <a:off x="1854200" y="3200400"/>
            <a:ext cx="2184400" cy="609600"/>
          </a:xfrm>
          <a:custGeom>
            <a:avLst/>
            <a:gdLst>
              <a:gd name="T0" fmla="*/ 1376 w 1376"/>
              <a:gd name="T1" fmla="*/ 0 h 384"/>
              <a:gd name="T2" fmla="*/ 224 w 1376"/>
              <a:gd name="T3" fmla="*/ 240 h 384"/>
              <a:gd name="T4" fmla="*/ 32 w 1376"/>
              <a:gd name="T5" fmla="*/ 384 h 384"/>
              <a:gd name="T6" fmla="*/ 0 60000 65536"/>
              <a:gd name="T7" fmla="*/ 0 60000 65536"/>
              <a:gd name="T8" fmla="*/ 0 60000 65536"/>
              <a:gd name="T9" fmla="*/ 0 w 1376"/>
              <a:gd name="T10" fmla="*/ 0 h 384"/>
              <a:gd name="T11" fmla="*/ 1376 w 1376"/>
              <a:gd name="T12" fmla="*/ 384 h 3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76" h="384">
                <a:moveTo>
                  <a:pt x="1376" y="0"/>
                </a:moveTo>
                <a:cubicBezTo>
                  <a:pt x="912" y="88"/>
                  <a:pt x="448" y="176"/>
                  <a:pt x="224" y="240"/>
                </a:cubicBezTo>
                <a:cubicBezTo>
                  <a:pt x="0" y="304"/>
                  <a:pt x="16" y="344"/>
                  <a:pt x="32" y="38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10" name="AutoShape 11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AutoShape 12"/>
          <p:cNvSpPr>
            <a:spLocks noChangeArrowheads="1"/>
          </p:cNvSpPr>
          <p:nvPr/>
        </p:nvSpPr>
        <p:spPr bwMode="auto">
          <a:xfrm>
            <a:off x="717550" y="1009650"/>
            <a:ext cx="35560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774" grpId="0" animBg="1"/>
      <p:bldP spid="928775" grpId="0" animBg="1"/>
      <p:bldP spid="928776" grpId="0" animBg="1"/>
      <p:bldP spid="928777" grpId="0" animBg="1"/>
      <p:bldP spid="92877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930400" y="3267075"/>
            <a:ext cx="7010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Add</a:t>
            </a:r>
            <a:r>
              <a:rPr lang="en-US" sz="2000" b="1"/>
              <a:t> to enter new Transfer or Trucked In ticket.</a:t>
            </a:r>
          </a:p>
        </p:txBody>
      </p:sp>
      <p:sp>
        <p:nvSpPr>
          <p:cNvPr id="52228" name="Freeform 4"/>
          <p:cNvSpPr>
            <a:spLocks/>
          </p:cNvSpPr>
          <p:nvPr/>
        </p:nvSpPr>
        <p:spPr bwMode="auto">
          <a:xfrm flipV="1">
            <a:off x="1385888" y="3187700"/>
            <a:ext cx="568325" cy="449263"/>
          </a:xfrm>
          <a:custGeom>
            <a:avLst/>
            <a:gdLst>
              <a:gd name="T0" fmla="*/ 480 w 480"/>
              <a:gd name="T1" fmla="*/ 0 h 912"/>
              <a:gd name="T2" fmla="*/ 144 w 480"/>
              <a:gd name="T3" fmla="*/ 432 h 912"/>
              <a:gd name="T4" fmla="*/ 0 w 480"/>
              <a:gd name="T5" fmla="*/ 912 h 912"/>
              <a:gd name="T6" fmla="*/ 0 60000 65536"/>
              <a:gd name="T7" fmla="*/ 0 60000 65536"/>
              <a:gd name="T8" fmla="*/ 0 60000 65536"/>
              <a:gd name="T9" fmla="*/ 0 w 480"/>
              <a:gd name="T10" fmla="*/ 0 h 912"/>
              <a:gd name="T11" fmla="*/ 480 w 480"/>
              <a:gd name="T12" fmla="*/ 912 h 9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912">
                <a:moveTo>
                  <a:pt x="480" y="0"/>
                </a:moveTo>
                <a:cubicBezTo>
                  <a:pt x="352" y="140"/>
                  <a:pt x="224" y="280"/>
                  <a:pt x="144" y="432"/>
                </a:cubicBezTo>
                <a:cubicBezTo>
                  <a:pt x="64" y="584"/>
                  <a:pt x="32" y="748"/>
                  <a:pt x="0" y="91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985838" y="2886075"/>
            <a:ext cx="6731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AutoShape 7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28800"/>
            <a:ext cx="23812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733800" y="1219200"/>
            <a:ext cx="4191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Transfer In</a:t>
            </a:r>
            <a:r>
              <a:rPr lang="en-US" sz="2000" b="1"/>
              <a:t> or </a:t>
            </a:r>
            <a:r>
              <a:rPr lang="en-US" sz="2000" b="1">
                <a:solidFill>
                  <a:schemeClr val="accent2"/>
                </a:solidFill>
              </a:rPr>
              <a:t>Trucked In</a:t>
            </a:r>
            <a:r>
              <a:rPr lang="en-US" sz="2000" b="1"/>
              <a:t>.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53254" name="AutoShape 7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AutoShape 8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H</a:t>
            </a:r>
            <a:r>
              <a:rPr lang="en-US" sz="2000" b="1">
                <a:solidFill>
                  <a:schemeClr val="accent2"/>
                </a:solidFill>
              </a:rPr>
              <a:t>auls</a:t>
            </a:r>
            <a:r>
              <a:rPr lang="en-US" sz="2000" b="1"/>
              <a:t> Tab</a:t>
            </a:r>
          </a:p>
        </p:txBody>
      </p:sp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4419600" y="990600"/>
            <a:ext cx="3810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information, click </a:t>
            </a:r>
            <a:r>
              <a:rPr lang="en-US" sz="2000" b="1">
                <a:solidFill>
                  <a:schemeClr val="accent2"/>
                </a:solidFill>
              </a:rPr>
              <a:t>Save</a:t>
            </a:r>
            <a:r>
              <a:rPr lang="en-US" sz="2000" b="1"/>
              <a:t>.</a:t>
            </a:r>
          </a:p>
        </p:txBody>
      </p:sp>
      <p:sp>
        <p:nvSpPr>
          <p:cNvPr id="54277" name="Freeform 7"/>
          <p:cNvSpPr>
            <a:spLocks/>
          </p:cNvSpPr>
          <p:nvPr/>
        </p:nvSpPr>
        <p:spPr bwMode="auto">
          <a:xfrm>
            <a:off x="2273300" y="1397000"/>
            <a:ext cx="2146300" cy="1498600"/>
          </a:xfrm>
          <a:custGeom>
            <a:avLst/>
            <a:gdLst>
              <a:gd name="T0" fmla="*/ 1352 w 1352"/>
              <a:gd name="T1" fmla="*/ 0 h 944"/>
              <a:gd name="T2" fmla="*/ 208 w 1352"/>
              <a:gd name="T3" fmla="*/ 688 h 944"/>
              <a:gd name="T4" fmla="*/ 312 w 1352"/>
              <a:gd name="T5" fmla="*/ 712 h 944"/>
              <a:gd name="T6" fmla="*/ 0 w 1352"/>
              <a:gd name="T7" fmla="*/ 944 h 944"/>
              <a:gd name="T8" fmla="*/ 0 60000 65536"/>
              <a:gd name="T9" fmla="*/ 0 60000 65536"/>
              <a:gd name="T10" fmla="*/ 0 60000 65536"/>
              <a:gd name="T11" fmla="*/ 0 60000 65536"/>
              <a:gd name="T12" fmla="*/ 0 w 1352"/>
              <a:gd name="T13" fmla="*/ 0 h 944"/>
              <a:gd name="T14" fmla="*/ 1352 w 1352"/>
              <a:gd name="T15" fmla="*/ 944 h 9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52" h="944">
                <a:moveTo>
                  <a:pt x="1352" y="0"/>
                </a:moveTo>
                <a:cubicBezTo>
                  <a:pt x="866" y="284"/>
                  <a:pt x="381" y="569"/>
                  <a:pt x="208" y="688"/>
                </a:cubicBezTo>
                <a:cubicBezTo>
                  <a:pt x="35" y="807"/>
                  <a:pt x="347" y="669"/>
                  <a:pt x="312" y="712"/>
                </a:cubicBezTo>
                <a:cubicBezTo>
                  <a:pt x="277" y="755"/>
                  <a:pt x="138" y="849"/>
                  <a:pt x="0" y="94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4278" name="Rectangle 8"/>
          <p:cNvSpPr>
            <a:spLocks noChangeArrowheads="1"/>
          </p:cNvSpPr>
          <p:nvPr/>
        </p:nvSpPr>
        <p:spPr bwMode="auto">
          <a:xfrm>
            <a:off x="1803400" y="2871788"/>
            <a:ext cx="6477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AutoShape 9"/>
          <p:cNvSpPr>
            <a:spLocks noChangeArrowheads="1"/>
          </p:cNvSpPr>
          <p:nvPr/>
        </p:nvSpPr>
        <p:spPr bwMode="auto">
          <a:xfrm>
            <a:off x="2127250" y="1003300"/>
            <a:ext cx="6032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0" name="AutoShape 10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Typical Day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-92075" y="14430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/>
              <a:t>CHECK FOR UPDATES</a:t>
            </a: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652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TYPICAL DAY </a:t>
            </a:r>
          </a:p>
        </p:txBody>
      </p:sp>
      <p:sp>
        <p:nvSpPr>
          <p:cNvPr id="1058821" name="Text Box 5"/>
          <p:cNvSpPr txBox="1">
            <a:spLocks noChangeArrowheads="1"/>
          </p:cNvSpPr>
          <p:nvPr/>
        </p:nvSpPr>
        <p:spPr bwMode="auto">
          <a:xfrm>
            <a:off x="381000" y="2070100"/>
            <a:ext cx="8216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Occasional program updates will be made available by Carroll Engineering.</a:t>
            </a:r>
            <a:endParaRPr lang="en-US" sz="2000" b="1"/>
          </a:p>
        </p:txBody>
      </p:sp>
      <p:sp>
        <p:nvSpPr>
          <p:cNvPr id="1058822" name="Text Box 6"/>
          <p:cNvSpPr txBox="1">
            <a:spLocks noChangeArrowheads="1"/>
          </p:cNvSpPr>
          <p:nvPr/>
        </p:nvSpPr>
        <p:spPr bwMode="auto">
          <a:xfrm>
            <a:off x="381000" y="4349750"/>
            <a:ext cx="8532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PumperPal will notify user if updates are available or not.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1058823" name="Text Box 7"/>
          <p:cNvSpPr txBox="1">
            <a:spLocks noChangeArrowheads="1"/>
          </p:cNvSpPr>
          <p:nvPr/>
        </p:nvSpPr>
        <p:spPr bwMode="auto">
          <a:xfrm>
            <a:off x="381000" y="3144838"/>
            <a:ext cx="85328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To ensure that the most recent version of PumperPal is being used </a:t>
            </a:r>
            <a:r>
              <a:rPr lang="en-US" sz="2000" b="1" i="1"/>
              <a:t>Check for Updates</a:t>
            </a:r>
            <a:r>
              <a:rPr lang="en-US" sz="2000"/>
              <a:t> must be preformed. 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27013" y="-599821"/>
            <a:ext cx="8231187" cy="535656"/>
          </a:xfrm>
        </p:spPr>
        <p:txBody>
          <a:bodyPr/>
          <a:lstStyle/>
          <a:p>
            <a:r>
              <a:rPr lang="en-US" dirty="0" smtClean="0"/>
              <a:t>Updates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88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88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821" grpId="0"/>
      <p:bldP spid="1058822" grpId="0"/>
      <p:bldP spid="105882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48768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T</a:t>
            </a:r>
            <a:r>
              <a:rPr lang="en-US" sz="2000" b="1">
                <a:solidFill>
                  <a:schemeClr val="accent2"/>
                </a:solidFill>
              </a:rPr>
              <a:t>anks</a:t>
            </a:r>
            <a:r>
              <a:rPr lang="en-US" sz="2000" b="1"/>
              <a:t> Tab</a:t>
            </a:r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4419600" y="1295400"/>
            <a:ext cx="47244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Return to </a:t>
            </a:r>
            <a:r>
              <a:rPr lang="en-US" sz="2000" b="1">
                <a:solidFill>
                  <a:schemeClr val="accent2"/>
                </a:solidFill>
              </a:rPr>
              <a:t>Tanks Tab</a:t>
            </a:r>
            <a:r>
              <a:rPr lang="en-US" sz="2000" b="1"/>
              <a:t>. Check to see that transfer took care of flush production.</a:t>
            </a:r>
          </a:p>
        </p:txBody>
      </p:sp>
      <p:sp>
        <p:nvSpPr>
          <p:cNvPr id="932870" name="AutoShape 6"/>
          <p:cNvSpPr>
            <a:spLocks noChangeArrowheads="1"/>
          </p:cNvSpPr>
          <p:nvPr/>
        </p:nvSpPr>
        <p:spPr bwMode="auto">
          <a:xfrm>
            <a:off x="2971800" y="685800"/>
            <a:ext cx="762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2871" name="AutoShape 7"/>
          <p:cNvSpPr>
            <a:spLocks noChangeArrowheads="1"/>
          </p:cNvSpPr>
          <p:nvPr/>
        </p:nvSpPr>
        <p:spPr bwMode="auto">
          <a:xfrm>
            <a:off x="1600200" y="3886200"/>
            <a:ext cx="533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2872" name="Freeform 8"/>
          <p:cNvSpPr>
            <a:spLocks/>
          </p:cNvSpPr>
          <p:nvPr/>
        </p:nvSpPr>
        <p:spPr bwMode="auto">
          <a:xfrm>
            <a:off x="3733800" y="990600"/>
            <a:ext cx="685800" cy="533400"/>
          </a:xfrm>
          <a:custGeom>
            <a:avLst/>
            <a:gdLst>
              <a:gd name="T0" fmla="*/ 432 w 432"/>
              <a:gd name="T1" fmla="*/ 336 h 336"/>
              <a:gd name="T2" fmla="*/ 192 w 432"/>
              <a:gd name="T3" fmla="*/ 144 h 336"/>
              <a:gd name="T4" fmla="*/ 240 w 432"/>
              <a:gd name="T5" fmla="*/ 288 h 336"/>
              <a:gd name="T6" fmla="*/ 0 w 432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336"/>
              <a:gd name="T14" fmla="*/ 432 w 432"/>
              <a:gd name="T15" fmla="*/ 336 h 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336">
                <a:moveTo>
                  <a:pt x="432" y="336"/>
                </a:moveTo>
                <a:cubicBezTo>
                  <a:pt x="328" y="244"/>
                  <a:pt x="224" y="152"/>
                  <a:pt x="192" y="144"/>
                </a:cubicBezTo>
                <a:cubicBezTo>
                  <a:pt x="160" y="136"/>
                  <a:pt x="272" y="312"/>
                  <a:pt x="240" y="288"/>
                </a:cubicBezTo>
                <a:cubicBezTo>
                  <a:pt x="208" y="264"/>
                  <a:pt x="104" y="13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32873" name="Freeform 9"/>
          <p:cNvSpPr>
            <a:spLocks/>
          </p:cNvSpPr>
          <p:nvPr/>
        </p:nvSpPr>
        <p:spPr bwMode="auto">
          <a:xfrm>
            <a:off x="2209800" y="2057400"/>
            <a:ext cx="2209800" cy="1752600"/>
          </a:xfrm>
          <a:custGeom>
            <a:avLst/>
            <a:gdLst>
              <a:gd name="T0" fmla="*/ 1392 w 1392"/>
              <a:gd name="T1" fmla="*/ 0 h 1104"/>
              <a:gd name="T2" fmla="*/ 720 w 1392"/>
              <a:gd name="T3" fmla="*/ 528 h 1104"/>
              <a:gd name="T4" fmla="*/ 912 w 1392"/>
              <a:gd name="T5" fmla="*/ 480 h 1104"/>
              <a:gd name="T6" fmla="*/ 0 w 1392"/>
              <a:gd name="T7" fmla="*/ 1104 h 1104"/>
              <a:gd name="T8" fmla="*/ 0 60000 65536"/>
              <a:gd name="T9" fmla="*/ 0 60000 65536"/>
              <a:gd name="T10" fmla="*/ 0 60000 65536"/>
              <a:gd name="T11" fmla="*/ 0 60000 65536"/>
              <a:gd name="T12" fmla="*/ 0 w 1392"/>
              <a:gd name="T13" fmla="*/ 0 h 1104"/>
              <a:gd name="T14" fmla="*/ 1392 w 1392"/>
              <a:gd name="T15" fmla="*/ 1104 h 1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2" h="1104">
                <a:moveTo>
                  <a:pt x="1392" y="0"/>
                </a:moveTo>
                <a:cubicBezTo>
                  <a:pt x="1096" y="224"/>
                  <a:pt x="800" y="448"/>
                  <a:pt x="720" y="528"/>
                </a:cubicBezTo>
                <a:cubicBezTo>
                  <a:pt x="640" y="608"/>
                  <a:pt x="1032" y="384"/>
                  <a:pt x="912" y="480"/>
                </a:cubicBezTo>
                <a:cubicBezTo>
                  <a:pt x="792" y="576"/>
                  <a:pt x="396" y="840"/>
                  <a:pt x="0" y="110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3287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6" name="AutoShape 11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7" name="AutoShape 12"/>
          <p:cNvSpPr>
            <a:spLocks noChangeArrowheads="1"/>
          </p:cNvSpPr>
          <p:nvPr/>
        </p:nvSpPr>
        <p:spPr bwMode="auto">
          <a:xfrm>
            <a:off x="717550" y="1016000"/>
            <a:ext cx="35560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870" grpId="0" animBg="1"/>
      <p:bldP spid="932871" grpId="0" animBg="1"/>
      <p:bldP spid="932872" grpId="0" animBg="1"/>
      <p:bldP spid="93287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9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954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Water Meter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10700" name="Text Box 12"/>
          <p:cNvSpPr txBox="1">
            <a:spLocks noChangeArrowheads="1"/>
          </p:cNvSpPr>
          <p:nvPr/>
        </p:nvSpPr>
        <p:spPr bwMode="auto">
          <a:xfrm>
            <a:off x="342900" y="1485900"/>
            <a:ext cx="8380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>
                <a:solidFill>
                  <a:schemeClr val="accent2"/>
                </a:solidFill>
              </a:rPr>
              <a:t>Water Meters</a:t>
            </a:r>
            <a:r>
              <a:rPr lang="en-US" sz="2000"/>
              <a:t> have the ability to either manually enter production data or to have the program calculate production using an odometer.</a:t>
            </a:r>
          </a:p>
        </p:txBody>
      </p:sp>
      <p:sp>
        <p:nvSpPr>
          <p:cNvPr id="1010701" name="Text Box 13"/>
          <p:cNvSpPr txBox="1">
            <a:spLocks noChangeArrowheads="1"/>
          </p:cNvSpPr>
          <p:nvPr/>
        </p:nvSpPr>
        <p:spPr bwMode="auto">
          <a:xfrm>
            <a:off x="342900" y="2857500"/>
            <a:ext cx="828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>
                <a:solidFill>
                  <a:schemeClr val="accent2"/>
                </a:solidFill>
              </a:rPr>
              <a:t>Water Meters </a:t>
            </a:r>
            <a:r>
              <a:rPr lang="en-US" sz="2000"/>
              <a:t>will be covered in more detail under Special Topics.</a:t>
            </a:r>
            <a:endParaRPr lang="en-US" sz="2000" b="1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Water Meter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0700" grpId="0"/>
      <p:bldP spid="101070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M</a:t>
            </a:r>
            <a:r>
              <a:rPr lang="en-US" sz="2000" b="1">
                <a:solidFill>
                  <a:schemeClr val="accent2"/>
                </a:solidFill>
              </a:rPr>
              <a:t>eter</a:t>
            </a:r>
            <a:r>
              <a:rPr lang="en-US" sz="2000" b="1"/>
              <a:t> Tab</a:t>
            </a:r>
          </a:p>
        </p:txBody>
      </p:sp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55626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Water Meter</a:t>
            </a:r>
            <a:r>
              <a:rPr lang="en-US" sz="2000" b="1"/>
              <a:t> with Use Odometer checked.  Bbls calculated from Previous Reading &amp; Current Reading.  </a:t>
            </a:r>
          </a:p>
        </p:txBody>
      </p:sp>
      <p:sp>
        <p:nvSpPr>
          <p:cNvPr id="57349" name="Freeform 6"/>
          <p:cNvSpPr>
            <a:spLocks/>
          </p:cNvSpPr>
          <p:nvPr/>
        </p:nvSpPr>
        <p:spPr bwMode="auto">
          <a:xfrm>
            <a:off x="1447800" y="2362200"/>
            <a:ext cx="977900" cy="457200"/>
          </a:xfrm>
          <a:custGeom>
            <a:avLst/>
            <a:gdLst>
              <a:gd name="T0" fmla="*/ 528 w 616"/>
              <a:gd name="T1" fmla="*/ 0 h 288"/>
              <a:gd name="T2" fmla="*/ 528 w 616"/>
              <a:gd name="T3" fmla="*/ 192 h 288"/>
              <a:gd name="T4" fmla="*/ 0 w 616"/>
              <a:gd name="T5" fmla="*/ 288 h 288"/>
              <a:gd name="T6" fmla="*/ 0 60000 65536"/>
              <a:gd name="T7" fmla="*/ 0 60000 65536"/>
              <a:gd name="T8" fmla="*/ 0 60000 65536"/>
              <a:gd name="T9" fmla="*/ 0 w 616"/>
              <a:gd name="T10" fmla="*/ 0 h 288"/>
              <a:gd name="T11" fmla="*/ 616 w 61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6" h="288">
                <a:moveTo>
                  <a:pt x="528" y="0"/>
                </a:moveTo>
                <a:cubicBezTo>
                  <a:pt x="572" y="72"/>
                  <a:pt x="616" y="144"/>
                  <a:pt x="528" y="192"/>
                </a:cubicBezTo>
                <a:cubicBezTo>
                  <a:pt x="440" y="240"/>
                  <a:pt x="220" y="264"/>
                  <a:pt x="0" y="288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350" name="AutoShape 7"/>
          <p:cNvSpPr>
            <a:spLocks noChangeArrowheads="1"/>
          </p:cNvSpPr>
          <p:nvPr/>
        </p:nvSpPr>
        <p:spPr bwMode="auto">
          <a:xfrm>
            <a:off x="381000" y="1524000"/>
            <a:ext cx="1447800" cy="914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1" name="AutoShape 8"/>
          <p:cNvSpPr>
            <a:spLocks noChangeArrowheads="1"/>
          </p:cNvSpPr>
          <p:nvPr/>
        </p:nvSpPr>
        <p:spPr bwMode="auto">
          <a:xfrm>
            <a:off x="120650" y="508000"/>
            <a:ext cx="3048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2" name="AutoShape 9"/>
          <p:cNvSpPr>
            <a:spLocks noChangeArrowheads="1"/>
          </p:cNvSpPr>
          <p:nvPr/>
        </p:nvSpPr>
        <p:spPr bwMode="auto">
          <a:xfrm>
            <a:off x="2736850" y="1022350"/>
            <a:ext cx="61595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Odometer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M</a:t>
            </a:r>
            <a:r>
              <a:rPr lang="en-US" sz="2000" b="1">
                <a:solidFill>
                  <a:schemeClr val="accent2"/>
                </a:solidFill>
              </a:rPr>
              <a:t>eter</a:t>
            </a:r>
            <a:r>
              <a:rPr lang="en-US" sz="2000" b="1"/>
              <a:t> Tab</a:t>
            </a:r>
          </a:p>
        </p:txBody>
      </p:sp>
      <p:sp>
        <p:nvSpPr>
          <p:cNvPr id="58372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5562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Water Meter</a:t>
            </a:r>
            <a:r>
              <a:rPr lang="en-US" sz="2000" b="1"/>
              <a:t> with Use Odometer unchecked.  Bbls manually entered.  </a:t>
            </a:r>
          </a:p>
        </p:txBody>
      </p:sp>
      <p:pic>
        <p:nvPicPr>
          <p:cNvPr id="5837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4" name="Freeform 7"/>
          <p:cNvSpPr>
            <a:spLocks/>
          </p:cNvSpPr>
          <p:nvPr/>
        </p:nvSpPr>
        <p:spPr bwMode="auto">
          <a:xfrm>
            <a:off x="1447800" y="2057400"/>
            <a:ext cx="838200" cy="723900"/>
          </a:xfrm>
          <a:custGeom>
            <a:avLst/>
            <a:gdLst>
              <a:gd name="T0" fmla="*/ 528 w 528"/>
              <a:gd name="T1" fmla="*/ 0 h 456"/>
              <a:gd name="T2" fmla="*/ 432 w 528"/>
              <a:gd name="T3" fmla="*/ 384 h 456"/>
              <a:gd name="T4" fmla="*/ 0 w 528"/>
              <a:gd name="T5" fmla="*/ 432 h 456"/>
              <a:gd name="T6" fmla="*/ 0 60000 65536"/>
              <a:gd name="T7" fmla="*/ 0 60000 65536"/>
              <a:gd name="T8" fmla="*/ 0 60000 65536"/>
              <a:gd name="T9" fmla="*/ 0 w 528"/>
              <a:gd name="T10" fmla="*/ 0 h 456"/>
              <a:gd name="T11" fmla="*/ 528 w 528"/>
              <a:gd name="T12" fmla="*/ 456 h 4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8" h="456">
                <a:moveTo>
                  <a:pt x="528" y="0"/>
                </a:moveTo>
                <a:cubicBezTo>
                  <a:pt x="524" y="156"/>
                  <a:pt x="520" y="312"/>
                  <a:pt x="432" y="384"/>
                </a:cubicBezTo>
                <a:cubicBezTo>
                  <a:pt x="344" y="456"/>
                  <a:pt x="172" y="444"/>
                  <a:pt x="0" y="432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375" name="AutoShape 8"/>
          <p:cNvSpPr>
            <a:spLocks noChangeArrowheads="1"/>
          </p:cNvSpPr>
          <p:nvPr/>
        </p:nvSpPr>
        <p:spPr bwMode="auto">
          <a:xfrm>
            <a:off x="914400" y="2057400"/>
            <a:ext cx="8382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6" name="AutoShape 9"/>
          <p:cNvSpPr>
            <a:spLocks noChangeArrowheads="1"/>
          </p:cNvSpPr>
          <p:nvPr/>
        </p:nvSpPr>
        <p:spPr bwMode="auto">
          <a:xfrm>
            <a:off x="2736850" y="1022350"/>
            <a:ext cx="61595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AutoShape 10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Odometer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4800600" y="0"/>
            <a:ext cx="220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Water </a:t>
            </a:r>
            <a:r>
              <a:rPr lang="en-US" sz="2000" b="1" u="sng">
                <a:solidFill>
                  <a:schemeClr val="accent2"/>
                </a:solidFill>
              </a:rPr>
              <a:t>M</a:t>
            </a:r>
            <a:r>
              <a:rPr lang="en-US" sz="2000" b="1">
                <a:solidFill>
                  <a:schemeClr val="accent2"/>
                </a:solidFill>
              </a:rPr>
              <a:t>eter</a:t>
            </a:r>
            <a:r>
              <a:rPr lang="en-US" sz="2000" b="1"/>
              <a:t> Tab</a:t>
            </a:r>
          </a:p>
        </p:txBody>
      </p:sp>
      <p:pic>
        <p:nvPicPr>
          <p:cNvPr id="593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3716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ext Box 6"/>
          <p:cNvSpPr txBox="1">
            <a:spLocks noChangeArrowheads="1"/>
          </p:cNvSpPr>
          <p:nvPr/>
        </p:nvSpPr>
        <p:spPr bwMode="auto">
          <a:xfrm>
            <a:off x="4572000" y="1447800"/>
            <a:ext cx="4572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In both instances,</a:t>
            </a:r>
            <a:r>
              <a:rPr lang="en-US" sz="2000" b="1">
                <a:solidFill>
                  <a:schemeClr val="accent2"/>
                </a:solidFill>
              </a:rPr>
              <a:t> Bbls </a:t>
            </a:r>
            <a:r>
              <a:rPr lang="en-US" sz="2000" b="1"/>
              <a:t>reflected as production.</a:t>
            </a:r>
          </a:p>
        </p:txBody>
      </p:sp>
      <p:sp>
        <p:nvSpPr>
          <p:cNvPr id="59398" name="AutoShape 7"/>
          <p:cNvSpPr>
            <a:spLocks noChangeArrowheads="1"/>
          </p:cNvSpPr>
          <p:nvPr/>
        </p:nvSpPr>
        <p:spPr bwMode="auto">
          <a:xfrm>
            <a:off x="1600200" y="3886200"/>
            <a:ext cx="5334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AutoShape 8"/>
          <p:cNvSpPr>
            <a:spLocks noChangeArrowheads="1"/>
          </p:cNvSpPr>
          <p:nvPr/>
        </p:nvSpPr>
        <p:spPr bwMode="auto">
          <a:xfrm>
            <a:off x="2895600" y="685800"/>
            <a:ext cx="8382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0" name="Freeform 9"/>
          <p:cNvSpPr>
            <a:spLocks/>
          </p:cNvSpPr>
          <p:nvPr/>
        </p:nvSpPr>
        <p:spPr bwMode="auto">
          <a:xfrm>
            <a:off x="3733800" y="1066800"/>
            <a:ext cx="838200" cy="381000"/>
          </a:xfrm>
          <a:custGeom>
            <a:avLst/>
            <a:gdLst>
              <a:gd name="T0" fmla="*/ 528 w 528"/>
              <a:gd name="T1" fmla="*/ 240 h 240"/>
              <a:gd name="T2" fmla="*/ 240 w 528"/>
              <a:gd name="T3" fmla="*/ 96 h 240"/>
              <a:gd name="T4" fmla="*/ 240 w 528"/>
              <a:gd name="T5" fmla="*/ 144 h 240"/>
              <a:gd name="T6" fmla="*/ 0 w 528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528"/>
              <a:gd name="T13" fmla="*/ 0 h 240"/>
              <a:gd name="T14" fmla="*/ 528 w 528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8" h="240">
                <a:moveTo>
                  <a:pt x="528" y="240"/>
                </a:moveTo>
                <a:cubicBezTo>
                  <a:pt x="408" y="176"/>
                  <a:pt x="288" y="112"/>
                  <a:pt x="240" y="96"/>
                </a:cubicBezTo>
                <a:cubicBezTo>
                  <a:pt x="192" y="80"/>
                  <a:pt x="280" y="160"/>
                  <a:pt x="240" y="144"/>
                </a:cubicBezTo>
                <a:cubicBezTo>
                  <a:pt x="200" y="128"/>
                  <a:pt x="100" y="64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401" name="Freeform 10"/>
          <p:cNvSpPr>
            <a:spLocks/>
          </p:cNvSpPr>
          <p:nvPr/>
        </p:nvSpPr>
        <p:spPr bwMode="auto">
          <a:xfrm>
            <a:off x="2286000" y="2133600"/>
            <a:ext cx="2286000" cy="1905000"/>
          </a:xfrm>
          <a:custGeom>
            <a:avLst/>
            <a:gdLst>
              <a:gd name="T0" fmla="*/ 1440 w 1440"/>
              <a:gd name="T1" fmla="*/ 0 h 1200"/>
              <a:gd name="T2" fmla="*/ 432 w 1440"/>
              <a:gd name="T3" fmla="*/ 864 h 1200"/>
              <a:gd name="T4" fmla="*/ 576 w 1440"/>
              <a:gd name="T5" fmla="*/ 864 h 1200"/>
              <a:gd name="T6" fmla="*/ 0 w 1440"/>
              <a:gd name="T7" fmla="*/ 1200 h 1200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200"/>
              <a:gd name="T14" fmla="*/ 1440 w 1440"/>
              <a:gd name="T15" fmla="*/ 1200 h 12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200">
                <a:moveTo>
                  <a:pt x="1440" y="0"/>
                </a:moveTo>
                <a:cubicBezTo>
                  <a:pt x="1008" y="360"/>
                  <a:pt x="576" y="720"/>
                  <a:pt x="432" y="864"/>
                </a:cubicBezTo>
                <a:cubicBezTo>
                  <a:pt x="288" y="1008"/>
                  <a:pt x="648" y="808"/>
                  <a:pt x="576" y="864"/>
                </a:cubicBezTo>
                <a:cubicBezTo>
                  <a:pt x="504" y="920"/>
                  <a:pt x="96" y="1144"/>
                  <a:pt x="0" y="120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3799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3" name="AutoShape 12"/>
          <p:cNvSpPr>
            <a:spLocks noChangeArrowheads="1"/>
          </p:cNvSpPr>
          <p:nvPr/>
        </p:nvSpPr>
        <p:spPr bwMode="auto">
          <a:xfrm>
            <a:off x="2736850" y="1022350"/>
            <a:ext cx="61595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04" name="AutoShape 13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Grid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5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3013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Compressor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60420" name="Text Box 6"/>
          <p:cNvSpPr txBox="1">
            <a:spLocks noChangeArrowheads="1"/>
          </p:cNvSpPr>
          <p:nvPr/>
        </p:nvSpPr>
        <p:spPr bwMode="auto">
          <a:xfrm>
            <a:off x="341313" y="1433513"/>
            <a:ext cx="609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Compressor </a:t>
            </a:r>
            <a:r>
              <a:rPr lang="en-US" sz="2000"/>
              <a:t>tab is used to reflect compressor data.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57213" y="1789113"/>
            <a:ext cx="3352800" cy="1158875"/>
            <a:chOff x="351" y="1127"/>
            <a:chExt cx="2112" cy="730"/>
          </a:xfrm>
        </p:grpSpPr>
        <p:sp>
          <p:nvSpPr>
            <p:cNvPr id="60425" name="Text Box 7"/>
            <p:cNvSpPr txBox="1">
              <a:spLocks noChangeArrowheads="1"/>
            </p:cNvSpPr>
            <p:nvPr/>
          </p:nvSpPr>
          <p:spPr bwMode="auto">
            <a:xfrm>
              <a:off x="351" y="1127"/>
              <a:ext cx="18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/>
                <a:t>Conditions</a:t>
              </a:r>
            </a:p>
          </p:txBody>
        </p:sp>
        <p:sp>
          <p:nvSpPr>
            <p:cNvPr id="60426" name="Text Box 8"/>
            <p:cNvSpPr txBox="1">
              <a:spLocks noChangeArrowheads="1"/>
            </p:cNvSpPr>
            <p:nvPr/>
          </p:nvSpPr>
          <p:spPr bwMode="auto">
            <a:xfrm>
              <a:off x="351" y="1367"/>
              <a:ext cx="101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buFontTx/>
                <a:buChar char="•"/>
              </a:pPr>
              <a:r>
                <a:rPr lang="en-US" sz="2000"/>
                <a:t>Driver Info</a:t>
              </a:r>
              <a:endParaRPr lang="en-US" sz="2000" b="1"/>
            </a:p>
          </p:txBody>
        </p:sp>
        <p:sp>
          <p:nvSpPr>
            <p:cNvPr id="60427" name="Text Box 9"/>
            <p:cNvSpPr txBox="1">
              <a:spLocks noChangeArrowheads="1"/>
            </p:cNvSpPr>
            <p:nvPr/>
          </p:nvSpPr>
          <p:spPr bwMode="auto">
            <a:xfrm>
              <a:off x="351" y="1607"/>
              <a:ext cx="21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/>
                <a:t>Compressor Downtime</a:t>
              </a:r>
            </a:p>
          </p:txBody>
        </p:sp>
      </p:grpSp>
      <p:sp>
        <p:nvSpPr>
          <p:cNvPr id="1011722" name="Text Box 10"/>
          <p:cNvSpPr txBox="1">
            <a:spLocks noChangeArrowheads="1"/>
          </p:cNvSpPr>
          <p:nvPr/>
        </p:nvSpPr>
        <p:spPr bwMode="auto">
          <a:xfrm>
            <a:off x="760413" y="2944813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Mechanical</a:t>
            </a:r>
            <a:r>
              <a:rPr lang="en-US" sz="2000"/>
              <a:t> - Associated with Compressor’s ability to run.  Downtime is tracked for purposes of determining Mechanical Availability on rental compressor contracts.</a:t>
            </a:r>
          </a:p>
        </p:txBody>
      </p:sp>
      <p:sp>
        <p:nvSpPr>
          <p:cNvPr id="1011723" name="Text Box 11"/>
          <p:cNvSpPr txBox="1">
            <a:spLocks noChangeArrowheads="1"/>
          </p:cNvSpPr>
          <p:nvPr/>
        </p:nvSpPr>
        <p:spPr bwMode="auto">
          <a:xfrm>
            <a:off x="760413" y="3948113"/>
            <a:ext cx="815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Conditional</a:t>
            </a:r>
            <a:r>
              <a:rPr lang="en-US" sz="2000">
                <a:solidFill>
                  <a:srgbClr val="FF3300"/>
                </a:solidFill>
              </a:rPr>
              <a:t> </a:t>
            </a:r>
            <a:r>
              <a:rPr lang="en-US" sz="2000"/>
              <a:t>– Associated with conditions external to the Compressor’s ability to run, such as well is shut-in, well unloaded fluid, high operating temperatures, etc.  Conditional Reasons are excluded from Mechanical Availability on rental compressor contracts.</a:t>
            </a:r>
          </a:p>
        </p:txBody>
      </p:sp>
      <p:sp>
        <p:nvSpPr>
          <p:cNvPr id="1011724" name="Text Box 12"/>
          <p:cNvSpPr txBox="1">
            <a:spLocks noChangeArrowheads="1"/>
          </p:cNvSpPr>
          <p:nvPr/>
        </p:nvSpPr>
        <p:spPr bwMode="auto">
          <a:xfrm>
            <a:off x="557213" y="5281613"/>
            <a:ext cx="835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All white fields are optional in the Compressor Tab.  Enter as applicable.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Compressor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1722" grpId="0"/>
      <p:bldP spid="1011723" grpId="0"/>
      <p:bldP spid="101172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802438" y="-1270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C</a:t>
            </a:r>
            <a:r>
              <a:rPr lang="en-US" sz="2000" b="1">
                <a:solidFill>
                  <a:schemeClr val="accent2"/>
                </a:solidFill>
              </a:rPr>
              <a:t>ompressor</a:t>
            </a:r>
            <a:r>
              <a:rPr lang="en-US" sz="2000" b="1"/>
              <a:t> Tab</a:t>
            </a:r>
          </a:p>
        </p:txBody>
      </p:sp>
      <p:sp>
        <p:nvSpPr>
          <p:cNvPr id="941061" name="AutoShape 5"/>
          <p:cNvSpPr>
            <a:spLocks noChangeArrowheads="1"/>
          </p:cNvSpPr>
          <p:nvPr/>
        </p:nvSpPr>
        <p:spPr bwMode="auto">
          <a:xfrm>
            <a:off x="304800" y="1219200"/>
            <a:ext cx="74676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1062" name="Text Box 6"/>
          <p:cNvSpPr txBox="1">
            <a:spLocks noChangeArrowheads="1"/>
          </p:cNvSpPr>
          <p:nvPr/>
        </p:nvSpPr>
        <p:spPr bwMode="auto">
          <a:xfrm>
            <a:off x="914400" y="1739900"/>
            <a:ext cx="6848475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Compressor information is entered in the Equipment Tab and the Compressor Sub Tab.</a:t>
            </a:r>
          </a:p>
        </p:txBody>
      </p:sp>
      <p:sp>
        <p:nvSpPr>
          <p:cNvPr id="61446" name="AutoShape 7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7" name="AutoShape 8"/>
          <p:cNvSpPr>
            <a:spLocks noChangeArrowheads="1"/>
          </p:cNvSpPr>
          <p:nvPr/>
        </p:nvSpPr>
        <p:spPr bwMode="auto">
          <a:xfrm>
            <a:off x="3352800" y="1022350"/>
            <a:ext cx="5842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Make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1061" grpId="0" animBg="1"/>
      <p:bldP spid="94106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4872038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C</a:t>
            </a:r>
            <a:r>
              <a:rPr lang="en-US" sz="2000" b="1">
                <a:solidFill>
                  <a:schemeClr val="accent2"/>
                </a:solidFill>
              </a:rPr>
              <a:t>ompressor</a:t>
            </a:r>
            <a:r>
              <a:rPr lang="en-US" sz="2000" b="1"/>
              <a:t> Tab</a:t>
            </a:r>
          </a:p>
        </p:txBody>
      </p:sp>
      <p:sp>
        <p:nvSpPr>
          <p:cNvPr id="62468" name="AutoShape 6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9" name="AutoShape 7"/>
          <p:cNvSpPr>
            <a:spLocks noChangeArrowheads="1"/>
          </p:cNvSpPr>
          <p:nvPr/>
        </p:nvSpPr>
        <p:spPr bwMode="auto">
          <a:xfrm>
            <a:off x="3352800" y="1022350"/>
            <a:ext cx="5842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488" name="AutoShape 8"/>
          <p:cNvSpPr>
            <a:spLocks noChangeArrowheads="1"/>
          </p:cNvSpPr>
          <p:nvPr/>
        </p:nvSpPr>
        <p:spPr bwMode="auto">
          <a:xfrm>
            <a:off x="228600" y="1739900"/>
            <a:ext cx="2184400" cy="1803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489" name="AutoShape 9"/>
          <p:cNvSpPr>
            <a:spLocks noChangeArrowheads="1"/>
          </p:cNvSpPr>
          <p:nvPr/>
        </p:nvSpPr>
        <p:spPr bwMode="auto">
          <a:xfrm>
            <a:off x="2476500" y="1803400"/>
            <a:ext cx="1739900" cy="1752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490" name="Text Box 10"/>
          <p:cNvSpPr txBox="1">
            <a:spLocks noChangeArrowheads="1"/>
          </p:cNvSpPr>
          <p:nvPr/>
        </p:nvSpPr>
        <p:spPr bwMode="auto">
          <a:xfrm>
            <a:off x="584200" y="1257300"/>
            <a:ext cx="15367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Conditions</a:t>
            </a:r>
          </a:p>
        </p:txBody>
      </p:sp>
      <p:sp>
        <p:nvSpPr>
          <p:cNvPr id="1044493" name="Text Box 13"/>
          <p:cNvSpPr txBox="1">
            <a:spLocks noChangeArrowheads="1"/>
          </p:cNvSpPr>
          <p:nvPr/>
        </p:nvSpPr>
        <p:spPr bwMode="auto">
          <a:xfrm>
            <a:off x="2641600" y="1270000"/>
            <a:ext cx="1473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Driver Info</a:t>
            </a:r>
          </a:p>
        </p:txBody>
      </p:sp>
      <p:sp>
        <p:nvSpPr>
          <p:cNvPr id="1044494" name="AutoShape 14"/>
          <p:cNvSpPr>
            <a:spLocks noChangeArrowheads="1"/>
          </p:cNvSpPr>
          <p:nvPr/>
        </p:nvSpPr>
        <p:spPr bwMode="auto">
          <a:xfrm>
            <a:off x="2794000" y="3035300"/>
            <a:ext cx="1219200" cy="381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495" name="Text Box 15"/>
          <p:cNvSpPr txBox="1">
            <a:spLocks noChangeArrowheads="1"/>
          </p:cNvSpPr>
          <p:nvPr/>
        </p:nvSpPr>
        <p:spPr bwMode="auto">
          <a:xfrm>
            <a:off x="266700" y="4102100"/>
            <a:ext cx="25273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Engine Oil Change</a:t>
            </a:r>
          </a:p>
        </p:txBody>
      </p:sp>
      <p:pic>
        <p:nvPicPr>
          <p:cNvPr id="104449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9900" y="3721100"/>
            <a:ext cx="31337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497" name="Picture 17" descr="PPT4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4650" y="4673600"/>
            <a:ext cx="14732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498" name="Rectangle 18"/>
          <p:cNvSpPr>
            <a:spLocks noChangeArrowheads="1"/>
          </p:cNvSpPr>
          <p:nvPr/>
        </p:nvSpPr>
        <p:spPr bwMode="auto">
          <a:xfrm>
            <a:off x="3797300" y="4870450"/>
            <a:ext cx="711200" cy="22860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44499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371600"/>
            <a:ext cx="5334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00" name="AutoShape 20"/>
          <p:cNvSpPr>
            <a:spLocks noChangeArrowheads="1"/>
          </p:cNvSpPr>
          <p:nvPr/>
        </p:nvSpPr>
        <p:spPr bwMode="auto">
          <a:xfrm>
            <a:off x="5854700" y="1346200"/>
            <a:ext cx="546100" cy="2032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4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488" grpId="0" animBg="1"/>
      <p:bldP spid="1044489" grpId="0" animBg="1"/>
      <p:bldP spid="1044490" grpId="0" animBg="1"/>
      <p:bldP spid="1044493" grpId="0" animBg="1"/>
      <p:bldP spid="1044494" grpId="0" animBg="1"/>
      <p:bldP spid="1044495" grpId="0" animBg="1"/>
      <p:bldP spid="1044498" grpId="0" animBg="1"/>
      <p:bldP spid="104450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4872038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C</a:t>
            </a:r>
            <a:r>
              <a:rPr lang="en-US" sz="2000" b="1">
                <a:solidFill>
                  <a:schemeClr val="accent2"/>
                </a:solidFill>
              </a:rPr>
              <a:t>ompressor</a:t>
            </a:r>
            <a:r>
              <a:rPr lang="en-US" sz="2000" b="1"/>
              <a:t> Tab</a:t>
            </a:r>
          </a:p>
        </p:txBody>
      </p:sp>
      <p:sp>
        <p:nvSpPr>
          <p:cNvPr id="63492" name="AutoShape 4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3352800" y="1022350"/>
            <a:ext cx="5842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4551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5334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18" descr="PPT4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2700" y="1968500"/>
            <a:ext cx="461963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523" name="AutoShape 19"/>
          <p:cNvSpPr>
            <a:spLocks noChangeArrowheads="1"/>
          </p:cNvSpPr>
          <p:nvPr/>
        </p:nvSpPr>
        <p:spPr bwMode="auto">
          <a:xfrm>
            <a:off x="4330700" y="1689100"/>
            <a:ext cx="3492500" cy="1955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5524" name="Text Box 20"/>
          <p:cNvSpPr txBox="1">
            <a:spLocks noChangeArrowheads="1"/>
          </p:cNvSpPr>
          <p:nvPr/>
        </p:nvSpPr>
        <p:spPr bwMode="auto">
          <a:xfrm>
            <a:off x="0" y="1181100"/>
            <a:ext cx="5080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Compressor Fuel Usage &amp; Downtime.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Fuel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23" grpId="0" animBg="1"/>
      <p:bldP spid="104552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4872038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C</a:t>
            </a:r>
            <a:r>
              <a:rPr lang="en-US" sz="2000" b="1">
                <a:solidFill>
                  <a:schemeClr val="accent2"/>
                </a:solidFill>
              </a:rPr>
              <a:t>ompressor</a:t>
            </a:r>
            <a:r>
              <a:rPr lang="en-US" sz="2000" b="1"/>
              <a:t> Tab</a:t>
            </a: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3352800" y="1022350"/>
            <a:ext cx="5842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5334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Picture 7" descr="PPT4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2700" y="1968500"/>
            <a:ext cx="461963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038" y="1392238"/>
            <a:ext cx="53340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545" name="Picture 17" descr="PPT4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5200" y="2336800"/>
            <a:ext cx="15240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546" name="AutoShape 18"/>
          <p:cNvSpPr>
            <a:spLocks noChangeArrowheads="1"/>
          </p:cNvSpPr>
          <p:nvPr/>
        </p:nvSpPr>
        <p:spPr bwMode="auto">
          <a:xfrm>
            <a:off x="5588000" y="1816100"/>
            <a:ext cx="2133600" cy="1701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547" name="Text Box 19"/>
          <p:cNvSpPr txBox="1">
            <a:spLocks noChangeArrowheads="1"/>
          </p:cNvSpPr>
          <p:nvPr/>
        </p:nvSpPr>
        <p:spPr bwMode="auto">
          <a:xfrm>
            <a:off x="1790700" y="1422400"/>
            <a:ext cx="36449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Mech Downtime </a:t>
            </a:r>
            <a:r>
              <a:rPr lang="en-US" sz="2000" b="1"/>
              <a:t>&amp;</a:t>
            </a:r>
            <a:r>
              <a:rPr lang="en-US" sz="2000" b="1">
                <a:solidFill>
                  <a:schemeClr val="accent2"/>
                </a:solidFill>
              </a:rPr>
              <a:t> Reason</a:t>
            </a:r>
          </a:p>
        </p:txBody>
      </p:sp>
      <p:pic>
        <p:nvPicPr>
          <p:cNvPr id="1046548" name="Picture 20" descr="PPT4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45200" y="2806700"/>
            <a:ext cx="1524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550" name="AutoShape 22"/>
          <p:cNvSpPr>
            <a:spLocks noChangeArrowheads="1"/>
          </p:cNvSpPr>
          <p:nvPr/>
        </p:nvSpPr>
        <p:spPr bwMode="auto">
          <a:xfrm>
            <a:off x="5621338" y="2344738"/>
            <a:ext cx="2133600" cy="1701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551" name="Text Box 23"/>
          <p:cNvSpPr txBox="1">
            <a:spLocks noChangeArrowheads="1"/>
          </p:cNvSpPr>
          <p:nvPr/>
        </p:nvSpPr>
        <p:spPr bwMode="auto">
          <a:xfrm>
            <a:off x="1485900" y="2895600"/>
            <a:ext cx="3581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Cond Downtime </a:t>
            </a:r>
            <a:r>
              <a:rPr lang="en-US" sz="2000" b="1"/>
              <a:t>&amp;</a:t>
            </a:r>
            <a:r>
              <a:rPr lang="en-US" sz="2000" b="1">
                <a:solidFill>
                  <a:schemeClr val="accent2"/>
                </a:solidFill>
              </a:rPr>
              <a:t> Reason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Downtime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546" grpId="0" animBg="1"/>
      <p:bldP spid="1046547" grpId="0" animBg="1"/>
      <p:bldP spid="1046550" grpId="0" animBg="1"/>
      <p:bldP spid="10465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Options</a:t>
            </a:r>
            <a:endParaRPr lang="en-US" dirty="0"/>
          </a:p>
        </p:txBody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229600" y="304800"/>
            <a:ext cx="762000" cy="304800"/>
          </a:xfrm>
          <a:prstGeom prst="rect">
            <a:avLst/>
          </a:prstGeom>
          <a:solidFill>
            <a:srgbClr val="FFFF00"/>
          </a:solidFill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b="1" dirty="0">
                <a:solidFill>
                  <a:schemeClr val="tx1"/>
                </a:solidFill>
              </a:rPr>
              <a:t>Options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685800"/>
            <a:ext cx="17621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6629400" y="3124200"/>
            <a:ext cx="1219200" cy="381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8" name="Rectangle 17"/>
          <p:cNvSpPr/>
          <p:nvPr/>
        </p:nvSpPr>
        <p:spPr>
          <a:xfrm>
            <a:off x="0" y="827088"/>
            <a:ext cx="6386513" cy="2381250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defRPr/>
            </a:pPr>
            <a:endParaRPr lang="en-US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400" b="1" dirty="0">
                <a:solidFill>
                  <a:schemeClr val="tx1"/>
                </a:solidFill>
                <a:latin typeface="Calibri" pitchFamily="34" charset="0"/>
              </a:rPr>
              <a:t>Main </a:t>
            </a:r>
            <a:r>
              <a:rPr lang="en-US" sz="2400" b="1" dirty="0">
                <a:solidFill>
                  <a:srgbClr val="0000FF"/>
                </a:solidFill>
                <a:latin typeface="Calibri" pitchFamily="34" charset="0"/>
              </a:rPr>
              <a:t>Options</a:t>
            </a:r>
            <a:r>
              <a:rPr lang="en-US" sz="2400" b="1" dirty="0">
                <a:solidFill>
                  <a:schemeClr val="tx1"/>
                </a:solidFill>
                <a:latin typeface="Calibri" pitchFamily="34" charset="0"/>
              </a:rPr>
              <a:t> used by Operator</a:t>
            </a:r>
            <a:endParaRPr lang="en-US" sz="2000" b="1" dirty="0">
              <a:solidFill>
                <a:schemeClr val="tx1"/>
              </a:solidFill>
              <a:latin typeface="Calibri" pitchFamily="34" charset="0"/>
            </a:endParaRPr>
          </a:p>
          <a:p>
            <a:pPr marL="465138" lvl="1" indent="-233363">
              <a:buFontTx/>
              <a:buChar char="•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</a:rPr>
              <a:t>Check for Updates – Used to Obtain PumperPal Updates (Version)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</a:rPr>
              <a:t>When Updates are Available the Operator will be prompted to Update </a:t>
            </a:r>
          </a:p>
          <a:p>
            <a:pPr marL="922338" lvl="2" indent="-233363">
              <a:buFont typeface="Wingdings" pitchFamily="2" charset="2"/>
              <a:buChar char="ü"/>
              <a:defRPr/>
            </a:pPr>
            <a:r>
              <a:rPr lang="en-US" sz="2000" b="1" dirty="0">
                <a:solidFill>
                  <a:schemeClr val="tx1"/>
                </a:solidFill>
                <a:latin typeface="Calibri" pitchFamily="34" charset="0"/>
              </a:rPr>
              <a:t>Check Yes when instructed</a:t>
            </a:r>
            <a:endParaRPr lang="en-US" sz="2000" b="1" dirty="0">
              <a:solidFill>
                <a:srgbClr val="0000FF"/>
              </a:solidFill>
              <a:latin typeface="Calibri" pitchFamily="34" charset="0"/>
            </a:endParaRP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rgbClr val="0000FF"/>
              </a:solidFill>
              <a:latin typeface="Calibri" pitchFamily="34" charset="0"/>
            </a:endParaRPr>
          </a:p>
          <a:p>
            <a:pPr marL="465138" lvl="1" indent="-233363">
              <a:buFontTx/>
              <a:buChar char="•"/>
              <a:defRPr/>
            </a:pPr>
            <a:endParaRPr lang="en-US" sz="20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706938"/>
            <a:ext cx="3200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7802" name="Picture 10" descr="PPT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88" y="4708525"/>
            <a:ext cx="34417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bldLvl="3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4872038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C</a:t>
            </a:r>
            <a:r>
              <a:rPr lang="en-US" sz="2000" b="1">
                <a:solidFill>
                  <a:schemeClr val="accent2"/>
                </a:solidFill>
              </a:rPr>
              <a:t>ompressor</a:t>
            </a:r>
            <a:r>
              <a:rPr lang="en-US" sz="2000" b="1"/>
              <a:t> Tab</a:t>
            </a: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3352800" y="1022350"/>
            <a:ext cx="5842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5334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3" name="Picture 7" descr="PPT4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2700" y="1968500"/>
            <a:ext cx="461963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5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038" y="1392238"/>
            <a:ext cx="53340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7567" name="AutoShape 15"/>
          <p:cNvSpPr>
            <a:spLocks noChangeArrowheads="1"/>
          </p:cNvSpPr>
          <p:nvPr/>
        </p:nvSpPr>
        <p:spPr bwMode="auto">
          <a:xfrm>
            <a:off x="4305300" y="2946400"/>
            <a:ext cx="3543300" cy="6731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568" name="Text Box 16"/>
          <p:cNvSpPr txBox="1">
            <a:spLocks noChangeArrowheads="1"/>
          </p:cNvSpPr>
          <p:nvPr/>
        </p:nvSpPr>
        <p:spPr bwMode="auto">
          <a:xfrm>
            <a:off x="609600" y="3505200"/>
            <a:ext cx="363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Freeform Comp </a:t>
            </a:r>
            <a:r>
              <a:rPr lang="en-US" sz="2000" b="1">
                <a:solidFill>
                  <a:schemeClr val="accent2"/>
                </a:solidFill>
              </a:rPr>
              <a:t>Comments</a:t>
            </a:r>
            <a:r>
              <a:rPr lang="en-US" sz="2000" b="1"/>
              <a:t>.</a:t>
            </a:r>
          </a:p>
        </p:txBody>
      </p:sp>
      <p:sp>
        <p:nvSpPr>
          <p:cNvPr id="1047569" name="AutoShape 17"/>
          <p:cNvSpPr>
            <a:spLocks noChangeArrowheads="1"/>
          </p:cNvSpPr>
          <p:nvPr/>
        </p:nvSpPr>
        <p:spPr bwMode="auto">
          <a:xfrm>
            <a:off x="4572000" y="2578100"/>
            <a:ext cx="12065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570" name="Text Box 18"/>
          <p:cNvSpPr txBox="1">
            <a:spLocks noChangeArrowheads="1"/>
          </p:cNvSpPr>
          <p:nvPr/>
        </p:nvSpPr>
        <p:spPr bwMode="auto">
          <a:xfrm>
            <a:off x="595313" y="4084638"/>
            <a:ext cx="31877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Compressor Oil Change</a:t>
            </a:r>
          </a:p>
        </p:txBody>
      </p:sp>
      <p:pic>
        <p:nvPicPr>
          <p:cNvPr id="1047571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7075" y="3746500"/>
            <a:ext cx="31337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572" name="Picture 20" descr="PPT4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70550" y="4699000"/>
            <a:ext cx="14732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7573" name="Rectangle 21"/>
          <p:cNvSpPr>
            <a:spLocks noChangeArrowheads="1"/>
          </p:cNvSpPr>
          <p:nvPr/>
        </p:nvSpPr>
        <p:spPr bwMode="auto">
          <a:xfrm>
            <a:off x="5321300" y="4895850"/>
            <a:ext cx="711200" cy="22860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574" name="AutoShape 22"/>
          <p:cNvSpPr>
            <a:spLocks noChangeArrowheads="1"/>
          </p:cNvSpPr>
          <p:nvPr/>
        </p:nvSpPr>
        <p:spPr bwMode="auto">
          <a:xfrm>
            <a:off x="7112000" y="1320800"/>
            <a:ext cx="635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Oil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67" grpId="0" animBg="1"/>
      <p:bldP spid="1047568" grpId="0" animBg="1"/>
      <p:bldP spid="1047569" grpId="0" animBg="1"/>
      <p:bldP spid="1047570" grpId="0" animBg="1"/>
      <p:bldP spid="1047573" grpId="0" animBg="1"/>
      <p:bldP spid="104757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66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239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Plunger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66564" name="Text Box 11"/>
          <p:cNvSpPr txBox="1">
            <a:spLocks noChangeArrowheads="1"/>
          </p:cNvSpPr>
          <p:nvPr/>
        </p:nvSpPr>
        <p:spPr bwMode="auto">
          <a:xfrm>
            <a:off x="342900" y="1384300"/>
            <a:ext cx="6629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The </a:t>
            </a:r>
            <a:r>
              <a:rPr lang="en-US" sz="2000">
                <a:solidFill>
                  <a:schemeClr val="accent2"/>
                </a:solidFill>
              </a:rPr>
              <a:t>Plunger Tab</a:t>
            </a:r>
            <a:r>
              <a:rPr lang="en-US" sz="2000"/>
              <a:t> reflects the daily plunger data.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58800" y="1854200"/>
            <a:ext cx="8374063" cy="3432175"/>
            <a:chOff x="352" y="1168"/>
            <a:chExt cx="5275" cy="2162"/>
          </a:xfrm>
        </p:grpSpPr>
        <p:sp>
          <p:nvSpPr>
            <p:cNvPr id="66566" name="Text Box 12"/>
            <p:cNvSpPr txBox="1">
              <a:spLocks noChangeArrowheads="1"/>
            </p:cNvSpPr>
            <p:nvPr/>
          </p:nvSpPr>
          <p:spPr bwMode="auto">
            <a:xfrm>
              <a:off x="352" y="1168"/>
              <a:ext cx="255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Sales Time</a:t>
              </a:r>
              <a:r>
                <a:rPr lang="en-US" sz="2000"/>
                <a:t> – Total on time.</a:t>
              </a:r>
            </a:p>
          </p:txBody>
        </p:sp>
        <p:sp>
          <p:nvSpPr>
            <p:cNvPr id="66567" name="Text Box 13"/>
            <p:cNvSpPr txBox="1">
              <a:spLocks noChangeArrowheads="1"/>
            </p:cNvSpPr>
            <p:nvPr/>
          </p:nvSpPr>
          <p:spPr bwMode="auto">
            <a:xfrm>
              <a:off x="352" y="1448"/>
              <a:ext cx="38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Plunger Count</a:t>
              </a:r>
              <a:r>
                <a:rPr lang="en-US" sz="2000"/>
                <a:t> – Number of plunger arrivals.</a:t>
              </a:r>
            </a:p>
          </p:txBody>
        </p:sp>
        <p:sp>
          <p:nvSpPr>
            <p:cNvPr id="66568" name="Text Box 14"/>
            <p:cNvSpPr txBox="1">
              <a:spLocks noChangeArrowheads="1"/>
            </p:cNvSpPr>
            <p:nvPr/>
          </p:nvSpPr>
          <p:spPr bwMode="auto">
            <a:xfrm>
              <a:off x="352" y="1736"/>
              <a:ext cx="37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Cycle Count</a:t>
              </a:r>
              <a:r>
                <a:rPr lang="en-US" sz="2000"/>
                <a:t> – Number of plunger attempts.</a:t>
              </a:r>
            </a:p>
          </p:txBody>
        </p:sp>
        <p:sp>
          <p:nvSpPr>
            <p:cNvPr id="66569" name="Text Box 15"/>
            <p:cNvSpPr txBox="1">
              <a:spLocks noChangeArrowheads="1"/>
            </p:cNvSpPr>
            <p:nvPr/>
          </p:nvSpPr>
          <p:spPr bwMode="auto">
            <a:xfrm>
              <a:off x="352" y="2024"/>
              <a:ext cx="527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  <a:tabLst>
                  <a:tab pos="406400" algn="l"/>
                </a:tabLst>
              </a:pPr>
              <a:r>
                <a:rPr lang="en-US" sz="2000" b="1">
                  <a:solidFill>
                    <a:schemeClr val="accent2"/>
                  </a:solidFill>
                </a:rPr>
                <a:t>Avg Trip Time</a:t>
              </a:r>
              <a:r>
                <a:rPr lang="en-US" sz="2000"/>
                <a:t> – Average trip times of plunger runs.  Program    calculates.</a:t>
              </a:r>
            </a:p>
          </p:txBody>
        </p:sp>
        <p:sp>
          <p:nvSpPr>
            <p:cNvPr id="66570" name="Text Box 16"/>
            <p:cNvSpPr txBox="1">
              <a:spLocks noChangeArrowheads="1"/>
            </p:cNvSpPr>
            <p:nvPr/>
          </p:nvSpPr>
          <p:spPr bwMode="auto">
            <a:xfrm>
              <a:off x="352" y="2504"/>
              <a:ext cx="48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Off Time</a:t>
              </a:r>
              <a:r>
                <a:rPr lang="en-US" sz="2000"/>
                <a:t> – Fall time programmed in controller.</a:t>
              </a:r>
            </a:p>
          </p:txBody>
        </p:sp>
        <p:sp>
          <p:nvSpPr>
            <p:cNvPr id="66571" name="Text Box 17"/>
            <p:cNvSpPr txBox="1">
              <a:spLocks noChangeArrowheads="1"/>
            </p:cNvSpPr>
            <p:nvPr/>
          </p:nvSpPr>
          <p:spPr bwMode="auto">
            <a:xfrm>
              <a:off x="352" y="2792"/>
              <a:ext cx="39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After Flow</a:t>
              </a:r>
              <a:r>
                <a:rPr lang="en-US" sz="2000"/>
                <a:t> – After flow programmed in controller.</a:t>
              </a:r>
            </a:p>
          </p:txBody>
        </p:sp>
        <p:sp>
          <p:nvSpPr>
            <p:cNvPr id="66572" name="Text Box 18"/>
            <p:cNvSpPr txBox="1">
              <a:spLocks noChangeArrowheads="1"/>
            </p:cNvSpPr>
            <p:nvPr/>
          </p:nvSpPr>
          <p:spPr bwMode="auto">
            <a:xfrm>
              <a:off x="352" y="3080"/>
              <a:ext cx="399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28600" indent="-228600"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accent2"/>
                  </a:solidFill>
                </a:rPr>
                <a:t>Before Trip</a:t>
              </a:r>
              <a:r>
                <a:rPr lang="en-US" sz="2000"/>
                <a:t> – Amount of time before next cycle.</a:t>
              </a:r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Plunger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5029200" y="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P</a:t>
            </a:r>
            <a:r>
              <a:rPr lang="en-US" sz="2000" b="1">
                <a:solidFill>
                  <a:schemeClr val="accent2"/>
                </a:solidFill>
              </a:rPr>
              <a:t>lunger</a:t>
            </a:r>
            <a:r>
              <a:rPr lang="en-US" sz="2000" b="1"/>
              <a:t> Tab</a:t>
            </a:r>
          </a:p>
        </p:txBody>
      </p:sp>
      <p:sp>
        <p:nvSpPr>
          <p:cNvPr id="67588" name="Text Box 5"/>
          <p:cNvSpPr txBox="1">
            <a:spLocks noChangeArrowheads="1"/>
          </p:cNvSpPr>
          <p:nvPr/>
        </p:nvSpPr>
        <p:spPr bwMode="auto">
          <a:xfrm>
            <a:off x="3581400" y="1219200"/>
            <a:ext cx="55626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All fields must be entered daily except </a:t>
            </a:r>
            <a:r>
              <a:rPr lang="en-US" sz="2000" b="1">
                <a:solidFill>
                  <a:schemeClr val="accent2"/>
                </a:solidFill>
              </a:rPr>
              <a:t>Avg</a:t>
            </a:r>
            <a:r>
              <a:rPr lang="en-US" sz="2000" b="1"/>
              <a:t> </a:t>
            </a:r>
            <a:r>
              <a:rPr lang="en-US" sz="2000" b="1">
                <a:solidFill>
                  <a:schemeClr val="accent2"/>
                </a:solidFill>
              </a:rPr>
              <a:t>Trip Time</a:t>
            </a:r>
            <a:r>
              <a:rPr lang="en-US" sz="2000" b="1"/>
              <a:t>.  Program will calculate &amp; auto-fill </a:t>
            </a:r>
            <a:r>
              <a:rPr lang="en-US" sz="2000" b="1">
                <a:solidFill>
                  <a:schemeClr val="accent2"/>
                </a:solidFill>
              </a:rPr>
              <a:t>Avg Trip Time</a:t>
            </a:r>
            <a:r>
              <a:rPr lang="en-US" sz="2000" b="1"/>
              <a:t>.</a:t>
            </a:r>
          </a:p>
        </p:txBody>
      </p:sp>
      <p:sp>
        <p:nvSpPr>
          <p:cNvPr id="949254" name="AutoShape 6"/>
          <p:cNvSpPr>
            <a:spLocks noChangeArrowheads="1"/>
          </p:cNvSpPr>
          <p:nvPr/>
        </p:nvSpPr>
        <p:spPr bwMode="auto">
          <a:xfrm>
            <a:off x="152400" y="1219200"/>
            <a:ext cx="1676400" cy="2438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55" name="AutoShape 7"/>
          <p:cNvSpPr>
            <a:spLocks noChangeArrowheads="1"/>
          </p:cNvSpPr>
          <p:nvPr/>
        </p:nvSpPr>
        <p:spPr bwMode="auto">
          <a:xfrm>
            <a:off x="381000" y="2438400"/>
            <a:ext cx="13716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56" name="AutoShape 8"/>
          <p:cNvSpPr>
            <a:spLocks noChangeArrowheads="1"/>
          </p:cNvSpPr>
          <p:nvPr/>
        </p:nvSpPr>
        <p:spPr bwMode="auto">
          <a:xfrm>
            <a:off x="1905000" y="1219200"/>
            <a:ext cx="1447800" cy="2438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57" name="Text Box 9"/>
          <p:cNvSpPr txBox="1">
            <a:spLocks noChangeArrowheads="1"/>
          </p:cNvSpPr>
          <p:nvPr/>
        </p:nvSpPr>
        <p:spPr bwMode="auto">
          <a:xfrm>
            <a:off x="3581400" y="2286000"/>
            <a:ext cx="4724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008000"/>
                </a:solidFill>
              </a:rPr>
              <a:t>Previous</a:t>
            </a:r>
            <a:r>
              <a:rPr lang="en-US" sz="2000" b="1"/>
              <a:t> two days entries are shown. </a:t>
            </a:r>
          </a:p>
        </p:txBody>
      </p:sp>
      <p:sp>
        <p:nvSpPr>
          <p:cNvPr id="949258" name="AutoShape 10"/>
          <p:cNvSpPr>
            <a:spLocks noChangeArrowheads="1"/>
          </p:cNvSpPr>
          <p:nvPr/>
        </p:nvSpPr>
        <p:spPr bwMode="auto">
          <a:xfrm>
            <a:off x="2514600" y="3886200"/>
            <a:ext cx="381000" cy="3048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59" name="Text Box 11"/>
          <p:cNvSpPr txBox="1">
            <a:spLocks noChangeArrowheads="1"/>
          </p:cNvSpPr>
          <p:nvPr/>
        </p:nvSpPr>
        <p:spPr bwMode="auto">
          <a:xfrm>
            <a:off x="3581400" y="2743200"/>
            <a:ext cx="54102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Sales Time(St)</a:t>
            </a:r>
            <a:r>
              <a:rPr lang="en-US" sz="2000" b="1"/>
              <a:t> will be reflected after information is saved.</a:t>
            </a:r>
          </a:p>
        </p:txBody>
      </p:sp>
      <p:pic>
        <p:nvPicPr>
          <p:cNvPr id="94926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4600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6" name="AutoShape 13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7" name="AutoShape 14"/>
          <p:cNvSpPr>
            <a:spLocks noChangeArrowheads="1"/>
          </p:cNvSpPr>
          <p:nvPr/>
        </p:nvSpPr>
        <p:spPr bwMode="auto">
          <a:xfrm>
            <a:off x="3956050" y="1022350"/>
            <a:ext cx="40640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63" name="AutoShape 15"/>
          <p:cNvSpPr>
            <a:spLocks noChangeArrowheads="1"/>
          </p:cNvSpPr>
          <p:nvPr/>
        </p:nvSpPr>
        <p:spPr bwMode="auto">
          <a:xfrm>
            <a:off x="385763" y="1789113"/>
            <a:ext cx="13716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9264" name="Freeform 16"/>
          <p:cNvSpPr>
            <a:spLocks/>
          </p:cNvSpPr>
          <p:nvPr/>
        </p:nvSpPr>
        <p:spPr bwMode="auto">
          <a:xfrm>
            <a:off x="1812925" y="1997075"/>
            <a:ext cx="1784350" cy="1004888"/>
          </a:xfrm>
          <a:custGeom>
            <a:avLst/>
            <a:gdLst>
              <a:gd name="T0" fmla="*/ 1124 w 1124"/>
              <a:gd name="T1" fmla="*/ 633 h 633"/>
              <a:gd name="T2" fmla="*/ 615 w 1124"/>
              <a:gd name="T3" fmla="*/ 259 h 633"/>
              <a:gd name="T4" fmla="*/ 653 w 1124"/>
              <a:gd name="T5" fmla="*/ 422 h 633"/>
              <a:gd name="T6" fmla="*/ 0 w 1124"/>
              <a:gd name="T7" fmla="*/ 0 h 633"/>
              <a:gd name="T8" fmla="*/ 0 60000 65536"/>
              <a:gd name="T9" fmla="*/ 0 60000 65536"/>
              <a:gd name="T10" fmla="*/ 0 60000 65536"/>
              <a:gd name="T11" fmla="*/ 0 60000 65536"/>
              <a:gd name="T12" fmla="*/ 0 w 1124"/>
              <a:gd name="T13" fmla="*/ 0 h 633"/>
              <a:gd name="T14" fmla="*/ 1124 w 1124"/>
              <a:gd name="T15" fmla="*/ 633 h 6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24" h="633">
                <a:moveTo>
                  <a:pt x="1124" y="633"/>
                </a:moveTo>
                <a:cubicBezTo>
                  <a:pt x="908" y="463"/>
                  <a:pt x="693" y="294"/>
                  <a:pt x="615" y="259"/>
                </a:cubicBezTo>
                <a:cubicBezTo>
                  <a:pt x="537" y="224"/>
                  <a:pt x="756" y="465"/>
                  <a:pt x="653" y="422"/>
                </a:cubicBezTo>
                <a:cubicBezTo>
                  <a:pt x="550" y="379"/>
                  <a:pt x="275" y="189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49265" name="Freeform 17"/>
          <p:cNvSpPr>
            <a:spLocks/>
          </p:cNvSpPr>
          <p:nvPr/>
        </p:nvSpPr>
        <p:spPr bwMode="auto">
          <a:xfrm>
            <a:off x="2941638" y="3306763"/>
            <a:ext cx="623887" cy="671512"/>
          </a:xfrm>
          <a:custGeom>
            <a:avLst/>
            <a:gdLst>
              <a:gd name="T0" fmla="*/ 393 w 393"/>
              <a:gd name="T1" fmla="*/ 0 h 423"/>
              <a:gd name="T2" fmla="*/ 182 w 393"/>
              <a:gd name="T3" fmla="*/ 192 h 423"/>
              <a:gd name="T4" fmla="*/ 240 w 393"/>
              <a:gd name="T5" fmla="*/ 231 h 423"/>
              <a:gd name="T6" fmla="*/ 0 w 393"/>
              <a:gd name="T7" fmla="*/ 423 h 423"/>
              <a:gd name="T8" fmla="*/ 0 60000 65536"/>
              <a:gd name="T9" fmla="*/ 0 60000 65536"/>
              <a:gd name="T10" fmla="*/ 0 60000 65536"/>
              <a:gd name="T11" fmla="*/ 0 60000 65536"/>
              <a:gd name="T12" fmla="*/ 0 w 393"/>
              <a:gd name="T13" fmla="*/ 0 h 423"/>
              <a:gd name="T14" fmla="*/ 393 w 393"/>
              <a:gd name="T15" fmla="*/ 423 h 4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3" h="423">
                <a:moveTo>
                  <a:pt x="393" y="0"/>
                </a:moveTo>
                <a:cubicBezTo>
                  <a:pt x="300" y="76"/>
                  <a:pt x="208" y="153"/>
                  <a:pt x="182" y="192"/>
                </a:cubicBezTo>
                <a:cubicBezTo>
                  <a:pt x="156" y="231"/>
                  <a:pt x="270" y="193"/>
                  <a:pt x="240" y="231"/>
                </a:cubicBezTo>
                <a:cubicBezTo>
                  <a:pt x="210" y="269"/>
                  <a:pt x="105" y="346"/>
                  <a:pt x="0" y="423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9254" grpId="0" animBg="1"/>
      <p:bldP spid="949255" grpId="0" animBg="1"/>
      <p:bldP spid="949256" grpId="0" animBg="1"/>
      <p:bldP spid="949257" grpId="0" animBg="1"/>
      <p:bldP spid="949258" grpId="0" animBg="1"/>
      <p:bldP spid="949259" grpId="0" animBg="1"/>
      <p:bldP spid="949263" grpId="0" animBg="1"/>
      <p:bldP spid="949263" grpId="1" animBg="1"/>
      <p:bldP spid="949264" grpId="0" animBg="1"/>
      <p:bldP spid="94926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370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816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Dehydrator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13771" name="Text Box 11"/>
          <p:cNvSpPr txBox="1">
            <a:spLocks noChangeArrowheads="1"/>
          </p:cNvSpPr>
          <p:nvPr/>
        </p:nvSpPr>
        <p:spPr bwMode="auto">
          <a:xfrm>
            <a:off x="800100" y="2324100"/>
            <a:ext cx="7391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/>
              <a:t>2.  </a:t>
            </a:r>
            <a:r>
              <a:rPr lang="en-US" sz="2000" b="1">
                <a:solidFill>
                  <a:schemeClr val="accent2"/>
                </a:solidFill>
              </a:rPr>
              <a:t>Chemical</a:t>
            </a:r>
            <a:r>
              <a:rPr lang="en-US" sz="2000"/>
              <a:t> – Area to record when chemical added to vessel.</a:t>
            </a:r>
          </a:p>
        </p:txBody>
      </p:sp>
      <p:sp>
        <p:nvSpPr>
          <p:cNvPr id="68613" name="Text Box 12"/>
          <p:cNvSpPr txBox="1">
            <a:spLocks noChangeArrowheads="1"/>
          </p:cNvSpPr>
          <p:nvPr/>
        </p:nvSpPr>
        <p:spPr bwMode="auto">
          <a:xfrm>
            <a:off x="342900" y="13589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/>
              <a:t>The </a:t>
            </a:r>
            <a:r>
              <a:rPr lang="en-US" sz="2000">
                <a:solidFill>
                  <a:schemeClr val="accent2"/>
                </a:solidFill>
              </a:rPr>
              <a:t>Dehydrator Tab</a:t>
            </a:r>
            <a:r>
              <a:rPr lang="en-US" sz="2000"/>
              <a:t> reflects dehy information in three different sections.</a:t>
            </a:r>
            <a:endParaRPr lang="en-US" sz="2000" b="1"/>
          </a:p>
        </p:txBody>
      </p:sp>
      <p:sp>
        <p:nvSpPr>
          <p:cNvPr id="1013773" name="Text Box 13"/>
          <p:cNvSpPr txBox="1">
            <a:spLocks noChangeArrowheads="1"/>
          </p:cNvSpPr>
          <p:nvPr/>
        </p:nvSpPr>
        <p:spPr bwMode="auto">
          <a:xfrm>
            <a:off x="800100" y="1892300"/>
            <a:ext cx="730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/>
              <a:t>1.</a:t>
            </a:r>
            <a:r>
              <a:rPr lang="en-US" sz="2000" b="1">
                <a:solidFill>
                  <a:schemeClr val="accent2"/>
                </a:solidFill>
              </a:rPr>
              <a:t>  Conditions</a:t>
            </a:r>
            <a:r>
              <a:rPr lang="en-US" sz="2000"/>
              <a:t> – Vessel operating psi &amp; temperatures.</a:t>
            </a:r>
          </a:p>
        </p:txBody>
      </p:sp>
      <p:sp>
        <p:nvSpPr>
          <p:cNvPr id="1013774" name="Text Box 14"/>
          <p:cNvSpPr txBox="1">
            <a:spLocks noChangeArrowheads="1"/>
          </p:cNvSpPr>
          <p:nvPr/>
        </p:nvSpPr>
        <p:spPr bwMode="auto">
          <a:xfrm>
            <a:off x="800100" y="2755900"/>
            <a:ext cx="746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/>
              <a:t>3.</a:t>
            </a:r>
            <a:r>
              <a:rPr lang="en-US" sz="2000" b="1"/>
              <a:t>  </a:t>
            </a:r>
            <a:r>
              <a:rPr lang="en-US" sz="2000" b="1">
                <a:solidFill>
                  <a:schemeClr val="accent2"/>
                </a:solidFill>
              </a:rPr>
              <a:t>Filters Changed</a:t>
            </a:r>
            <a:r>
              <a:rPr lang="en-US" sz="2000"/>
              <a:t> – Area to enter date of last filter change.</a:t>
            </a:r>
            <a:endParaRPr lang="en-US" sz="2000" b="1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Dehydrator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71" grpId="0"/>
      <p:bldP spid="1013773" grpId="0"/>
      <p:bldP spid="101377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4"/>
          <p:cNvSpPr txBox="1">
            <a:spLocks noChangeArrowheads="1"/>
          </p:cNvSpPr>
          <p:nvPr/>
        </p:nvSpPr>
        <p:spPr bwMode="auto">
          <a:xfrm>
            <a:off x="5029200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Deh</a:t>
            </a:r>
            <a:r>
              <a:rPr lang="en-US" sz="2000" b="1" u="sng">
                <a:solidFill>
                  <a:schemeClr val="accent2"/>
                </a:solidFill>
              </a:rPr>
              <a:t>y</a:t>
            </a:r>
            <a:r>
              <a:rPr lang="en-US" sz="2000" b="1">
                <a:solidFill>
                  <a:schemeClr val="accent2"/>
                </a:solidFill>
              </a:rPr>
              <a:t>drator</a:t>
            </a:r>
            <a:r>
              <a:rPr lang="en-US" sz="2000" b="1"/>
              <a:t> Tab</a:t>
            </a:r>
          </a:p>
        </p:txBody>
      </p:sp>
      <p:sp>
        <p:nvSpPr>
          <p:cNvPr id="69636" name="AutoShape 6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7" name="AutoShape 7"/>
          <p:cNvSpPr>
            <a:spLocks noChangeArrowheads="1"/>
          </p:cNvSpPr>
          <p:nvPr/>
        </p:nvSpPr>
        <p:spPr bwMode="auto">
          <a:xfrm>
            <a:off x="4362450" y="1022350"/>
            <a:ext cx="57150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28" name="Text Box 8"/>
          <p:cNvSpPr txBox="1">
            <a:spLocks noChangeArrowheads="1"/>
          </p:cNvSpPr>
          <p:nvPr/>
        </p:nvSpPr>
        <p:spPr bwMode="auto">
          <a:xfrm>
            <a:off x="622300" y="863600"/>
            <a:ext cx="1549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Conditions</a:t>
            </a:r>
          </a:p>
        </p:txBody>
      </p:sp>
      <p:sp>
        <p:nvSpPr>
          <p:cNvPr id="952329" name="AutoShape 9"/>
          <p:cNvSpPr>
            <a:spLocks noChangeArrowheads="1"/>
          </p:cNvSpPr>
          <p:nvPr/>
        </p:nvSpPr>
        <p:spPr bwMode="auto">
          <a:xfrm>
            <a:off x="279400" y="1320800"/>
            <a:ext cx="2260600" cy="20955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30" name="AutoShape 10"/>
          <p:cNvSpPr>
            <a:spLocks noChangeArrowheads="1"/>
          </p:cNvSpPr>
          <p:nvPr/>
        </p:nvSpPr>
        <p:spPr bwMode="auto">
          <a:xfrm>
            <a:off x="2667000" y="1320800"/>
            <a:ext cx="1892300" cy="990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31" name="Text Box 11"/>
          <p:cNvSpPr txBox="1">
            <a:spLocks noChangeArrowheads="1"/>
          </p:cNvSpPr>
          <p:nvPr/>
        </p:nvSpPr>
        <p:spPr bwMode="auto">
          <a:xfrm>
            <a:off x="2794000" y="876300"/>
            <a:ext cx="1473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Chemical</a:t>
            </a:r>
          </a:p>
        </p:txBody>
      </p:sp>
      <p:sp>
        <p:nvSpPr>
          <p:cNvPr id="952332" name="AutoShape 12"/>
          <p:cNvSpPr>
            <a:spLocks noChangeArrowheads="1"/>
          </p:cNvSpPr>
          <p:nvPr/>
        </p:nvSpPr>
        <p:spPr bwMode="auto">
          <a:xfrm>
            <a:off x="4660900" y="1333500"/>
            <a:ext cx="1358900" cy="9525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33" name="Text Box 13"/>
          <p:cNvSpPr txBox="1">
            <a:spLocks noChangeArrowheads="1"/>
          </p:cNvSpPr>
          <p:nvPr/>
        </p:nvSpPr>
        <p:spPr bwMode="auto">
          <a:xfrm>
            <a:off x="5067300" y="863600"/>
            <a:ext cx="2743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# of </a:t>
            </a:r>
            <a:r>
              <a:rPr lang="en-US" sz="2000" b="1">
                <a:solidFill>
                  <a:schemeClr val="accent2"/>
                </a:solidFill>
              </a:rPr>
              <a:t>Filters Changed</a:t>
            </a:r>
          </a:p>
        </p:txBody>
      </p:sp>
      <p:sp>
        <p:nvSpPr>
          <p:cNvPr id="952334" name="AutoShape 14"/>
          <p:cNvSpPr>
            <a:spLocks noChangeArrowheads="1"/>
          </p:cNvSpPr>
          <p:nvPr/>
        </p:nvSpPr>
        <p:spPr bwMode="auto">
          <a:xfrm>
            <a:off x="2692400" y="2400300"/>
            <a:ext cx="927100" cy="2540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35" name="Text Box 15"/>
          <p:cNvSpPr txBox="1">
            <a:spLocks noChangeArrowheads="1"/>
          </p:cNvSpPr>
          <p:nvPr/>
        </p:nvSpPr>
        <p:spPr bwMode="auto">
          <a:xfrm>
            <a:off x="2006600" y="1866900"/>
            <a:ext cx="2692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Pumper</a:t>
            </a:r>
            <a:r>
              <a:rPr lang="en-US" sz="2000" b="1"/>
              <a:t> # or initials</a:t>
            </a:r>
          </a:p>
        </p:txBody>
      </p:sp>
      <p:sp>
        <p:nvSpPr>
          <p:cNvPr id="952336" name="AutoShape 16"/>
          <p:cNvSpPr>
            <a:spLocks noChangeArrowheads="1"/>
          </p:cNvSpPr>
          <p:nvPr/>
        </p:nvSpPr>
        <p:spPr bwMode="auto">
          <a:xfrm>
            <a:off x="3937000" y="2400300"/>
            <a:ext cx="1066800" cy="2413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38" name="Text Box 18"/>
          <p:cNvSpPr txBox="1">
            <a:spLocks noChangeArrowheads="1"/>
          </p:cNvSpPr>
          <p:nvPr/>
        </p:nvSpPr>
        <p:spPr bwMode="auto">
          <a:xfrm>
            <a:off x="3868738" y="1874838"/>
            <a:ext cx="1905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Time </a:t>
            </a:r>
            <a:r>
              <a:rPr lang="en-US" sz="2000" b="1"/>
              <a:t>of entry</a:t>
            </a:r>
          </a:p>
        </p:txBody>
      </p:sp>
      <p:sp>
        <p:nvSpPr>
          <p:cNvPr id="952339" name="AutoShape 19"/>
          <p:cNvSpPr>
            <a:spLocks noChangeArrowheads="1"/>
          </p:cNvSpPr>
          <p:nvPr/>
        </p:nvSpPr>
        <p:spPr bwMode="auto">
          <a:xfrm>
            <a:off x="2628900" y="2692400"/>
            <a:ext cx="3492500" cy="6477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2340" name="Text Box 20"/>
          <p:cNvSpPr txBox="1">
            <a:spLocks noChangeArrowheads="1"/>
          </p:cNvSpPr>
          <p:nvPr/>
        </p:nvSpPr>
        <p:spPr bwMode="auto">
          <a:xfrm>
            <a:off x="2654300" y="2235200"/>
            <a:ext cx="34417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Freeform Dehy </a:t>
            </a:r>
            <a:r>
              <a:rPr lang="en-US" sz="2000" b="1">
                <a:solidFill>
                  <a:schemeClr val="accent2"/>
                </a:solidFill>
              </a:rPr>
              <a:t>Comments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28" grpId="0" animBg="1"/>
      <p:bldP spid="952329" grpId="0" animBg="1"/>
      <p:bldP spid="952330" grpId="0" animBg="1"/>
      <p:bldP spid="952331" grpId="0" animBg="1"/>
      <p:bldP spid="952332" grpId="0" animBg="1"/>
      <p:bldP spid="952333" grpId="0" animBg="1"/>
      <p:bldP spid="952334" grpId="0" animBg="1"/>
      <p:bldP spid="952335" grpId="0" animBg="1"/>
      <p:bldP spid="952336" grpId="0" animBg="1"/>
      <p:bldP spid="952338" grpId="0" animBg="1"/>
      <p:bldP spid="952339" grpId="0" animBg="1"/>
      <p:bldP spid="95234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39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281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Welltest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70660" name="Text Box 11"/>
          <p:cNvSpPr txBox="1">
            <a:spLocks noChangeArrowheads="1"/>
          </p:cNvSpPr>
          <p:nvPr/>
        </p:nvSpPr>
        <p:spPr bwMode="auto">
          <a:xfrm>
            <a:off x="330200" y="1371600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Welltest Tab</a:t>
            </a:r>
            <a:r>
              <a:rPr lang="en-US" sz="2000"/>
              <a:t> allows operator to capture various types of welltest info.</a:t>
            </a:r>
          </a:p>
        </p:txBody>
      </p:sp>
      <p:sp>
        <p:nvSpPr>
          <p:cNvPr id="1014796" name="Text Box 12"/>
          <p:cNvSpPr txBox="1">
            <a:spLocks noChangeArrowheads="1"/>
          </p:cNvSpPr>
          <p:nvPr/>
        </p:nvSpPr>
        <p:spPr bwMode="auto">
          <a:xfrm>
            <a:off x="622300" y="1917700"/>
            <a:ext cx="586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Simple Test</a:t>
            </a:r>
            <a:r>
              <a:rPr lang="en-US" sz="2000"/>
              <a:t> – Most commonly used.</a:t>
            </a:r>
          </a:p>
        </p:txBody>
      </p:sp>
      <p:sp>
        <p:nvSpPr>
          <p:cNvPr id="1014797" name="Text Box 13"/>
          <p:cNvSpPr txBox="1">
            <a:spLocks noChangeArrowheads="1"/>
          </p:cNvSpPr>
          <p:nvPr/>
        </p:nvSpPr>
        <p:spPr bwMode="auto">
          <a:xfrm>
            <a:off x="635000" y="22733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Wellhead</a:t>
            </a:r>
          </a:p>
        </p:txBody>
      </p:sp>
      <p:sp>
        <p:nvSpPr>
          <p:cNvPr id="1014798" name="Text Box 14"/>
          <p:cNvSpPr txBox="1">
            <a:spLocks noChangeArrowheads="1"/>
          </p:cNvSpPr>
          <p:nvPr/>
        </p:nvSpPr>
        <p:spPr bwMode="auto">
          <a:xfrm>
            <a:off x="635000" y="26543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Timed Test</a:t>
            </a:r>
          </a:p>
        </p:txBody>
      </p:sp>
      <p:sp>
        <p:nvSpPr>
          <p:cNvPr id="1014799" name="Text Box 15"/>
          <p:cNvSpPr txBox="1">
            <a:spLocks noChangeArrowheads="1"/>
          </p:cNvSpPr>
          <p:nvPr/>
        </p:nvSpPr>
        <p:spPr bwMode="auto">
          <a:xfrm>
            <a:off x="635000" y="30353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Pumping</a:t>
            </a:r>
          </a:p>
        </p:txBody>
      </p:sp>
      <p:sp>
        <p:nvSpPr>
          <p:cNvPr id="1014800" name="Text Box 16"/>
          <p:cNvSpPr txBox="1">
            <a:spLocks noChangeArrowheads="1"/>
          </p:cNvSpPr>
          <p:nvPr/>
        </p:nvSpPr>
        <p:spPr bwMode="auto">
          <a:xfrm>
            <a:off x="635000" y="34163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chemeClr val="accent2"/>
                </a:solidFill>
              </a:rPr>
              <a:t>Gas Meter</a:t>
            </a:r>
          </a:p>
        </p:txBody>
      </p:sp>
      <p:sp>
        <p:nvSpPr>
          <p:cNvPr id="1014801" name="Text Box 17"/>
          <p:cNvSpPr txBox="1">
            <a:spLocks noChangeArrowheads="1"/>
          </p:cNvSpPr>
          <p:nvPr/>
        </p:nvSpPr>
        <p:spPr bwMode="auto">
          <a:xfrm>
            <a:off x="635000" y="37973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>
                <a:solidFill>
                  <a:schemeClr val="accent2"/>
                </a:solidFill>
              </a:rPr>
              <a:t>Separator</a:t>
            </a:r>
            <a:endParaRPr lang="en-US" sz="2000" b="1">
              <a:solidFill>
                <a:schemeClr val="accent2"/>
              </a:solidFill>
            </a:endParaRPr>
          </a:p>
        </p:txBody>
      </p:sp>
      <p:sp>
        <p:nvSpPr>
          <p:cNvPr id="1014802" name="Text Box 18"/>
          <p:cNvSpPr txBox="1">
            <a:spLocks noChangeArrowheads="1"/>
          </p:cNvSpPr>
          <p:nvPr/>
        </p:nvSpPr>
        <p:spPr bwMode="auto">
          <a:xfrm>
            <a:off x="635000" y="4178300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>
                <a:solidFill>
                  <a:schemeClr val="accent2"/>
                </a:solidFill>
              </a:rPr>
              <a:t>Other</a:t>
            </a:r>
            <a:endParaRPr lang="en-US" sz="2000" b="1">
              <a:solidFill>
                <a:schemeClr val="accent2"/>
              </a:solidFill>
            </a:endParaRPr>
          </a:p>
        </p:txBody>
      </p:sp>
      <p:sp>
        <p:nvSpPr>
          <p:cNvPr id="1014803" name="Text Box 19"/>
          <p:cNvSpPr txBox="1">
            <a:spLocks noChangeArrowheads="1"/>
          </p:cNvSpPr>
          <p:nvPr/>
        </p:nvSpPr>
        <p:spPr bwMode="auto">
          <a:xfrm>
            <a:off x="406400" y="4635500"/>
            <a:ext cx="762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>
                <a:solidFill>
                  <a:schemeClr val="accent2"/>
                </a:solidFill>
              </a:rPr>
              <a:t>Well test</a:t>
            </a:r>
            <a:r>
              <a:rPr lang="en-US" sz="2000"/>
              <a:t> will be covered in detail under Special Topics</a:t>
            </a:r>
            <a:endParaRPr lang="en-US" sz="2000" b="1"/>
          </a:p>
        </p:txBody>
      </p:sp>
      <p:sp>
        <p:nvSpPr>
          <p:cNvPr id="13" name="Tit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err="1" smtClean="0"/>
              <a:t>Welltest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4796" grpId="0"/>
      <p:bldP spid="1014797" grpId="0"/>
      <p:bldP spid="1014798" grpId="0"/>
      <p:bldP spid="1014799" grpId="0"/>
      <p:bldP spid="1014800" grpId="0"/>
      <p:bldP spid="1014801" grpId="0"/>
      <p:bldP spid="1014802" grpId="0"/>
      <p:bldP spid="101480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Text Box 4"/>
          <p:cNvSpPr txBox="1">
            <a:spLocks noChangeArrowheads="1"/>
          </p:cNvSpPr>
          <p:nvPr/>
        </p:nvSpPr>
        <p:spPr bwMode="auto">
          <a:xfrm>
            <a:off x="5029200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Wellt</a:t>
            </a:r>
            <a:r>
              <a:rPr lang="en-US" sz="2000" b="1" u="sng">
                <a:solidFill>
                  <a:schemeClr val="accent2"/>
                </a:solidFill>
              </a:rPr>
              <a:t>e</a:t>
            </a:r>
            <a:r>
              <a:rPr lang="en-US" sz="2000" b="1">
                <a:solidFill>
                  <a:schemeClr val="accent2"/>
                </a:solidFill>
              </a:rPr>
              <a:t>st</a:t>
            </a:r>
            <a:r>
              <a:rPr lang="en-US" sz="2000" b="1"/>
              <a:t> Tab</a:t>
            </a:r>
          </a:p>
        </p:txBody>
      </p:sp>
      <p:sp>
        <p:nvSpPr>
          <p:cNvPr id="71684" name="Text Box 5"/>
          <p:cNvSpPr txBox="1">
            <a:spLocks noChangeArrowheads="1"/>
          </p:cNvSpPr>
          <p:nvPr/>
        </p:nvSpPr>
        <p:spPr bwMode="auto">
          <a:xfrm>
            <a:off x="3429000" y="3581400"/>
            <a:ext cx="4267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Add</a:t>
            </a:r>
            <a:r>
              <a:rPr lang="en-US" sz="2000" b="1"/>
              <a:t> to enter new welltest.</a:t>
            </a:r>
          </a:p>
        </p:txBody>
      </p:sp>
      <p:sp>
        <p:nvSpPr>
          <p:cNvPr id="71685" name="Freeform 6"/>
          <p:cNvSpPr>
            <a:spLocks/>
          </p:cNvSpPr>
          <p:nvPr/>
        </p:nvSpPr>
        <p:spPr bwMode="auto">
          <a:xfrm>
            <a:off x="1447800" y="2819400"/>
            <a:ext cx="1981200" cy="838200"/>
          </a:xfrm>
          <a:custGeom>
            <a:avLst/>
            <a:gdLst>
              <a:gd name="T0" fmla="*/ 1248 w 1248"/>
              <a:gd name="T1" fmla="*/ 528 h 528"/>
              <a:gd name="T2" fmla="*/ 480 w 1248"/>
              <a:gd name="T3" fmla="*/ 144 h 528"/>
              <a:gd name="T4" fmla="*/ 624 w 1248"/>
              <a:gd name="T5" fmla="*/ 288 h 528"/>
              <a:gd name="T6" fmla="*/ 0 w 1248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1248"/>
              <a:gd name="T13" fmla="*/ 0 h 528"/>
              <a:gd name="T14" fmla="*/ 1248 w 1248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48" h="528">
                <a:moveTo>
                  <a:pt x="1248" y="528"/>
                </a:moveTo>
                <a:cubicBezTo>
                  <a:pt x="916" y="356"/>
                  <a:pt x="584" y="184"/>
                  <a:pt x="480" y="144"/>
                </a:cubicBezTo>
                <a:cubicBezTo>
                  <a:pt x="376" y="104"/>
                  <a:pt x="704" y="312"/>
                  <a:pt x="624" y="288"/>
                </a:cubicBezTo>
                <a:cubicBezTo>
                  <a:pt x="544" y="264"/>
                  <a:pt x="272" y="13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1686" name="Rectangle 7"/>
          <p:cNvSpPr>
            <a:spLocks noChangeArrowheads="1"/>
          </p:cNvSpPr>
          <p:nvPr/>
        </p:nvSpPr>
        <p:spPr bwMode="auto">
          <a:xfrm>
            <a:off x="762000" y="2581275"/>
            <a:ext cx="6604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7" name="AutoShape 8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8" name="AutoShape 10"/>
          <p:cNvSpPr>
            <a:spLocks noChangeArrowheads="1"/>
          </p:cNvSpPr>
          <p:nvPr/>
        </p:nvSpPr>
        <p:spPr bwMode="auto">
          <a:xfrm>
            <a:off x="4946650" y="1009650"/>
            <a:ext cx="41910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657600" y="4114800"/>
            <a:ext cx="449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72708" name="AutoShape 4"/>
          <p:cNvSpPr>
            <a:spLocks noChangeArrowheads="1"/>
          </p:cNvSpPr>
          <p:nvPr/>
        </p:nvSpPr>
        <p:spPr bwMode="auto">
          <a:xfrm>
            <a:off x="152400" y="1219200"/>
            <a:ext cx="3352800" cy="1371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0" y="685800"/>
            <a:ext cx="3657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Previous</a:t>
            </a:r>
            <a:r>
              <a:rPr lang="en-US" sz="2000" b="1"/>
              <a:t> Welltest displayed.</a:t>
            </a:r>
          </a:p>
        </p:txBody>
      </p:sp>
      <p:sp>
        <p:nvSpPr>
          <p:cNvPr id="956422" name="Text Box 6"/>
          <p:cNvSpPr txBox="1">
            <a:spLocks noChangeArrowheads="1"/>
          </p:cNvSpPr>
          <p:nvPr/>
        </p:nvSpPr>
        <p:spPr bwMode="auto">
          <a:xfrm>
            <a:off x="152400" y="3581400"/>
            <a:ext cx="70104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Yellow</a:t>
            </a:r>
            <a:r>
              <a:rPr lang="en-US" sz="2000" b="1"/>
              <a:t> fields required for test.  Can be modified under Equipment Tab.</a:t>
            </a:r>
          </a:p>
        </p:txBody>
      </p:sp>
      <p:sp>
        <p:nvSpPr>
          <p:cNvPr id="956423" name="AutoShape 7"/>
          <p:cNvSpPr>
            <a:spLocks noChangeArrowheads="1"/>
          </p:cNvSpPr>
          <p:nvPr/>
        </p:nvSpPr>
        <p:spPr bwMode="auto">
          <a:xfrm>
            <a:off x="3429000" y="2590800"/>
            <a:ext cx="1066800" cy="914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2" name="Text Box 9"/>
          <p:cNvSpPr txBox="1">
            <a:spLocks noChangeArrowheads="1"/>
          </p:cNvSpPr>
          <p:nvPr/>
        </p:nvSpPr>
        <p:spPr bwMode="auto">
          <a:xfrm>
            <a:off x="5029200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Wellt</a:t>
            </a:r>
            <a:r>
              <a:rPr lang="en-US" sz="2000" b="1" u="sng">
                <a:solidFill>
                  <a:schemeClr val="accent2"/>
                </a:solidFill>
              </a:rPr>
              <a:t>e</a:t>
            </a:r>
            <a:r>
              <a:rPr lang="en-US" sz="2000" b="1">
                <a:solidFill>
                  <a:schemeClr val="accent2"/>
                </a:solidFill>
              </a:rPr>
              <a:t>st</a:t>
            </a:r>
            <a:r>
              <a:rPr lang="en-US" sz="2000" b="1"/>
              <a:t> Tab</a:t>
            </a:r>
          </a:p>
        </p:txBody>
      </p:sp>
      <p:sp>
        <p:nvSpPr>
          <p:cNvPr id="72713" name="AutoShape 10"/>
          <p:cNvSpPr>
            <a:spLocks noChangeArrowheads="1"/>
          </p:cNvSpPr>
          <p:nvPr/>
        </p:nvSpPr>
        <p:spPr bwMode="auto">
          <a:xfrm>
            <a:off x="4933950" y="1009650"/>
            <a:ext cx="43815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14" name="AutoShape 11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6422" grpId="0" animBg="1"/>
      <p:bldP spid="956423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657600" y="4114800"/>
            <a:ext cx="449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73732" name="Text Box 5"/>
          <p:cNvSpPr txBox="1">
            <a:spLocks noChangeArrowheads="1"/>
          </p:cNvSpPr>
          <p:nvPr/>
        </p:nvSpPr>
        <p:spPr bwMode="auto">
          <a:xfrm>
            <a:off x="5029200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Wellt</a:t>
            </a:r>
            <a:r>
              <a:rPr lang="en-US" sz="2000" b="1" u="sng">
                <a:solidFill>
                  <a:schemeClr val="accent2"/>
                </a:solidFill>
              </a:rPr>
              <a:t>e</a:t>
            </a:r>
            <a:r>
              <a:rPr lang="en-US" sz="2000" b="1">
                <a:solidFill>
                  <a:schemeClr val="accent2"/>
                </a:solidFill>
              </a:rPr>
              <a:t>st</a:t>
            </a:r>
            <a:r>
              <a:rPr lang="en-US" sz="2000" b="1"/>
              <a:t> Tab</a:t>
            </a:r>
          </a:p>
        </p:txBody>
      </p:sp>
      <p:pic>
        <p:nvPicPr>
          <p:cNvPr id="9574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295400"/>
            <a:ext cx="54102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276600"/>
            <a:ext cx="3238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5" name="Text Box 8"/>
          <p:cNvSpPr txBox="1">
            <a:spLocks noChangeArrowheads="1"/>
          </p:cNvSpPr>
          <p:nvPr/>
        </p:nvSpPr>
        <p:spPr bwMode="auto">
          <a:xfrm>
            <a:off x="0" y="5486400"/>
            <a:ext cx="5257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Calc</a:t>
            </a:r>
            <a:r>
              <a:rPr lang="en-US" sz="2000" b="1"/>
              <a:t> to determine Pump Efficiency.</a:t>
            </a:r>
          </a:p>
        </p:txBody>
      </p:sp>
      <p:sp>
        <p:nvSpPr>
          <p:cNvPr id="73736" name="Freeform 9"/>
          <p:cNvSpPr>
            <a:spLocks/>
          </p:cNvSpPr>
          <p:nvPr/>
        </p:nvSpPr>
        <p:spPr bwMode="auto">
          <a:xfrm>
            <a:off x="609600" y="3505200"/>
            <a:ext cx="533400" cy="1981200"/>
          </a:xfrm>
          <a:custGeom>
            <a:avLst/>
            <a:gdLst>
              <a:gd name="T0" fmla="*/ 336 w 336"/>
              <a:gd name="T1" fmla="*/ 1248 h 1248"/>
              <a:gd name="T2" fmla="*/ 192 w 336"/>
              <a:gd name="T3" fmla="*/ 576 h 1248"/>
              <a:gd name="T4" fmla="*/ 96 w 336"/>
              <a:gd name="T5" fmla="*/ 720 h 1248"/>
              <a:gd name="T6" fmla="*/ 0 w 336"/>
              <a:gd name="T7" fmla="*/ 0 h 1248"/>
              <a:gd name="T8" fmla="*/ 0 60000 65536"/>
              <a:gd name="T9" fmla="*/ 0 60000 65536"/>
              <a:gd name="T10" fmla="*/ 0 60000 65536"/>
              <a:gd name="T11" fmla="*/ 0 60000 65536"/>
              <a:gd name="T12" fmla="*/ 0 w 336"/>
              <a:gd name="T13" fmla="*/ 0 h 1248"/>
              <a:gd name="T14" fmla="*/ 336 w 336"/>
              <a:gd name="T15" fmla="*/ 1248 h 12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6" h="1248">
                <a:moveTo>
                  <a:pt x="336" y="1248"/>
                </a:moveTo>
                <a:cubicBezTo>
                  <a:pt x="284" y="956"/>
                  <a:pt x="232" y="664"/>
                  <a:pt x="192" y="576"/>
                </a:cubicBezTo>
                <a:cubicBezTo>
                  <a:pt x="152" y="488"/>
                  <a:pt x="128" y="816"/>
                  <a:pt x="96" y="720"/>
                </a:cubicBezTo>
                <a:cubicBezTo>
                  <a:pt x="64" y="624"/>
                  <a:pt x="32" y="312"/>
                  <a:pt x="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3737" name="Rectangle 10"/>
          <p:cNvSpPr>
            <a:spLocks noChangeArrowheads="1"/>
          </p:cNvSpPr>
          <p:nvPr/>
        </p:nvSpPr>
        <p:spPr bwMode="auto">
          <a:xfrm>
            <a:off x="404813" y="3260725"/>
            <a:ext cx="423862" cy="233363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8" name="AutoShape 11"/>
          <p:cNvSpPr>
            <a:spLocks noChangeArrowheads="1"/>
          </p:cNvSpPr>
          <p:nvPr/>
        </p:nvSpPr>
        <p:spPr bwMode="auto">
          <a:xfrm>
            <a:off x="4946650" y="1022350"/>
            <a:ext cx="419100" cy="1651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9" name="AutoShape 12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57453" name="Text Box 13"/>
          <p:cNvSpPr txBox="1">
            <a:spLocks noChangeArrowheads="1"/>
          </p:cNvSpPr>
          <p:nvPr/>
        </p:nvSpPr>
        <p:spPr bwMode="auto">
          <a:xfrm>
            <a:off x="198438" y="1371600"/>
            <a:ext cx="3459162" cy="150653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</a:pPr>
            <a:r>
              <a:rPr lang="en-US" sz="2000" b="1"/>
              <a:t>Pump Efficiency based on: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1600" b="1"/>
              <a:t>Pump Diameter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1600" b="1"/>
              <a:t>SPM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1600" b="1"/>
              <a:t>Stroke Length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Pump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7453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657600" y="4114800"/>
            <a:ext cx="449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5029200" y="0"/>
            <a:ext cx="236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Wellt</a:t>
            </a:r>
            <a:r>
              <a:rPr lang="en-US" sz="2000" b="1" u="sng">
                <a:solidFill>
                  <a:schemeClr val="accent2"/>
                </a:solidFill>
              </a:rPr>
              <a:t>e</a:t>
            </a:r>
            <a:r>
              <a:rPr lang="en-US" sz="2000" b="1">
                <a:solidFill>
                  <a:schemeClr val="accent2"/>
                </a:solidFill>
              </a:rPr>
              <a:t>st</a:t>
            </a:r>
            <a:r>
              <a:rPr lang="en-US" sz="2000" b="1"/>
              <a:t> Tab</a:t>
            </a:r>
          </a:p>
        </p:txBody>
      </p:sp>
      <p:pic>
        <p:nvPicPr>
          <p:cNvPr id="7475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76600"/>
            <a:ext cx="3238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Text Box 11"/>
          <p:cNvSpPr txBox="1">
            <a:spLocks noChangeArrowheads="1"/>
          </p:cNvSpPr>
          <p:nvPr/>
        </p:nvSpPr>
        <p:spPr bwMode="auto">
          <a:xfrm>
            <a:off x="3921125" y="1690688"/>
            <a:ext cx="5222875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Save</a:t>
            </a:r>
            <a:r>
              <a:rPr lang="en-US" sz="2000" b="1"/>
              <a:t> after Welltest info entered.</a:t>
            </a:r>
          </a:p>
        </p:txBody>
      </p:sp>
      <p:sp>
        <p:nvSpPr>
          <p:cNvPr id="74759" name="Freeform 12"/>
          <p:cNvSpPr>
            <a:spLocks/>
          </p:cNvSpPr>
          <p:nvPr/>
        </p:nvSpPr>
        <p:spPr bwMode="auto">
          <a:xfrm>
            <a:off x="2160588" y="1898650"/>
            <a:ext cx="1760537" cy="665163"/>
          </a:xfrm>
          <a:custGeom>
            <a:avLst/>
            <a:gdLst>
              <a:gd name="T0" fmla="*/ 1109 w 1109"/>
              <a:gd name="T1" fmla="*/ 0 h 419"/>
              <a:gd name="T2" fmla="*/ 454 w 1109"/>
              <a:gd name="T3" fmla="*/ 174 h 419"/>
              <a:gd name="T4" fmla="*/ 515 w 1109"/>
              <a:gd name="T5" fmla="*/ 227 h 419"/>
              <a:gd name="T6" fmla="*/ 0 w 1109"/>
              <a:gd name="T7" fmla="*/ 419 h 419"/>
              <a:gd name="T8" fmla="*/ 0 60000 65536"/>
              <a:gd name="T9" fmla="*/ 0 60000 65536"/>
              <a:gd name="T10" fmla="*/ 0 60000 65536"/>
              <a:gd name="T11" fmla="*/ 0 60000 65536"/>
              <a:gd name="T12" fmla="*/ 0 w 1109"/>
              <a:gd name="T13" fmla="*/ 0 h 419"/>
              <a:gd name="T14" fmla="*/ 1109 w 1109"/>
              <a:gd name="T15" fmla="*/ 419 h 4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09" h="419">
                <a:moveTo>
                  <a:pt x="1109" y="0"/>
                </a:moveTo>
                <a:cubicBezTo>
                  <a:pt x="831" y="68"/>
                  <a:pt x="553" y="136"/>
                  <a:pt x="454" y="174"/>
                </a:cubicBezTo>
                <a:cubicBezTo>
                  <a:pt x="355" y="212"/>
                  <a:pt x="591" y="186"/>
                  <a:pt x="515" y="227"/>
                </a:cubicBezTo>
                <a:cubicBezTo>
                  <a:pt x="439" y="268"/>
                  <a:pt x="219" y="343"/>
                  <a:pt x="0" y="419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60" name="Rectangle 13"/>
          <p:cNvSpPr>
            <a:spLocks noChangeArrowheads="1"/>
          </p:cNvSpPr>
          <p:nvPr/>
        </p:nvSpPr>
        <p:spPr bwMode="auto">
          <a:xfrm>
            <a:off x="1455738" y="2579688"/>
            <a:ext cx="6731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AutoShape 14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AutoShape 15"/>
          <p:cNvSpPr>
            <a:spLocks noChangeArrowheads="1"/>
          </p:cNvSpPr>
          <p:nvPr/>
        </p:nvSpPr>
        <p:spPr bwMode="auto">
          <a:xfrm>
            <a:off x="4940300" y="1016000"/>
            <a:ext cx="42545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227013" y="-551695"/>
            <a:ext cx="8231187" cy="471488"/>
          </a:xfrm>
        </p:spPr>
        <p:txBody>
          <a:bodyPr/>
          <a:lstStyle/>
          <a:p>
            <a:r>
              <a:rPr lang="en-US" dirty="0" smtClean="0"/>
              <a:t>Retrieve</a:t>
            </a:r>
            <a:endParaRPr lang="en-US" dirty="0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80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Typical Day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-92075" y="14430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/>
              <a:t>RETRIEVE  ROUTE – </a:t>
            </a:r>
            <a:r>
              <a:rPr lang="en-US" sz="2400" b="1">
                <a:solidFill>
                  <a:schemeClr val="accent2"/>
                </a:solidFill>
              </a:rPr>
              <a:t>FIRST DAY ON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652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TYPICAL DAY </a:t>
            </a:r>
          </a:p>
        </p:txBody>
      </p:sp>
      <p:sp>
        <p:nvSpPr>
          <p:cNvPr id="1000453" name="Text Box 5"/>
          <p:cNvSpPr txBox="1">
            <a:spLocks noChangeArrowheads="1"/>
          </p:cNvSpPr>
          <p:nvPr/>
        </p:nvSpPr>
        <p:spPr bwMode="auto">
          <a:xfrm>
            <a:off x="381000" y="2070100"/>
            <a:ext cx="7810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To begin data entry on first day on, route must first be </a:t>
            </a:r>
            <a:r>
              <a:rPr lang="en-US" sz="2000" b="1">
                <a:solidFill>
                  <a:schemeClr val="accent2"/>
                </a:solidFill>
              </a:rPr>
              <a:t>Retrieved</a:t>
            </a:r>
            <a:r>
              <a:rPr lang="en-US" sz="2000" b="1"/>
              <a:t>.</a:t>
            </a:r>
          </a:p>
        </p:txBody>
      </p:sp>
      <p:sp>
        <p:nvSpPr>
          <p:cNvPr id="1000454" name="Text Box 6"/>
          <p:cNvSpPr txBox="1">
            <a:spLocks noChangeArrowheads="1"/>
          </p:cNvSpPr>
          <p:nvPr/>
        </p:nvSpPr>
        <p:spPr bwMode="auto">
          <a:xfrm>
            <a:off x="381000" y="3860800"/>
            <a:ext cx="85328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Route will only need to be </a:t>
            </a:r>
            <a:r>
              <a:rPr lang="en-US" sz="2000" b="1">
                <a:solidFill>
                  <a:schemeClr val="accent2"/>
                </a:solidFill>
              </a:rPr>
              <a:t>Retrieved</a:t>
            </a:r>
            <a:r>
              <a:rPr lang="en-US" sz="2000">
                <a:solidFill>
                  <a:schemeClr val="accent2"/>
                </a:solidFill>
              </a:rPr>
              <a:t> </a:t>
            </a:r>
            <a:r>
              <a:rPr lang="en-US" sz="2000"/>
              <a:t>on first day on.</a:t>
            </a:r>
          </a:p>
          <a:p>
            <a:pPr lvl="1" defTabSz="863600">
              <a:spcBef>
                <a:spcPct val="50000"/>
              </a:spcBef>
            </a:pPr>
            <a:r>
              <a:rPr lang="en-US" sz="2000" u="sng"/>
              <a:t>Example:</a:t>
            </a:r>
            <a:r>
              <a:rPr lang="en-US" sz="2000"/>
              <a:t>	Returning from days off or a relief pumper who retrieves multiple routes in a week’s time are examples.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1000455" name="Text Box 7"/>
          <p:cNvSpPr txBox="1">
            <a:spLocks noChangeArrowheads="1"/>
          </p:cNvSpPr>
          <p:nvPr/>
        </p:nvSpPr>
        <p:spPr bwMode="auto">
          <a:xfrm>
            <a:off x="381000" y="2755900"/>
            <a:ext cx="85328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Route must be </a:t>
            </a:r>
            <a:r>
              <a:rPr lang="en-US" sz="2000" b="1">
                <a:solidFill>
                  <a:schemeClr val="accent2"/>
                </a:solidFill>
              </a:rPr>
              <a:t>Retrieved</a:t>
            </a:r>
            <a:r>
              <a:rPr lang="en-US" sz="2000"/>
              <a:t> to ensure that previous sent data is downloaded &amp; accessible for current day entry.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045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045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0453" grpId="0"/>
      <p:bldP spid="1000454" grpId="0"/>
      <p:bldP spid="1000455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66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2005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Status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1015819" name="Text Box 11"/>
          <p:cNvSpPr txBox="1">
            <a:spLocks noChangeArrowheads="1"/>
          </p:cNvSpPr>
          <p:nvPr/>
        </p:nvSpPr>
        <p:spPr bwMode="auto">
          <a:xfrm>
            <a:off x="304800" y="1473200"/>
            <a:ext cx="784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>
                <a:solidFill>
                  <a:schemeClr val="accent2"/>
                </a:solidFill>
              </a:rPr>
              <a:t>Status Tab</a:t>
            </a:r>
            <a:r>
              <a:rPr lang="en-US" sz="2000"/>
              <a:t> is used to manage daily input &amp; capture status change when dealing with Central Delivery Points that do not have a wellhead.</a:t>
            </a:r>
            <a:endParaRPr lang="en-US" sz="2000" b="1"/>
          </a:p>
        </p:txBody>
      </p:sp>
      <p:sp>
        <p:nvSpPr>
          <p:cNvPr id="1015820" name="Text Box 12"/>
          <p:cNvSpPr txBox="1">
            <a:spLocks noChangeArrowheads="1"/>
          </p:cNvSpPr>
          <p:nvPr/>
        </p:nvSpPr>
        <p:spPr bwMode="auto">
          <a:xfrm>
            <a:off x="304800" y="2654300"/>
            <a:ext cx="7239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A new </a:t>
            </a:r>
            <a:r>
              <a:rPr lang="en-US" sz="2000">
                <a:solidFill>
                  <a:schemeClr val="accent2"/>
                </a:solidFill>
              </a:rPr>
              <a:t>Status</a:t>
            </a:r>
            <a:r>
              <a:rPr lang="en-US" sz="2000"/>
              <a:t> must be entered when data in fields are changed or if downtime has occurred.</a:t>
            </a:r>
            <a:endParaRPr lang="en-US" sz="2000" b="1"/>
          </a:p>
        </p:txBody>
      </p:sp>
      <p:sp>
        <p:nvSpPr>
          <p:cNvPr id="1015821" name="Text Box 13"/>
          <p:cNvSpPr txBox="1">
            <a:spLocks noChangeArrowheads="1"/>
          </p:cNvSpPr>
          <p:nvPr/>
        </p:nvSpPr>
        <p:spPr bwMode="auto">
          <a:xfrm>
            <a:off x="304800" y="35306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/>
              <a:t>Will be covered in more detail under Special Topics.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5819" grpId="0"/>
      <p:bldP spid="1015820" grpId="0"/>
      <p:bldP spid="1015821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0515" name="Text Box 3"/>
          <p:cNvSpPr txBox="1">
            <a:spLocks noChangeArrowheads="1"/>
          </p:cNvSpPr>
          <p:nvPr/>
        </p:nvSpPr>
        <p:spPr bwMode="auto">
          <a:xfrm>
            <a:off x="0" y="819150"/>
            <a:ext cx="4038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Add</a:t>
            </a:r>
            <a:r>
              <a:rPr lang="en-US" sz="2000" b="1"/>
              <a:t> to enter new Status.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50292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S</a:t>
            </a:r>
            <a:r>
              <a:rPr lang="en-US" sz="2000" b="1">
                <a:solidFill>
                  <a:schemeClr val="accent2"/>
                </a:solidFill>
              </a:rPr>
              <a:t>tatus</a:t>
            </a:r>
            <a:r>
              <a:rPr lang="en-US" sz="2000" b="1"/>
              <a:t> Tab</a:t>
            </a:r>
          </a:p>
        </p:txBody>
      </p:sp>
      <p:sp>
        <p:nvSpPr>
          <p:cNvPr id="960518" name="Freeform 6"/>
          <p:cNvSpPr>
            <a:spLocks/>
          </p:cNvSpPr>
          <p:nvPr/>
        </p:nvSpPr>
        <p:spPr bwMode="auto">
          <a:xfrm>
            <a:off x="1143000" y="1219200"/>
            <a:ext cx="190500" cy="1600200"/>
          </a:xfrm>
          <a:custGeom>
            <a:avLst/>
            <a:gdLst>
              <a:gd name="T0" fmla="*/ 144 w 152"/>
              <a:gd name="T1" fmla="*/ 0 h 1152"/>
              <a:gd name="T2" fmla="*/ 48 w 152"/>
              <a:gd name="T3" fmla="*/ 528 h 1152"/>
              <a:gd name="T4" fmla="*/ 144 w 152"/>
              <a:gd name="T5" fmla="*/ 432 h 1152"/>
              <a:gd name="T6" fmla="*/ 0 w 152"/>
              <a:gd name="T7" fmla="*/ 1152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152"/>
              <a:gd name="T13" fmla="*/ 0 h 1152"/>
              <a:gd name="T14" fmla="*/ 152 w 152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2" h="1152">
                <a:moveTo>
                  <a:pt x="144" y="0"/>
                </a:moveTo>
                <a:cubicBezTo>
                  <a:pt x="96" y="228"/>
                  <a:pt x="48" y="456"/>
                  <a:pt x="48" y="528"/>
                </a:cubicBezTo>
                <a:cubicBezTo>
                  <a:pt x="48" y="600"/>
                  <a:pt x="152" y="328"/>
                  <a:pt x="144" y="432"/>
                </a:cubicBezTo>
                <a:cubicBezTo>
                  <a:pt x="136" y="536"/>
                  <a:pt x="68" y="844"/>
                  <a:pt x="0" y="115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06" name="Text Box 7"/>
          <p:cNvSpPr txBox="1">
            <a:spLocks noChangeArrowheads="1"/>
          </p:cNvSpPr>
          <p:nvPr/>
        </p:nvSpPr>
        <p:spPr bwMode="auto">
          <a:xfrm>
            <a:off x="50292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S</a:t>
            </a:r>
            <a:r>
              <a:rPr lang="en-US" sz="2000" b="1">
                <a:solidFill>
                  <a:schemeClr val="accent2"/>
                </a:solidFill>
              </a:rPr>
              <a:t>tatus</a:t>
            </a:r>
            <a:r>
              <a:rPr lang="en-US" sz="2000" b="1"/>
              <a:t> Tab</a:t>
            </a:r>
          </a:p>
        </p:txBody>
      </p:sp>
      <p:sp>
        <p:nvSpPr>
          <p:cNvPr id="76807" name="Rectangle 8"/>
          <p:cNvSpPr>
            <a:spLocks noChangeArrowheads="1"/>
          </p:cNvSpPr>
          <p:nvPr/>
        </p:nvSpPr>
        <p:spPr bwMode="auto">
          <a:xfrm>
            <a:off x="889000" y="2803525"/>
            <a:ext cx="6731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AutoShape 9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AutoShape 10"/>
          <p:cNvSpPr>
            <a:spLocks noChangeArrowheads="1"/>
          </p:cNvSpPr>
          <p:nvPr/>
        </p:nvSpPr>
        <p:spPr bwMode="auto">
          <a:xfrm>
            <a:off x="5372100" y="1003300"/>
            <a:ext cx="387350" cy="1905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Add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0515" grpId="0" animBg="1"/>
      <p:bldP spid="96051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961539" name="AutoShape 3"/>
          <p:cNvSpPr>
            <a:spLocks noChangeArrowheads="1"/>
          </p:cNvSpPr>
          <p:nvPr/>
        </p:nvSpPr>
        <p:spPr bwMode="auto">
          <a:xfrm>
            <a:off x="228600" y="1295400"/>
            <a:ext cx="3505200" cy="1295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1540" name="Text Box 4"/>
          <p:cNvSpPr txBox="1">
            <a:spLocks noChangeArrowheads="1"/>
          </p:cNvSpPr>
          <p:nvPr/>
        </p:nvSpPr>
        <p:spPr bwMode="auto">
          <a:xfrm>
            <a:off x="152400" y="762000"/>
            <a:ext cx="3657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Previous </a:t>
            </a:r>
            <a:r>
              <a:rPr lang="en-US" sz="2000" b="1"/>
              <a:t>Status’s displayed.</a:t>
            </a:r>
          </a:p>
        </p:txBody>
      </p:sp>
      <p:sp>
        <p:nvSpPr>
          <p:cNvPr id="961541" name="AutoShape 5"/>
          <p:cNvSpPr>
            <a:spLocks noChangeArrowheads="1"/>
          </p:cNvSpPr>
          <p:nvPr/>
        </p:nvSpPr>
        <p:spPr bwMode="auto">
          <a:xfrm>
            <a:off x="3810000" y="1219200"/>
            <a:ext cx="4114800" cy="2362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1542" name="Text Box 6"/>
          <p:cNvSpPr txBox="1">
            <a:spLocks noChangeArrowheads="1"/>
          </p:cNvSpPr>
          <p:nvPr/>
        </p:nvSpPr>
        <p:spPr bwMode="auto">
          <a:xfrm>
            <a:off x="4343400" y="762000"/>
            <a:ext cx="3352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Enter </a:t>
            </a:r>
            <a:r>
              <a:rPr lang="en-US" sz="2000" b="1">
                <a:solidFill>
                  <a:schemeClr val="accent2"/>
                </a:solidFill>
              </a:rPr>
              <a:t>Status </a:t>
            </a:r>
            <a:r>
              <a:rPr lang="en-US" sz="2000" b="1"/>
              <a:t>Information.</a:t>
            </a:r>
          </a:p>
        </p:txBody>
      </p:sp>
      <p:sp>
        <p:nvSpPr>
          <p:cNvPr id="961543" name="Text Box 7"/>
          <p:cNvSpPr txBox="1">
            <a:spLocks noChangeArrowheads="1"/>
          </p:cNvSpPr>
          <p:nvPr/>
        </p:nvSpPr>
        <p:spPr bwMode="auto">
          <a:xfrm>
            <a:off x="0" y="3733800"/>
            <a:ext cx="3962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Click Save when complete.</a:t>
            </a:r>
          </a:p>
        </p:txBody>
      </p:sp>
      <p:sp>
        <p:nvSpPr>
          <p:cNvPr id="961544" name="Freeform 8"/>
          <p:cNvSpPr>
            <a:spLocks/>
          </p:cNvSpPr>
          <p:nvPr/>
        </p:nvSpPr>
        <p:spPr bwMode="auto">
          <a:xfrm>
            <a:off x="1828800" y="3124200"/>
            <a:ext cx="165100" cy="609600"/>
          </a:xfrm>
          <a:custGeom>
            <a:avLst/>
            <a:gdLst>
              <a:gd name="T0" fmla="*/ 0 w 104"/>
              <a:gd name="T1" fmla="*/ 384 h 384"/>
              <a:gd name="T2" fmla="*/ 96 w 104"/>
              <a:gd name="T3" fmla="*/ 144 h 384"/>
              <a:gd name="T4" fmla="*/ 48 w 104"/>
              <a:gd name="T5" fmla="*/ 192 h 384"/>
              <a:gd name="T6" fmla="*/ 96 w 104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  <a:gd name="T12" fmla="*/ 0 w 104"/>
              <a:gd name="T13" fmla="*/ 0 h 384"/>
              <a:gd name="T14" fmla="*/ 104 w 104"/>
              <a:gd name="T15" fmla="*/ 384 h 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4" h="384">
                <a:moveTo>
                  <a:pt x="0" y="384"/>
                </a:moveTo>
                <a:cubicBezTo>
                  <a:pt x="44" y="280"/>
                  <a:pt x="88" y="176"/>
                  <a:pt x="96" y="144"/>
                </a:cubicBezTo>
                <a:cubicBezTo>
                  <a:pt x="104" y="112"/>
                  <a:pt x="48" y="216"/>
                  <a:pt x="48" y="192"/>
                </a:cubicBezTo>
                <a:cubicBezTo>
                  <a:pt x="48" y="168"/>
                  <a:pt x="72" y="84"/>
                  <a:pt x="96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50292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S</a:t>
            </a:r>
            <a:r>
              <a:rPr lang="en-US" sz="2000" b="1">
                <a:solidFill>
                  <a:schemeClr val="accent2"/>
                </a:solidFill>
              </a:rPr>
              <a:t>tatus</a:t>
            </a:r>
            <a:r>
              <a:rPr lang="en-US" sz="2000" b="1"/>
              <a:t> Tab</a:t>
            </a:r>
          </a:p>
        </p:txBody>
      </p:sp>
      <p:sp>
        <p:nvSpPr>
          <p:cNvPr id="961546" name="Rectangle 10"/>
          <p:cNvSpPr>
            <a:spLocks noChangeArrowheads="1"/>
          </p:cNvSpPr>
          <p:nvPr/>
        </p:nvSpPr>
        <p:spPr bwMode="auto">
          <a:xfrm>
            <a:off x="1665288" y="2817813"/>
            <a:ext cx="673100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AutoShape 11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Save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1539" grpId="0" animBg="1"/>
      <p:bldP spid="961540" grpId="0" animBg="1"/>
      <p:bldP spid="961541" grpId="0" animBg="1"/>
      <p:bldP spid="961542" grpId="0" animBg="1"/>
      <p:bldP spid="961543" grpId="0" animBg="1"/>
      <p:bldP spid="961544" grpId="0" animBg="1"/>
      <p:bldP spid="96154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453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Data  Entry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120650" y="877888"/>
            <a:ext cx="18653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Other Tab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78852" name="Text Box 11"/>
          <p:cNvSpPr txBox="1">
            <a:spLocks noChangeArrowheads="1"/>
          </p:cNvSpPr>
          <p:nvPr/>
        </p:nvSpPr>
        <p:spPr bwMode="auto">
          <a:xfrm>
            <a:off x="342900" y="1358900"/>
            <a:ext cx="857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 </a:t>
            </a:r>
            <a:r>
              <a:rPr lang="en-US" sz="2000"/>
              <a:t>The </a:t>
            </a:r>
            <a:r>
              <a:rPr lang="en-US" sz="2000">
                <a:solidFill>
                  <a:schemeClr val="accent2"/>
                </a:solidFill>
              </a:rPr>
              <a:t>Other Tab</a:t>
            </a:r>
            <a:r>
              <a:rPr lang="en-US" sz="2000"/>
              <a:t> gives the operator the option of recording the following:</a:t>
            </a:r>
            <a:endParaRPr lang="en-US" sz="2000" b="1"/>
          </a:p>
        </p:txBody>
      </p:sp>
      <p:sp>
        <p:nvSpPr>
          <p:cNvPr id="78853" name="Text Box 12"/>
          <p:cNvSpPr txBox="1">
            <a:spLocks noChangeArrowheads="1"/>
          </p:cNvSpPr>
          <p:nvPr/>
        </p:nvSpPr>
        <p:spPr bwMode="auto">
          <a:xfrm>
            <a:off x="584200" y="18288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SPGW</a:t>
            </a:r>
          </a:p>
        </p:txBody>
      </p:sp>
      <p:sp>
        <p:nvSpPr>
          <p:cNvPr id="78854" name="Text Box 13"/>
          <p:cNvSpPr txBox="1">
            <a:spLocks noChangeArrowheads="1"/>
          </p:cNvSpPr>
          <p:nvPr/>
        </p:nvSpPr>
        <p:spPr bwMode="auto">
          <a:xfrm>
            <a:off x="584200" y="22860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EMeter</a:t>
            </a:r>
          </a:p>
        </p:txBody>
      </p:sp>
      <p:sp>
        <p:nvSpPr>
          <p:cNvPr id="78855" name="Text Box 14"/>
          <p:cNvSpPr txBox="1">
            <a:spLocks noChangeArrowheads="1"/>
          </p:cNvSpPr>
          <p:nvPr/>
        </p:nvSpPr>
        <p:spPr bwMode="auto">
          <a:xfrm>
            <a:off x="584200" y="27432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SPM</a:t>
            </a:r>
          </a:p>
        </p:txBody>
      </p:sp>
      <p:sp>
        <p:nvSpPr>
          <p:cNvPr id="78856" name="Text Box 15"/>
          <p:cNvSpPr txBox="1">
            <a:spLocks noChangeArrowheads="1"/>
          </p:cNvSpPr>
          <p:nvPr/>
        </p:nvSpPr>
        <p:spPr bwMode="auto">
          <a:xfrm>
            <a:off x="584200" y="3200400"/>
            <a:ext cx="121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Plunger</a:t>
            </a:r>
          </a:p>
        </p:txBody>
      </p:sp>
      <p:sp>
        <p:nvSpPr>
          <p:cNvPr id="78857" name="Text Box 16"/>
          <p:cNvSpPr txBox="1">
            <a:spLocks noChangeArrowheads="1"/>
          </p:cNvSpPr>
          <p:nvPr/>
        </p:nvSpPr>
        <p:spPr bwMode="auto">
          <a:xfrm>
            <a:off x="584200" y="36576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 Gauge Notes 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 Box 4"/>
          <p:cNvSpPr txBox="1">
            <a:spLocks noChangeArrowheads="1"/>
          </p:cNvSpPr>
          <p:nvPr/>
        </p:nvSpPr>
        <p:spPr bwMode="auto">
          <a:xfrm>
            <a:off x="5029200" y="0"/>
            <a:ext cx="1600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accent2"/>
                </a:solidFill>
              </a:rPr>
              <a:t>O</a:t>
            </a:r>
            <a:r>
              <a:rPr lang="en-US" sz="2000" b="1">
                <a:solidFill>
                  <a:schemeClr val="accent2"/>
                </a:solidFill>
              </a:rPr>
              <a:t>ther</a:t>
            </a:r>
            <a:r>
              <a:rPr lang="en-US" sz="2000" b="1"/>
              <a:t> Tab</a:t>
            </a:r>
          </a:p>
        </p:txBody>
      </p:sp>
      <p:sp>
        <p:nvSpPr>
          <p:cNvPr id="79876" name="AutoShape 6"/>
          <p:cNvSpPr>
            <a:spLocks noChangeArrowheads="1"/>
          </p:cNvSpPr>
          <p:nvPr/>
        </p:nvSpPr>
        <p:spPr bwMode="auto">
          <a:xfrm>
            <a:off x="120650" y="488950"/>
            <a:ext cx="298450" cy="184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77" name="AutoShape 7"/>
          <p:cNvSpPr>
            <a:spLocks noChangeArrowheads="1"/>
          </p:cNvSpPr>
          <p:nvPr/>
        </p:nvSpPr>
        <p:spPr bwMode="auto">
          <a:xfrm>
            <a:off x="5765800" y="1009650"/>
            <a:ext cx="342900" cy="17780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4616" name="AutoShape 8"/>
          <p:cNvSpPr>
            <a:spLocks noChangeArrowheads="1"/>
          </p:cNvSpPr>
          <p:nvPr/>
        </p:nvSpPr>
        <p:spPr bwMode="auto">
          <a:xfrm>
            <a:off x="304800" y="1233488"/>
            <a:ext cx="2036763" cy="1814512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4617" name="Text Box 9"/>
          <p:cNvSpPr txBox="1">
            <a:spLocks noChangeArrowheads="1"/>
          </p:cNvSpPr>
          <p:nvPr/>
        </p:nvSpPr>
        <p:spPr bwMode="auto">
          <a:xfrm>
            <a:off x="414338" y="3297238"/>
            <a:ext cx="1898650" cy="13843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Daily Info:</a:t>
            </a:r>
          </a:p>
          <a:p>
            <a:pPr marL="568325" lvl="1" indent="-111125" defTabSz="863600">
              <a:lnSpc>
                <a:spcPct val="3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SPGW</a:t>
            </a:r>
          </a:p>
          <a:p>
            <a:pPr marL="568325" lvl="1" indent="-111125" defTabSz="863600">
              <a:lnSpc>
                <a:spcPct val="3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EMeter</a:t>
            </a:r>
          </a:p>
          <a:p>
            <a:pPr marL="568325" lvl="1" indent="-111125" defTabSz="863600">
              <a:lnSpc>
                <a:spcPct val="3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SPM</a:t>
            </a:r>
          </a:p>
          <a:p>
            <a:pPr marL="568325" lvl="1" indent="-111125" defTabSz="863600">
              <a:lnSpc>
                <a:spcPct val="3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Plunger</a:t>
            </a:r>
          </a:p>
        </p:txBody>
      </p:sp>
      <p:sp>
        <p:nvSpPr>
          <p:cNvPr id="964618" name="AutoShape 10"/>
          <p:cNvSpPr>
            <a:spLocks noChangeArrowheads="1"/>
          </p:cNvSpPr>
          <p:nvPr/>
        </p:nvSpPr>
        <p:spPr bwMode="auto">
          <a:xfrm>
            <a:off x="2563813" y="1274763"/>
            <a:ext cx="3906837" cy="177323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4619" name="Text Box 11"/>
          <p:cNvSpPr txBox="1">
            <a:spLocks noChangeArrowheads="1"/>
          </p:cNvSpPr>
          <p:nvPr/>
        </p:nvSpPr>
        <p:spPr bwMode="auto">
          <a:xfrm>
            <a:off x="3976688" y="3435350"/>
            <a:ext cx="4584700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Monthly Info:</a:t>
            </a:r>
          </a:p>
          <a:p>
            <a:pPr marL="623888" lvl="1" indent="-166688" defTabSz="863600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Gauge Notes</a:t>
            </a:r>
            <a:r>
              <a:rPr lang="en-US" sz="2000" b="1"/>
              <a:t>: Lease specific</a:t>
            </a:r>
          </a:p>
          <a:p>
            <a:pPr marL="623888" lvl="1" indent="-166688" defTabSz="863600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b="1">
                <a:solidFill>
                  <a:schemeClr val="accent2"/>
                </a:solidFill>
              </a:rPr>
              <a:t>EMeter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Fields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4616" grpId="0" animBg="1"/>
      <p:bldP spid="964617" grpId="0" animBg="1"/>
      <p:bldP spid="964618" grpId="0" animBg="1"/>
      <p:bldP spid="96461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61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 dirty="0">
                <a:solidFill>
                  <a:srgbClr val="0066CC"/>
                </a:solidFill>
              </a:rPr>
              <a:t>Typical Day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-92075" y="21669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>
                <a:solidFill>
                  <a:schemeClr val="bg2"/>
                </a:solidFill>
              </a:rPr>
              <a:t>DATA  ENTRY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20650" y="877888"/>
            <a:ext cx="2554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TYPICAL DAY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-92075" y="18494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>
                <a:solidFill>
                  <a:srgbClr val="B2B2B2"/>
                </a:solidFill>
              </a:rPr>
              <a:t>REVIEW  PREVIOUS  DAY’S  ENTRIES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-92075" y="1443038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228600" defTabSz="863600"/>
            <a:r>
              <a:rPr lang="en-US" sz="2400" b="1" dirty="0">
                <a:solidFill>
                  <a:srgbClr val="B2B2B2"/>
                </a:solidFill>
              </a:rPr>
              <a:t>RETRIEVE  ROUTE</a:t>
            </a:r>
          </a:p>
        </p:txBody>
      </p:sp>
      <p:sp>
        <p:nvSpPr>
          <p:cNvPr id="80903" name="Text Box 11"/>
          <p:cNvSpPr txBox="1">
            <a:spLocks noChangeArrowheads="1"/>
          </p:cNvSpPr>
          <p:nvPr/>
        </p:nvSpPr>
        <p:spPr bwMode="auto">
          <a:xfrm>
            <a:off x="127000" y="2501900"/>
            <a:ext cx="392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/>
              <a:t>GENERATE REPORTS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Reports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7"/>
          <p:cNvSpPr txBox="1">
            <a:spLocks noChangeArrowheads="1"/>
          </p:cNvSpPr>
          <p:nvPr/>
        </p:nvSpPr>
        <p:spPr bwMode="auto">
          <a:xfrm>
            <a:off x="120650" y="877888"/>
            <a:ext cx="1901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REPORTS</a:t>
            </a:r>
            <a:endParaRPr lang="en-US" sz="2800" u="sng">
              <a:solidFill>
                <a:srgbClr val="009900"/>
              </a:solidFill>
            </a:endParaRPr>
          </a:p>
        </p:txBody>
      </p:sp>
      <p:sp>
        <p:nvSpPr>
          <p:cNvPr id="81923" name="Text Box 25"/>
          <p:cNvSpPr txBox="1">
            <a:spLocks noChangeArrowheads="1"/>
          </p:cNvSpPr>
          <p:nvPr/>
        </p:nvSpPr>
        <p:spPr bwMode="auto">
          <a:xfrm>
            <a:off x="361950" y="1652588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There are three different </a:t>
            </a:r>
            <a:r>
              <a:rPr lang="en-US" sz="2000" b="1">
                <a:solidFill>
                  <a:schemeClr val="accent2"/>
                </a:solidFill>
              </a:rPr>
              <a:t>Report Types</a:t>
            </a:r>
            <a:r>
              <a:rPr lang="en-US" sz="2000"/>
              <a:t> that will be generated &amp; sent to the FTP site.</a:t>
            </a:r>
          </a:p>
        </p:txBody>
      </p:sp>
      <p:sp>
        <p:nvSpPr>
          <p:cNvPr id="10" name="Text Box 29"/>
          <p:cNvSpPr txBox="1">
            <a:spLocks noChangeArrowheads="1"/>
          </p:cNvSpPr>
          <p:nvPr/>
        </p:nvSpPr>
        <p:spPr bwMode="auto">
          <a:xfrm>
            <a:off x="720725" y="2717800"/>
            <a:ext cx="80391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1.</a:t>
            </a:r>
            <a:r>
              <a:rPr lang="en-US" sz="2000" b="1">
                <a:solidFill>
                  <a:schemeClr val="accent2"/>
                </a:solidFill>
              </a:rPr>
              <a:t>  Daily Report</a:t>
            </a:r>
            <a:r>
              <a:rPr lang="en-US" sz="2000"/>
              <a:t>: Must be generated &amp; sent </a:t>
            </a:r>
            <a:r>
              <a:rPr lang="en-US" sz="2000">
                <a:solidFill>
                  <a:srgbClr val="FF0000"/>
                </a:solidFill>
              </a:rPr>
              <a:t>DAILY</a:t>
            </a:r>
            <a:r>
              <a:rPr lang="en-US" sz="2000"/>
              <a:t>.</a:t>
            </a:r>
          </a:p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2.  </a:t>
            </a:r>
            <a:r>
              <a:rPr lang="en-US" sz="2000" b="1">
                <a:solidFill>
                  <a:schemeClr val="accent2"/>
                </a:solidFill>
              </a:rPr>
              <a:t>Monthly Report</a:t>
            </a:r>
            <a:r>
              <a:rPr lang="en-US" sz="2000"/>
              <a:t>: Will be generated &amp; sent the first of every month.</a:t>
            </a:r>
          </a:p>
          <a:p>
            <a:pPr marL="800100" lvl="1" indent="-342900"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A </a:t>
            </a:r>
            <a:r>
              <a:rPr lang="en-US" sz="2000" b="1">
                <a:solidFill>
                  <a:schemeClr val="accent2"/>
                </a:solidFill>
              </a:rPr>
              <a:t>Daily Report</a:t>
            </a:r>
            <a:r>
              <a:rPr lang="en-US" sz="2000"/>
              <a:t> must also be sent before generating &amp; sending </a:t>
            </a:r>
            <a:r>
              <a:rPr lang="en-US" sz="2000" b="1">
                <a:solidFill>
                  <a:schemeClr val="accent2"/>
                </a:solidFill>
              </a:rPr>
              <a:t>Monthly Report</a:t>
            </a:r>
            <a:r>
              <a:rPr lang="en-US" sz="2000"/>
              <a:t>.</a:t>
            </a:r>
          </a:p>
          <a:p>
            <a:pPr marL="342900" indent="-342900" defTabSz="863600">
              <a:spcBef>
                <a:spcPct val="50000"/>
              </a:spcBef>
            </a:pPr>
            <a:r>
              <a:rPr lang="en-US" sz="2000"/>
              <a:t>3.  </a:t>
            </a:r>
            <a:r>
              <a:rPr lang="en-US" sz="2000" b="1">
                <a:solidFill>
                  <a:schemeClr val="accent2"/>
                </a:solidFill>
              </a:rPr>
              <a:t>Multi-day Report</a:t>
            </a:r>
            <a:r>
              <a:rPr lang="en-US" sz="2000"/>
              <a:t>: Will be generated &amp; sent anytime more than one day of production is sent.</a:t>
            </a:r>
          </a:p>
        </p:txBody>
      </p:sp>
      <p:sp>
        <p:nvSpPr>
          <p:cNvPr id="81925" name="Text Box 1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0066CC"/>
                </a:solidFill>
              </a:rPr>
              <a:t>  Types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1763" y="131763"/>
            <a:ext cx="861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 dirty="0">
                <a:solidFill>
                  <a:srgbClr val="0066CC"/>
                </a:solidFill>
              </a:rPr>
              <a:t>Typical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Text Box 4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82948" name="AutoShape 8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9737" name="Text Box 9"/>
          <p:cNvSpPr txBox="1">
            <a:spLocks noChangeArrowheads="1"/>
          </p:cNvSpPr>
          <p:nvPr/>
        </p:nvSpPr>
        <p:spPr bwMode="auto">
          <a:xfrm>
            <a:off x="3835400" y="706438"/>
            <a:ext cx="5335588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Select Report Type from dropdown menu.</a:t>
            </a:r>
          </a:p>
        </p:txBody>
      </p:sp>
      <p:sp>
        <p:nvSpPr>
          <p:cNvPr id="969738" name="Freeform 10"/>
          <p:cNvSpPr>
            <a:spLocks/>
          </p:cNvSpPr>
          <p:nvPr/>
        </p:nvSpPr>
        <p:spPr bwMode="auto">
          <a:xfrm>
            <a:off x="2757488" y="887413"/>
            <a:ext cx="1066800" cy="179387"/>
          </a:xfrm>
          <a:custGeom>
            <a:avLst/>
            <a:gdLst>
              <a:gd name="T0" fmla="*/ 672 w 672"/>
              <a:gd name="T1" fmla="*/ 0 h 113"/>
              <a:gd name="T2" fmla="*/ 0 w 672"/>
              <a:gd name="T3" fmla="*/ 113 h 113"/>
              <a:gd name="T4" fmla="*/ 0 60000 65536"/>
              <a:gd name="T5" fmla="*/ 0 60000 65536"/>
              <a:gd name="T6" fmla="*/ 0 w 672"/>
              <a:gd name="T7" fmla="*/ 0 h 113"/>
              <a:gd name="T8" fmla="*/ 672 w 672"/>
              <a:gd name="T9" fmla="*/ 113 h 1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72" h="113">
                <a:moveTo>
                  <a:pt x="672" y="0"/>
                </a:moveTo>
                <a:cubicBezTo>
                  <a:pt x="672" y="0"/>
                  <a:pt x="336" y="56"/>
                  <a:pt x="0" y="113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69741" name="Picture 13" descr="PP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1193800"/>
            <a:ext cx="20955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9742" name="Text Box 14"/>
          <p:cNvSpPr txBox="1">
            <a:spLocks noChangeArrowheads="1"/>
          </p:cNvSpPr>
          <p:nvPr/>
        </p:nvSpPr>
        <p:spPr bwMode="auto">
          <a:xfrm>
            <a:off x="4156075" y="1163638"/>
            <a:ext cx="5002213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Daily Report Send</a:t>
            </a:r>
            <a:r>
              <a:rPr lang="en-US" sz="2000" b="1"/>
              <a:t> – Select to send Daily Report each day.  Also selected to send Multiday Report.</a:t>
            </a:r>
          </a:p>
        </p:txBody>
      </p:sp>
      <p:sp>
        <p:nvSpPr>
          <p:cNvPr id="969743" name="Line 15"/>
          <p:cNvSpPr>
            <a:spLocks noChangeShapeType="1"/>
          </p:cNvSpPr>
          <p:nvPr/>
        </p:nvSpPr>
        <p:spPr bwMode="auto">
          <a:xfrm flipH="1" flipV="1">
            <a:off x="2716213" y="1289050"/>
            <a:ext cx="1412875" cy="2619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69744" name="Picture 16" descr="PPT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3" y="1192213"/>
            <a:ext cx="2095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9745" name="Text Box 17"/>
          <p:cNvSpPr txBox="1">
            <a:spLocks noChangeArrowheads="1"/>
          </p:cNvSpPr>
          <p:nvPr/>
        </p:nvSpPr>
        <p:spPr bwMode="auto">
          <a:xfrm>
            <a:off x="4503738" y="2201863"/>
            <a:ext cx="4640262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 Send</a:t>
            </a:r>
            <a:r>
              <a:rPr lang="en-US" sz="2000" b="1"/>
              <a:t> – Select to sent Monthly Report the first of each month.</a:t>
            </a:r>
          </a:p>
        </p:txBody>
      </p:sp>
      <p:sp>
        <p:nvSpPr>
          <p:cNvPr id="969748" name="Line 20"/>
          <p:cNvSpPr>
            <a:spLocks noChangeShapeType="1"/>
          </p:cNvSpPr>
          <p:nvPr/>
        </p:nvSpPr>
        <p:spPr bwMode="auto">
          <a:xfrm flipH="1" flipV="1">
            <a:off x="2701925" y="1427163"/>
            <a:ext cx="1787525" cy="12049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969749" name="Picture 21" descr="PPT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463" y="1177925"/>
            <a:ext cx="2095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9750" name="Picture 22" descr="PPT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463" y="1566863"/>
            <a:ext cx="20955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9751" name="Text Box 23"/>
          <p:cNvSpPr txBox="1">
            <a:spLocks noChangeArrowheads="1"/>
          </p:cNvSpPr>
          <p:nvPr/>
        </p:nvSpPr>
        <p:spPr bwMode="auto">
          <a:xfrm>
            <a:off x="3186113" y="3284538"/>
            <a:ext cx="5957887" cy="1320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defTabSz="863600"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Single Day &amp; Multiday Reports – View/Print</a:t>
            </a:r>
            <a:endParaRPr lang="en-US" sz="2000" b="1"/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 b="1"/>
              <a:t>Used to view and print reports.</a:t>
            </a:r>
          </a:p>
          <a:p>
            <a:pPr marL="228600" indent="-228600" defTabSz="863600">
              <a:spcBef>
                <a:spcPct val="50000"/>
              </a:spcBef>
              <a:buFontTx/>
              <a:buChar char="•"/>
            </a:pPr>
            <a:r>
              <a:rPr lang="en-US" sz="2000" b="1"/>
              <a:t>Can not send data from these reports.</a:t>
            </a:r>
          </a:p>
        </p:txBody>
      </p:sp>
      <p:sp>
        <p:nvSpPr>
          <p:cNvPr id="969752" name="Line 24"/>
          <p:cNvSpPr>
            <a:spLocks noChangeShapeType="1"/>
          </p:cNvSpPr>
          <p:nvPr/>
        </p:nvSpPr>
        <p:spPr bwMode="auto">
          <a:xfrm flipH="1" flipV="1">
            <a:off x="2717800" y="1720850"/>
            <a:ext cx="882650" cy="15446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Select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9737" grpId="0" animBg="1"/>
      <p:bldP spid="969738" grpId="0" animBg="1"/>
      <p:bldP spid="969742" grpId="0" animBg="1"/>
      <p:bldP spid="969743" grpId="0" animBg="1"/>
      <p:bldP spid="969745" grpId="0" animBg="1"/>
      <p:bldP spid="969745" grpId="1" animBg="1"/>
      <p:bldP spid="969748" grpId="0" animBg="1"/>
      <p:bldP spid="969748" grpId="1" animBg="1"/>
      <p:bldP spid="969751" grpId="0" animBg="1"/>
      <p:bldP spid="969752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Text Box 4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83972" name="Text Box 5"/>
          <p:cNvSpPr txBox="1">
            <a:spLocks noChangeArrowheads="1"/>
          </p:cNvSpPr>
          <p:nvPr/>
        </p:nvSpPr>
        <p:spPr bwMode="auto">
          <a:xfrm>
            <a:off x="3810000" y="53340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Daily Report</a:t>
            </a:r>
            <a:endParaRPr lang="en-US" sz="2000" b="1"/>
          </a:p>
        </p:txBody>
      </p:sp>
      <p:sp>
        <p:nvSpPr>
          <p:cNvPr id="970758" name="Text Box 6"/>
          <p:cNvSpPr txBox="1">
            <a:spLocks noChangeArrowheads="1"/>
          </p:cNvSpPr>
          <p:nvPr/>
        </p:nvSpPr>
        <p:spPr bwMode="auto">
          <a:xfrm>
            <a:off x="2971800" y="3810000"/>
            <a:ext cx="5715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Begin</a:t>
            </a:r>
            <a:r>
              <a:rPr lang="en-US" sz="2000" b="1"/>
              <a:t> &amp; </a:t>
            </a:r>
            <a:r>
              <a:rPr lang="en-US" sz="2000" b="1">
                <a:solidFill>
                  <a:schemeClr val="accent2"/>
                </a:solidFill>
              </a:rPr>
              <a:t>End Date</a:t>
            </a:r>
            <a:r>
              <a:rPr lang="en-US" sz="2000" b="1"/>
              <a:t> should both be set to current day.</a:t>
            </a:r>
          </a:p>
        </p:txBody>
      </p:sp>
      <p:sp>
        <p:nvSpPr>
          <p:cNvPr id="970759" name="AutoShape 7"/>
          <p:cNvSpPr>
            <a:spLocks noChangeArrowheads="1"/>
          </p:cNvSpPr>
          <p:nvPr/>
        </p:nvSpPr>
        <p:spPr bwMode="auto">
          <a:xfrm>
            <a:off x="757238" y="3862388"/>
            <a:ext cx="15240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0760" name="Text Box 8"/>
          <p:cNvSpPr txBox="1">
            <a:spLocks noChangeArrowheads="1"/>
          </p:cNvSpPr>
          <p:nvPr/>
        </p:nvSpPr>
        <p:spPr bwMode="auto">
          <a:xfrm>
            <a:off x="2971800" y="1752600"/>
            <a:ext cx="5715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(All)</a:t>
            </a:r>
            <a:r>
              <a:rPr lang="en-US" sz="2000" b="1"/>
              <a:t> should be checked when generating </a:t>
            </a:r>
            <a:r>
              <a:rPr lang="en-US" sz="2000" b="1">
                <a:solidFill>
                  <a:schemeClr val="accent2"/>
                </a:solidFill>
              </a:rPr>
              <a:t>Daily Report</a:t>
            </a:r>
            <a:r>
              <a:rPr lang="en-US" sz="2000" b="1"/>
              <a:t>.</a:t>
            </a:r>
          </a:p>
        </p:txBody>
      </p:sp>
      <p:sp>
        <p:nvSpPr>
          <p:cNvPr id="970761" name="AutoShape 9"/>
          <p:cNvSpPr>
            <a:spLocks noChangeArrowheads="1"/>
          </p:cNvSpPr>
          <p:nvPr/>
        </p:nvSpPr>
        <p:spPr bwMode="auto">
          <a:xfrm>
            <a:off x="381000" y="1447800"/>
            <a:ext cx="381000" cy="152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0762" name="Text Box 10"/>
          <p:cNvSpPr txBox="1">
            <a:spLocks noChangeArrowheads="1"/>
          </p:cNvSpPr>
          <p:nvPr/>
        </p:nvSpPr>
        <p:spPr bwMode="auto">
          <a:xfrm>
            <a:off x="-41275" y="5499100"/>
            <a:ext cx="4267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Run Report</a:t>
            </a:r>
            <a:r>
              <a:rPr lang="en-US" sz="2000" b="1"/>
              <a:t> to generate.</a:t>
            </a:r>
          </a:p>
        </p:txBody>
      </p:sp>
      <p:sp>
        <p:nvSpPr>
          <p:cNvPr id="970764" name="Rectangle 12"/>
          <p:cNvSpPr>
            <a:spLocks noChangeArrowheads="1"/>
          </p:cNvSpPr>
          <p:nvPr/>
        </p:nvSpPr>
        <p:spPr bwMode="auto">
          <a:xfrm>
            <a:off x="1179513" y="4465638"/>
            <a:ext cx="650875" cy="269875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0765" name="Freeform 13"/>
          <p:cNvSpPr>
            <a:spLocks/>
          </p:cNvSpPr>
          <p:nvPr/>
        </p:nvSpPr>
        <p:spPr bwMode="auto">
          <a:xfrm>
            <a:off x="1536700" y="4806950"/>
            <a:ext cx="180975" cy="679450"/>
          </a:xfrm>
          <a:custGeom>
            <a:avLst/>
            <a:gdLst>
              <a:gd name="T0" fmla="*/ 114 w 114"/>
              <a:gd name="T1" fmla="*/ 428 h 428"/>
              <a:gd name="T2" fmla="*/ 9 w 114"/>
              <a:gd name="T3" fmla="*/ 149 h 428"/>
              <a:gd name="T4" fmla="*/ 62 w 114"/>
              <a:gd name="T5" fmla="*/ 166 h 428"/>
              <a:gd name="T6" fmla="*/ 18 w 114"/>
              <a:gd name="T7" fmla="*/ 0 h 428"/>
              <a:gd name="T8" fmla="*/ 0 60000 65536"/>
              <a:gd name="T9" fmla="*/ 0 60000 65536"/>
              <a:gd name="T10" fmla="*/ 0 60000 65536"/>
              <a:gd name="T11" fmla="*/ 0 60000 65536"/>
              <a:gd name="T12" fmla="*/ 0 w 114"/>
              <a:gd name="T13" fmla="*/ 0 h 428"/>
              <a:gd name="T14" fmla="*/ 114 w 114"/>
              <a:gd name="T15" fmla="*/ 428 h 4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4" h="428">
                <a:moveTo>
                  <a:pt x="114" y="428"/>
                </a:moveTo>
                <a:cubicBezTo>
                  <a:pt x="66" y="310"/>
                  <a:pt x="18" y="193"/>
                  <a:pt x="9" y="149"/>
                </a:cubicBezTo>
                <a:cubicBezTo>
                  <a:pt x="0" y="105"/>
                  <a:pt x="61" y="191"/>
                  <a:pt x="62" y="166"/>
                </a:cubicBezTo>
                <a:cubicBezTo>
                  <a:pt x="63" y="141"/>
                  <a:pt x="40" y="70"/>
                  <a:pt x="18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980" name="AutoShape 14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81" name="Rectangle 15"/>
          <p:cNvSpPr>
            <a:spLocks noChangeArrowheads="1"/>
          </p:cNvSpPr>
          <p:nvPr/>
        </p:nvSpPr>
        <p:spPr bwMode="auto">
          <a:xfrm>
            <a:off x="1009650" y="1009650"/>
            <a:ext cx="1600200" cy="152400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Run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0758" grpId="0" animBg="1"/>
      <p:bldP spid="970759" grpId="0" animBg="1"/>
      <p:bldP spid="970760" grpId="0" animBg="1"/>
      <p:bldP spid="970761" grpId="0" animBg="1"/>
      <p:bldP spid="970762" grpId="0" animBg="1"/>
      <p:bldP spid="970764" grpId="0" animBg="1"/>
      <p:bldP spid="97076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3810000" y="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Daily Report</a:t>
            </a:r>
            <a:endParaRPr lang="en-US" sz="2000" b="1"/>
          </a:p>
        </p:txBody>
      </p:sp>
      <p:sp>
        <p:nvSpPr>
          <p:cNvPr id="971781" name="Text Box 5"/>
          <p:cNvSpPr txBox="1">
            <a:spLocks noChangeArrowheads="1"/>
          </p:cNvSpPr>
          <p:nvPr/>
        </p:nvSpPr>
        <p:spPr bwMode="auto">
          <a:xfrm>
            <a:off x="1295400" y="5715000"/>
            <a:ext cx="6324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Check </a:t>
            </a:r>
            <a:r>
              <a:rPr lang="en-US" sz="2000" b="1">
                <a:solidFill>
                  <a:schemeClr val="accent2"/>
                </a:solidFill>
              </a:rPr>
              <a:t>“only Errors and No Data”</a:t>
            </a:r>
            <a:r>
              <a:rPr lang="en-US" sz="2000" b="1"/>
              <a:t> to check for errors.</a:t>
            </a:r>
          </a:p>
        </p:txBody>
      </p:sp>
      <p:sp>
        <p:nvSpPr>
          <p:cNvPr id="971782" name="AutoShape 6"/>
          <p:cNvSpPr>
            <a:spLocks noChangeArrowheads="1"/>
          </p:cNvSpPr>
          <p:nvPr/>
        </p:nvSpPr>
        <p:spPr bwMode="auto">
          <a:xfrm>
            <a:off x="7772400" y="5867400"/>
            <a:ext cx="11430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1783" name="Text Box 7"/>
          <p:cNvSpPr txBox="1">
            <a:spLocks noChangeArrowheads="1"/>
          </p:cNvSpPr>
          <p:nvPr/>
        </p:nvSpPr>
        <p:spPr bwMode="auto">
          <a:xfrm>
            <a:off x="1871663" y="4813300"/>
            <a:ext cx="4953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Review errors and correct if needed.  Correcting errors will be covered later.</a:t>
            </a:r>
          </a:p>
        </p:txBody>
      </p:sp>
      <p:sp>
        <p:nvSpPr>
          <p:cNvPr id="971787" name="Text Box 11"/>
          <p:cNvSpPr txBox="1">
            <a:spLocks noChangeArrowheads="1"/>
          </p:cNvSpPr>
          <p:nvPr/>
        </p:nvSpPr>
        <p:spPr bwMode="auto">
          <a:xfrm>
            <a:off x="3324225" y="762000"/>
            <a:ext cx="5653088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Daily Production for all leases is displayed.</a:t>
            </a:r>
          </a:p>
        </p:txBody>
      </p:sp>
      <p:sp>
        <p:nvSpPr>
          <p:cNvPr id="971789" name="Text Box 13"/>
          <p:cNvSpPr txBox="1">
            <a:spLocks noChangeArrowheads="1"/>
          </p:cNvSpPr>
          <p:nvPr/>
        </p:nvSpPr>
        <p:spPr bwMode="auto">
          <a:xfrm>
            <a:off x="3727450" y="4044950"/>
            <a:ext cx="5140325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Total daily Gas, Oil, &amp; Water for all leases displayed.</a:t>
            </a:r>
          </a:p>
        </p:txBody>
      </p:sp>
      <p:sp>
        <p:nvSpPr>
          <p:cNvPr id="971790" name="AutoShape 14"/>
          <p:cNvSpPr>
            <a:spLocks noChangeArrowheads="1"/>
          </p:cNvSpPr>
          <p:nvPr/>
        </p:nvSpPr>
        <p:spPr bwMode="auto">
          <a:xfrm>
            <a:off x="1123950" y="5319713"/>
            <a:ext cx="2078038" cy="1936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1791" name="Freeform 15"/>
          <p:cNvSpPr>
            <a:spLocks/>
          </p:cNvSpPr>
          <p:nvPr/>
        </p:nvSpPr>
        <p:spPr bwMode="auto">
          <a:xfrm>
            <a:off x="2520950" y="4310063"/>
            <a:ext cx="1206500" cy="885825"/>
          </a:xfrm>
          <a:custGeom>
            <a:avLst/>
            <a:gdLst>
              <a:gd name="T0" fmla="*/ 760 w 760"/>
              <a:gd name="T1" fmla="*/ 43 h 558"/>
              <a:gd name="T2" fmla="*/ 245 w 760"/>
              <a:gd name="T3" fmla="*/ 86 h 558"/>
              <a:gd name="T4" fmla="*/ 0 w 760"/>
              <a:gd name="T5" fmla="*/ 558 h 558"/>
              <a:gd name="T6" fmla="*/ 0 60000 65536"/>
              <a:gd name="T7" fmla="*/ 0 60000 65536"/>
              <a:gd name="T8" fmla="*/ 0 60000 65536"/>
              <a:gd name="T9" fmla="*/ 0 w 760"/>
              <a:gd name="T10" fmla="*/ 0 h 558"/>
              <a:gd name="T11" fmla="*/ 760 w 760"/>
              <a:gd name="T12" fmla="*/ 558 h 5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0" h="558">
                <a:moveTo>
                  <a:pt x="760" y="43"/>
                </a:moveTo>
                <a:cubicBezTo>
                  <a:pt x="566" y="21"/>
                  <a:pt x="372" y="0"/>
                  <a:pt x="245" y="86"/>
                </a:cubicBezTo>
                <a:cubicBezTo>
                  <a:pt x="118" y="172"/>
                  <a:pt x="59" y="365"/>
                  <a:pt x="0" y="558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DataViewer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1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1781" grpId="0" animBg="1"/>
      <p:bldP spid="971782" grpId="0" animBg="1"/>
      <p:bldP spid="971783" grpId="0" animBg="1"/>
      <p:bldP spid="971787" grpId="0" animBg="1"/>
      <p:bldP spid="971789" grpId="0" animBg="1"/>
      <p:bldP spid="971790" grpId="0" animBg="1"/>
      <p:bldP spid="9717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aseline="0" dirty="0" smtClean="0"/>
              <a:t>  Options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819400" y="0"/>
            <a:ext cx="3505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Retrieving Route Process</a:t>
            </a:r>
          </a:p>
        </p:txBody>
      </p:sp>
      <p:pic>
        <p:nvPicPr>
          <p:cNvPr id="8888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2350" y="457200"/>
            <a:ext cx="1771650" cy="38385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</p:pic>
      <p:sp>
        <p:nvSpPr>
          <p:cNvPr id="888837" name="AutoShape 5"/>
          <p:cNvSpPr>
            <a:spLocks noChangeArrowheads="1"/>
          </p:cNvSpPr>
          <p:nvPr/>
        </p:nvSpPr>
        <p:spPr bwMode="auto">
          <a:xfrm>
            <a:off x="7391400" y="457200"/>
            <a:ext cx="9906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8838" name="Text Box 6"/>
          <p:cNvSpPr txBox="1">
            <a:spLocks noChangeArrowheads="1"/>
          </p:cNvSpPr>
          <p:nvPr/>
        </p:nvSpPr>
        <p:spPr bwMode="auto">
          <a:xfrm>
            <a:off x="1752600" y="1066800"/>
            <a:ext cx="53340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Go to Options, Select </a:t>
            </a:r>
            <a:r>
              <a:rPr lang="en-US" sz="2000" b="1">
                <a:solidFill>
                  <a:schemeClr val="accent2"/>
                </a:solidFill>
              </a:rPr>
              <a:t>Retrieve Route</a:t>
            </a:r>
            <a:r>
              <a:rPr lang="en-US" sz="2000" b="1"/>
              <a:t>.</a:t>
            </a:r>
          </a:p>
        </p:txBody>
      </p:sp>
      <p:cxnSp>
        <p:nvCxnSpPr>
          <p:cNvPr id="888839" name="AutoShape 7"/>
          <p:cNvCxnSpPr>
            <a:cxnSpLocks noChangeShapeType="1"/>
            <a:stCxn id="888838" idx="0"/>
            <a:endCxn id="888837" idx="1"/>
          </p:cNvCxnSpPr>
          <p:nvPr/>
        </p:nvCxnSpPr>
        <p:spPr bwMode="auto">
          <a:xfrm rot="-5400000">
            <a:off x="5653088" y="-661988"/>
            <a:ext cx="495300" cy="2962275"/>
          </a:xfrm>
          <a:prstGeom prst="curvedConnector2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2296" name="Rectangle 12"/>
          <p:cNvSpPr>
            <a:spLocks noChangeArrowheads="1"/>
          </p:cNvSpPr>
          <p:nvPr/>
        </p:nvSpPr>
        <p:spPr bwMode="auto">
          <a:xfrm>
            <a:off x="8382000" y="257175"/>
            <a:ext cx="638175" cy="20002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88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8837" grpId="0" animBg="1"/>
      <p:bldP spid="88883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3810000" y="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Daily Report</a:t>
            </a:r>
            <a:endParaRPr lang="en-US" sz="2000" b="1"/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-20638" y="6081713"/>
            <a:ext cx="6781801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reviewing &amp; checking for errors, click </a:t>
            </a:r>
            <a:r>
              <a:rPr lang="en-US" sz="2000" b="1">
                <a:solidFill>
                  <a:schemeClr val="accent2"/>
                </a:solidFill>
              </a:rPr>
              <a:t>Send Data</a:t>
            </a:r>
            <a:r>
              <a:rPr lang="en-US" sz="2000" b="1"/>
              <a:t>.</a:t>
            </a:r>
          </a:p>
        </p:txBody>
      </p:sp>
      <p:sp>
        <p:nvSpPr>
          <p:cNvPr id="86021" name="Rectangle 11"/>
          <p:cNvSpPr>
            <a:spLocks noChangeArrowheads="1"/>
          </p:cNvSpPr>
          <p:nvPr/>
        </p:nvSpPr>
        <p:spPr bwMode="auto">
          <a:xfrm>
            <a:off x="8080375" y="6364288"/>
            <a:ext cx="604838" cy="219075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2" name="Freeform 12"/>
          <p:cNvSpPr>
            <a:spLocks/>
          </p:cNvSpPr>
          <p:nvPr/>
        </p:nvSpPr>
        <p:spPr bwMode="auto">
          <a:xfrm>
            <a:off x="6761163" y="6289675"/>
            <a:ext cx="1233487" cy="236538"/>
          </a:xfrm>
          <a:custGeom>
            <a:avLst/>
            <a:gdLst>
              <a:gd name="T0" fmla="*/ 0 w 777"/>
              <a:gd name="T1" fmla="*/ 0 h 149"/>
              <a:gd name="T2" fmla="*/ 401 w 777"/>
              <a:gd name="T3" fmla="*/ 53 h 149"/>
              <a:gd name="T4" fmla="*/ 262 w 777"/>
              <a:gd name="T5" fmla="*/ 96 h 149"/>
              <a:gd name="T6" fmla="*/ 777 w 777"/>
              <a:gd name="T7" fmla="*/ 149 h 149"/>
              <a:gd name="T8" fmla="*/ 0 60000 65536"/>
              <a:gd name="T9" fmla="*/ 0 60000 65536"/>
              <a:gd name="T10" fmla="*/ 0 60000 65536"/>
              <a:gd name="T11" fmla="*/ 0 60000 65536"/>
              <a:gd name="T12" fmla="*/ 0 w 777"/>
              <a:gd name="T13" fmla="*/ 0 h 149"/>
              <a:gd name="T14" fmla="*/ 777 w 777"/>
              <a:gd name="T15" fmla="*/ 149 h 1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7" h="149">
                <a:moveTo>
                  <a:pt x="0" y="0"/>
                </a:moveTo>
                <a:cubicBezTo>
                  <a:pt x="178" y="18"/>
                  <a:pt x="357" y="37"/>
                  <a:pt x="401" y="53"/>
                </a:cubicBezTo>
                <a:cubicBezTo>
                  <a:pt x="445" y="69"/>
                  <a:pt x="199" y="80"/>
                  <a:pt x="262" y="96"/>
                </a:cubicBezTo>
                <a:cubicBezTo>
                  <a:pt x="325" y="112"/>
                  <a:pt x="551" y="130"/>
                  <a:pt x="777" y="149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Send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-381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3810000" y="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Daily Report</a:t>
            </a:r>
            <a:endParaRPr lang="en-US" sz="2000" b="1"/>
          </a:p>
        </p:txBody>
      </p:sp>
      <p:sp>
        <p:nvSpPr>
          <p:cNvPr id="1026065" name="Text Box 17"/>
          <p:cNvSpPr txBox="1">
            <a:spLocks noChangeArrowheads="1"/>
          </p:cNvSpPr>
          <p:nvPr/>
        </p:nvSpPr>
        <p:spPr bwMode="auto">
          <a:xfrm>
            <a:off x="2339975" y="660400"/>
            <a:ext cx="4445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Program will connect to FTP site &amp; transmit data.</a:t>
            </a:r>
          </a:p>
        </p:txBody>
      </p:sp>
      <p:pic>
        <p:nvPicPr>
          <p:cNvPr id="1026066" name="Picture 18" descr="senddatasuccessfu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9975" y="4391025"/>
            <a:ext cx="1695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067" name="Text Box 19"/>
          <p:cNvSpPr txBox="1">
            <a:spLocks noChangeArrowheads="1"/>
          </p:cNvSpPr>
          <p:nvPr/>
        </p:nvSpPr>
        <p:spPr bwMode="auto">
          <a:xfrm>
            <a:off x="2317750" y="3509963"/>
            <a:ext cx="4492625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Program will alert when data successfully sent.</a:t>
            </a:r>
          </a:p>
        </p:txBody>
      </p:sp>
      <p:sp>
        <p:nvSpPr>
          <p:cNvPr id="1026068" name="Text Box 20"/>
          <p:cNvSpPr txBox="1">
            <a:spLocks noChangeArrowheads="1"/>
          </p:cNvSpPr>
          <p:nvPr/>
        </p:nvSpPr>
        <p:spPr bwMode="auto">
          <a:xfrm>
            <a:off x="7086600" y="4851400"/>
            <a:ext cx="12827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OK</a:t>
            </a:r>
          </a:p>
        </p:txBody>
      </p:sp>
      <p:sp>
        <p:nvSpPr>
          <p:cNvPr id="1026069" name="Freeform 21"/>
          <p:cNvSpPr>
            <a:spLocks/>
          </p:cNvSpPr>
          <p:nvPr/>
        </p:nvSpPr>
        <p:spPr bwMode="auto">
          <a:xfrm>
            <a:off x="4991100" y="5054600"/>
            <a:ext cx="2082800" cy="292100"/>
          </a:xfrm>
          <a:custGeom>
            <a:avLst/>
            <a:gdLst>
              <a:gd name="T0" fmla="*/ 1312 w 1312"/>
              <a:gd name="T1" fmla="*/ 0 h 184"/>
              <a:gd name="T2" fmla="*/ 488 w 1312"/>
              <a:gd name="T3" fmla="*/ 80 h 184"/>
              <a:gd name="T4" fmla="*/ 720 w 1312"/>
              <a:gd name="T5" fmla="*/ 144 h 184"/>
              <a:gd name="T6" fmla="*/ 0 w 1312"/>
              <a:gd name="T7" fmla="*/ 184 h 184"/>
              <a:gd name="T8" fmla="*/ 0 60000 65536"/>
              <a:gd name="T9" fmla="*/ 0 60000 65536"/>
              <a:gd name="T10" fmla="*/ 0 60000 65536"/>
              <a:gd name="T11" fmla="*/ 0 60000 65536"/>
              <a:gd name="T12" fmla="*/ 0 w 1312"/>
              <a:gd name="T13" fmla="*/ 0 h 184"/>
              <a:gd name="T14" fmla="*/ 1312 w 1312"/>
              <a:gd name="T15" fmla="*/ 184 h 1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2" h="184">
                <a:moveTo>
                  <a:pt x="1312" y="0"/>
                </a:moveTo>
                <a:cubicBezTo>
                  <a:pt x="949" y="28"/>
                  <a:pt x="587" y="56"/>
                  <a:pt x="488" y="80"/>
                </a:cubicBezTo>
                <a:cubicBezTo>
                  <a:pt x="389" y="104"/>
                  <a:pt x="801" y="127"/>
                  <a:pt x="720" y="144"/>
                </a:cubicBezTo>
                <a:cubicBezTo>
                  <a:pt x="639" y="161"/>
                  <a:pt x="319" y="172"/>
                  <a:pt x="0" y="18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6070" name="Rectangle 22"/>
          <p:cNvSpPr>
            <a:spLocks noChangeArrowheads="1"/>
          </p:cNvSpPr>
          <p:nvPr/>
        </p:nvSpPr>
        <p:spPr bwMode="auto">
          <a:xfrm>
            <a:off x="4089400" y="5213350"/>
            <a:ext cx="728663" cy="2476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7050" name="Picture 24" descr="C:\DOCUME~1\David\LOCALS~1\Temp\SNAGHTML20d6bb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7888" y="1533525"/>
            <a:ext cx="4876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Send Data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65" grpId="0" animBg="1" autoUpdateAnimBg="0"/>
      <p:bldP spid="1026067" grpId="0" animBg="1" autoUpdateAnimBg="0"/>
      <p:bldP spid="1026068" grpId="0" animBg="1" autoUpdateAnimBg="0"/>
      <p:bldP spid="1026069" grpId="0" animBg="1"/>
      <p:bldP spid="1026070" grpId="0" animBg="1" autoUpdateAnimBg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3810000" y="0"/>
            <a:ext cx="1752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Daily Report</a:t>
            </a:r>
            <a:endParaRPr lang="en-US" sz="2000" b="1"/>
          </a:p>
        </p:txBody>
      </p:sp>
      <p:sp>
        <p:nvSpPr>
          <p:cNvPr id="1027082" name="Text Box 10"/>
          <p:cNvSpPr txBox="1">
            <a:spLocks noChangeArrowheads="1"/>
          </p:cNvSpPr>
          <p:nvPr/>
        </p:nvSpPr>
        <p:spPr bwMode="auto">
          <a:xfrm>
            <a:off x="1689100" y="825500"/>
            <a:ext cx="57023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Program will then send route to the FTP site.</a:t>
            </a:r>
          </a:p>
        </p:txBody>
      </p:sp>
      <p:sp>
        <p:nvSpPr>
          <p:cNvPr id="1027083" name="Text Box 11"/>
          <p:cNvSpPr txBox="1">
            <a:spLocks noChangeArrowheads="1"/>
          </p:cNvSpPr>
          <p:nvPr/>
        </p:nvSpPr>
        <p:spPr bwMode="auto">
          <a:xfrm>
            <a:off x="2044700" y="3509963"/>
            <a:ext cx="4927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Program will alert when data successfully sent.</a:t>
            </a:r>
          </a:p>
        </p:txBody>
      </p:sp>
      <p:pic>
        <p:nvPicPr>
          <p:cNvPr id="1027084" name="Picture 12" descr="sendroutesuccessfu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7100" y="4383088"/>
            <a:ext cx="1752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085" name="Text Box 13"/>
          <p:cNvSpPr txBox="1">
            <a:spLocks noChangeArrowheads="1"/>
          </p:cNvSpPr>
          <p:nvPr/>
        </p:nvSpPr>
        <p:spPr bwMode="auto">
          <a:xfrm>
            <a:off x="6972300" y="4851400"/>
            <a:ext cx="12827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OK</a:t>
            </a:r>
          </a:p>
        </p:txBody>
      </p:sp>
      <p:sp>
        <p:nvSpPr>
          <p:cNvPr id="1027086" name="Freeform 14"/>
          <p:cNvSpPr>
            <a:spLocks/>
          </p:cNvSpPr>
          <p:nvPr/>
        </p:nvSpPr>
        <p:spPr bwMode="auto">
          <a:xfrm>
            <a:off x="4889500" y="5054600"/>
            <a:ext cx="2082800" cy="292100"/>
          </a:xfrm>
          <a:custGeom>
            <a:avLst/>
            <a:gdLst>
              <a:gd name="T0" fmla="*/ 1312 w 1312"/>
              <a:gd name="T1" fmla="*/ 0 h 184"/>
              <a:gd name="T2" fmla="*/ 488 w 1312"/>
              <a:gd name="T3" fmla="*/ 80 h 184"/>
              <a:gd name="T4" fmla="*/ 720 w 1312"/>
              <a:gd name="T5" fmla="*/ 144 h 184"/>
              <a:gd name="T6" fmla="*/ 0 w 1312"/>
              <a:gd name="T7" fmla="*/ 184 h 184"/>
              <a:gd name="T8" fmla="*/ 0 60000 65536"/>
              <a:gd name="T9" fmla="*/ 0 60000 65536"/>
              <a:gd name="T10" fmla="*/ 0 60000 65536"/>
              <a:gd name="T11" fmla="*/ 0 60000 65536"/>
              <a:gd name="T12" fmla="*/ 0 w 1312"/>
              <a:gd name="T13" fmla="*/ 0 h 184"/>
              <a:gd name="T14" fmla="*/ 1312 w 1312"/>
              <a:gd name="T15" fmla="*/ 184 h 1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2" h="184">
                <a:moveTo>
                  <a:pt x="1312" y="0"/>
                </a:moveTo>
                <a:cubicBezTo>
                  <a:pt x="949" y="28"/>
                  <a:pt x="587" y="56"/>
                  <a:pt x="488" y="80"/>
                </a:cubicBezTo>
                <a:cubicBezTo>
                  <a:pt x="389" y="104"/>
                  <a:pt x="801" y="127"/>
                  <a:pt x="720" y="144"/>
                </a:cubicBezTo>
                <a:cubicBezTo>
                  <a:pt x="639" y="161"/>
                  <a:pt x="319" y="172"/>
                  <a:pt x="0" y="18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7087" name="Rectangle 15"/>
          <p:cNvSpPr>
            <a:spLocks noChangeArrowheads="1"/>
          </p:cNvSpPr>
          <p:nvPr/>
        </p:nvSpPr>
        <p:spPr bwMode="auto">
          <a:xfrm>
            <a:off x="3978275" y="5226050"/>
            <a:ext cx="701675" cy="234950"/>
          </a:xfrm>
          <a:prstGeom prst="rect">
            <a:avLst/>
          </a:prstGeom>
          <a:solidFill>
            <a:srgbClr val="FFFF00">
              <a:alpha val="59999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8074" name="Picture 17" descr="C:\DOCUME~1\David\LOCALS~1\Temp\SNAGHTML211b2e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3913" y="1465263"/>
            <a:ext cx="4876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Send Route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082" grpId="0" animBg="1" autoUpdateAnimBg="0"/>
      <p:bldP spid="1027083" grpId="0" animBg="1" autoUpdateAnimBg="0"/>
      <p:bldP spid="1027085" grpId="0" animBg="1" autoUpdateAnimBg="0"/>
      <p:bldP spid="1027086" grpId="0" animBg="1"/>
      <p:bldP spid="1027087" grpId="0" animBg="1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Text Box 4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89092" name="Text Box 5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73830" name="Text Box 6"/>
          <p:cNvSpPr txBox="1">
            <a:spLocks noChangeArrowheads="1"/>
          </p:cNvSpPr>
          <p:nvPr/>
        </p:nvSpPr>
        <p:spPr bwMode="auto">
          <a:xfrm>
            <a:off x="3505200" y="1122363"/>
            <a:ext cx="5638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Monthly Report-Send</a:t>
            </a:r>
            <a:r>
              <a:rPr lang="en-US" sz="2000" b="1"/>
              <a:t> from dropdown menu.</a:t>
            </a:r>
          </a:p>
        </p:txBody>
      </p:sp>
      <p:pic>
        <p:nvPicPr>
          <p:cNvPr id="8909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143000"/>
            <a:ext cx="2114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5" name="AutoShape 9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3835" name="Line 11"/>
          <p:cNvSpPr>
            <a:spLocks noChangeShapeType="1"/>
          </p:cNvSpPr>
          <p:nvPr/>
        </p:nvSpPr>
        <p:spPr bwMode="auto">
          <a:xfrm flipH="1" flipV="1">
            <a:off x="2673350" y="1371600"/>
            <a:ext cx="817563" cy="825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Monthly Send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830" grpId="0" animBg="1"/>
      <p:bldP spid="97383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Text Box 4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0116" name="Text Box 5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74854" name="AutoShape 6"/>
          <p:cNvSpPr>
            <a:spLocks noChangeArrowheads="1"/>
          </p:cNvSpPr>
          <p:nvPr/>
        </p:nvSpPr>
        <p:spPr bwMode="auto">
          <a:xfrm>
            <a:off x="381000" y="1447800"/>
            <a:ext cx="381000" cy="152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4855" name="Text Box 7"/>
          <p:cNvSpPr txBox="1">
            <a:spLocks noChangeArrowheads="1"/>
          </p:cNvSpPr>
          <p:nvPr/>
        </p:nvSpPr>
        <p:spPr bwMode="auto">
          <a:xfrm>
            <a:off x="2971800" y="1752600"/>
            <a:ext cx="5715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(All)</a:t>
            </a:r>
            <a:r>
              <a:rPr lang="en-US" sz="2000" b="1"/>
              <a:t> should be checked when generating </a:t>
            </a:r>
            <a:r>
              <a:rPr lang="en-US" sz="2000" b="1">
                <a:solidFill>
                  <a:schemeClr val="accent2"/>
                </a:solidFill>
              </a:rPr>
              <a:t>Monthly Report</a:t>
            </a:r>
            <a:r>
              <a:rPr lang="en-US" sz="2000" b="1"/>
              <a:t>.</a:t>
            </a:r>
          </a:p>
        </p:txBody>
      </p:sp>
      <p:sp>
        <p:nvSpPr>
          <p:cNvPr id="974856" name="Text Box 8"/>
          <p:cNvSpPr txBox="1">
            <a:spLocks noChangeArrowheads="1"/>
          </p:cNvSpPr>
          <p:nvPr/>
        </p:nvSpPr>
        <p:spPr bwMode="auto">
          <a:xfrm>
            <a:off x="2971800" y="3581400"/>
            <a:ext cx="6172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Month</a:t>
            </a:r>
            <a:r>
              <a:rPr lang="en-US" sz="2000" b="1"/>
              <a:t> for monthly report to be generated.</a:t>
            </a:r>
          </a:p>
        </p:txBody>
      </p:sp>
      <p:sp>
        <p:nvSpPr>
          <p:cNvPr id="974857" name="AutoShape 9"/>
          <p:cNvSpPr>
            <a:spLocks noChangeArrowheads="1"/>
          </p:cNvSpPr>
          <p:nvPr/>
        </p:nvSpPr>
        <p:spPr bwMode="auto">
          <a:xfrm>
            <a:off x="990600" y="3657600"/>
            <a:ext cx="12954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4858" name="Text Box 10"/>
          <p:cNvSpPr txBox="1">
            <a:spLocks noChangeArrowheads="1"/>
          </p:cNvSpPr>
          <p:nvPr/>
        </p:nvSpPr>
        <p:spPr bwMode="auto">
          <a:xfrm>
            <a:off x="-14288" y="5665788"/>
            <a:ext cx="3886201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Run Report</a:t>
            </a:r>
            <a:r>
              <a:rPr lang="en-US" sz="2000" b="1"/>
              <a:t> to generate.</a:t>
            </a:r>
          </a:p>
        </p:txBody>
      </p:sp>
      <p:sp>
        <p:nvSpPr>
          <p:cNvPr id="974860" name="Rectangle 12"/>
          <p:cNvSpPr>
            <a:spLocks noChangeArrowheads="1"/>
          </p:cNvSpPr>
          <p:nvPr/>
        </p:nvSpPr>
        <p:spPr bwMode="auto">
          <a:xfrm>
            <a:off x="1225550" y="4502150"/>
            <a:ext cx="596900" cy="20955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4861" name="Freeform 13"/>
          <p:cNvSpPr>
            <a:spLocks/>
          </p:cNvSpPr>
          <p:nvPr/>
        </p:nvSpPr>
        <p:spPr bwMode="auto">
          <a:xfrm>
            <a:off x="1420813" y="4787900"/>
            <a:ext cx="96837" cy="876300"/>
          </a:xfrm>
          <a:custGeom>
            <a:avLst/>
            <a:gdLst>
              <a:gd name="T0" fmla="*/ 45 w 61"/>
              <a:gd name="T1" fmla="*/ 552 h 552"/>
              <a:gd name="T2" fmla="*/ 1 w 61"/>
              <a:gd name="T3" fmla="*/ 292 h 552"/>
              <a:gd name="T4" fmla="*/ 49 w 61"/>
              <a:gd name="T5" fmla="*/ 352 h 552"/>
              <a:gd name="T6" fmla="*/ 61 w 61"/>
              <a:gd name="T7" fmla="*/ 0 h 552"/>
              <a:gd name="T8" fmla="*/ 0 60000 65536"/>
              <a:gd name="T9" fmla="*/ 0 60000 65536"/>
              <a:gd name="T10" fmla="*/ 0 60000 65536"/>
              <a:gd name="T11" fmla="*/ 0 60000 65536"/>
              <a:gd name="T12" fmla="*/ 0 w 61"/>
              <a:gd name="T13" fmla="*/ 0 h 552"/>
              <a:gd name="T14" fmla="*/ 61 w 61"/>
              <a:gd name="T15" fmla="*/ 552 h 5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" h="552">
                <a:moveTo>
                  <a:pt x="45" y="552"/>
                </a:moveTo>
                <a:cubicBezTo>
                  <a:pt x="22" y="438"/>
                  <a:pt x="0" y="325"/>
                  <a:pt x="1" y="292"/>
                </a:cubicBezTo>
                <a:cubicBezTo>
                  <a:pt x="2" y="259"/>
                  <a:pt x="39" y="401"/>
                  <a:pt x="49" y="352"/>
                </a:cubicBezTo>
                <a:cubicBezTo>
                  <a:pt x="59" y="303"/>
                  <a:pt x="60" y="151"/>
                  <a:pt x="61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0124" name="AutoShape 14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Run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4854" grpId="0" animBg="1"/>
      <p:bldP spid="974855" grpId="0" animBg="1"/>
      <p:bldP spid="974856" grpId="0" animBg="1"/>
      <p:bldP spid="974857" grpId="0" animBg="1"/>
      <p:bldP spid="974858" grpId="0" animBg="1"/>
      <p:bldP spid="974860" grpId="0" animBg="1"/>
      <p:bldP spid="974861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5029200" y="152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75878" name="Text Box 6"/>
          <p:cNvSpPr txBox="1">
            <a:spLocks noChangeArrowheads="1"/>
          </p:cNvSpPr>
          <p:nvPr/>
        </p:nvSpPr>
        <p:spPr bwMode="auto">
          <a:xfrm>
            <a:off x="3860800" y="1744663"/>
            <a:ext cx="4891088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Each lease displayed with total production for month.</a:t>
            </a:r>
          </a:p>
        </p:txBody>
      </p:sp>
      <p:sp>
        <p:nvSpPr>
          <p:cNvPr id="975879" name="Text Box 7"/>
          <p:cNvSpPr txBox="1">
            <a:spLocks noChangeArrowheads="1"/>
          </p:cNvSpPr>
          <p:nvPr/>
        </p:nvSpPr>
        <p:spPr bwMode="auto">
          <a:xfrm>
            <a:off x="3562350" y="2574925"/>
            <a:ext cx="4557713" cy="1016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Monthly Report may also be viewed by daily production by selecting Daily.</a:t>
            </a:r>
          </a:p>
        </p:txBody>
      </p:sp>
      <p:sp>
        <p:nvSpPr>
          <p:cNvPr id="975881" name="Freeform 9"/>
          <p:cNvSpPr>
            <a:spLocks/>
          </p:cNvSpPr>
          <p:nvPr/>
        </p:nvSpPr>
        <p:spPr bwMode="auto">
          <a:xfrm>
            <a:off x="2928938" y="471488"/>
            <a:ext cx="617537" cy="2168525"/>
          </a:xfrm>
          <a:custGeom>
            <a:avLst/>
            <a:gdLst>
              <a:gd name="T0" fmla="*/ 389 w 389"/>
              <a:gd name="T1" fmla="*/ 934 h 934"/>
              <a:gd name="T2" fmla="*/ 23 w 389"/>
              <a:gd name="T3" fmla="*/ 305 h 934"/>
              <a:gd name="T4" fmla="*/ 250 w 389"/>
              <a:gd name="T5" fmla="*/ 0 h 934"/>
              <a:gd name="T6" fmla="*/ 0 60000 65536"/>
              <a:gd name="T7" fmla="*/ 0 60000 65536"/>
              <a:gd name="T8" fmla="*/ 0 60000 65536"/>
              <a:gd name="T9" fmla="*/ 0 w 389"/>
              <a:gd name="T10" fmla="*/ 0 h 934"/>
              <a:gd name="T11" fmla="*/ 389 w 389"/>
              <a:gd name="T12" fmla="*/ 934 h 93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9" h="934">
                <a:moveTo>
                  <a:pt x="389" y="934"/>
                </a:moveTo>
                <a:cubicBezTo>
                  <a:pt x="217" y="697"/>
                  <a:pt x="46" y="461"/>
                  <a:pt x="23" y="305"/>
                </a:cubicBezTo>
                <a:cubicBezTo>
                  <a:pt x="0" y="149"/>
                  <a:pt x="125" y="74"/>
                  <a:pt x="250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DataViewer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5878" grpId="0" animBg="1"/>
      <p:bldP spid="975879" grpId="0" animBg="1"/>
      <p:bldP spid="975881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5029200" y="152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76902" name="Text Box 6"/>
          <p:cNvSpPr txBox="1">
            <a:spLocks noChangeArrowheads="1"/>
          </p:cNvSpPr>
          <p:nvPr/>
        </p:nvSpPr>
        <p:spPr bwMode="auto">
          <a:xfrm>
            <a:off x="3962400" y="776288"/>
            <a:ext cx="5181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Each lease displayed with each day’s production and Monthly total Production</a:t>
            </a:r>
          </a:p>
        </p:txBody>
      </p:sp>
      <p:sp>
        <p:nvSpPr>
          <p:cNvPr id="976903" name="AutoShape 7"/>
          <p:cNvSpPr>
            <a:spLocks noChangeArrowheads="1"/>
          </p:cNvSpPr>
          <p:nvPr/>
        </p:nvSpPr>
        <p:spPr bwMode="auto">
          <a:xfrm>
            <a:off x="1052513" y="5360988"/>
            <a:ext cx="2203450" cy="180975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6904" name="Freeform 8"/>
          <p:cNvSpPr>
            <a:spLocks/>
          </p:cNvSpPr>
          <p:nvPr/>
        </p:nvSpPr>
        <p:spPr bwMode="auto">
          <a:xfrm>
            <a:off x="2341563" y="1787525"/>
            <a:ext cx="1925637" cy="3311525"/>
          </a:xfrm>
          <a:custGeom>
            <a:avLst/>
            <a:gdLst>
              <a:gd name="T0" fmla="*/ 1213 w 1213"/>
              <a:gd name="T1" fmla="*/ 0 h 2086"/>
              <a:gd name="T2" fmla="*/ 236 w 1213"/>
              <a:gd name="T3" fmla="*/ 1248 h 2086"/>
              <a:gd name="T4" fmla="*/ 576 w 1213"/>
              <a:gd name="T5" fmla="*/ 1143 h 2086"/>
              <a:gd name="T6" fmla="*/ 0 w 1213"/>
              <a:gd name="T7" fmla="*/ 2086 h 2086"/>
              <a:gd name="T8" fmla="*/ 0 60000 65536"/>
              <a:gd name="T9" fmla="*/ 0 60000 65536"/>
              <a:gd name="T10" fmla="*/ 0 60000 65536"/>
              <a:gd name="T11" fmla="*/ 0 60000 65536"/>
              <a:gd name="T12" fmla="*/ 0 w 1213"/>
              <a:gd name="T13" fmla="*/ 0 h 2086"/>
              <a:gd name="T14" fmla="*/ 1213 w 1213"/>
              <a:gd name="T15" fmla="*/ 2086 h 20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3" h="2086">
                <a:moveTo>
                  <a:pt x="1213" y="0"/>
                </a:moveTo>
                <a:cubicBezTo>
                  <a:pt x="777" y="529"/>
                  <a:pt x="342" y="1058"/>
                  <a:pt x="236" y="1248"/>
                </a:cubicBezTo>
                <a:cubicBezTo>
                  <a:pt x="130" y="1438"/>
                  <a:pt x="615" y="1003"/>
                  <a:pt x="576" y="1143"/>
                </a:cubicBezTo>
                <a:cubicBezTo>
                  <a:pt x="537" y="1283"/>
                  <a:pt x="268" y="1684"/>
                  <a:pt x="0" y="2086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Totals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6902" grpId="0" animBg="1"/>
      <p:bldP spid="976903" grpId="0" animBg="1"/>
      <p:bldP spid="976904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5029200" y="152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828800" y="2133600"/>
            <a:ext cx="548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977925" name="Text Box 5"/>
          <p:cNvSpPr txBox="1">
            <a:spLocks noChangeArrowheads="1"/>
          </p:cNvSpPr>
          <p:nvPr/>
        </p:nvSpPr>
        <p:spPr bwMode="auto">
          <a:xfrm>
            <a:off x="1295400" y="5715000"/>
            <a:ext cx="6324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Check </a:t>
            </a:r>
            <a:r>
              <a:rPr lang="en-US" sz="2000" b="1">
                <a:solidFill>
                  <a:schemeClr val="accent2"/>
                </a:solidFill>
              </a:rPr>
              <a:t>“only Errors and No Data”</a:t>
            </a:r>
            <a:r>
              <a:rPr lang="en-US" sz="2000" b="1"/>
              <a:t> to check for errors.</a:t>
            </a:r>
          </a:p>
        </p:txBody>
      </p:sp>
      <p:sp>
        <p:nvSpPr>
          <p:cNvPr id="977926" name="AutoShape 6"/>
          <p:cNvSpPr>
            <a:spLocks noChangeArrowheads="1"/>
          </p:cNvSpPr>
          <p:nvPr/>
        </p:nvSpPr>
        <p:spPr bwMode="auto">
          <a:xfrm>
            <a:off x="7772400" y="5867400"/>
            <a:ext cx="11430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7927" name="Text Box 7"/>
          <p:cNvSpPr txBox="1">
            <a:spLocks noChangeArrowheads="1"/>
          </p:cNvSpPr>
          <p:nvPr/>
        </p:nvSpPr>
        <p:spPr bwMode="auto">
          <a:xfrm>
            <a:off x="1828800" y="4419600"/>
            <a:ext cx="4953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Review errors and correct if needed.  Correcting errors will be covered later.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Only Errors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7925" grpId="0" animBg="1"/>
      <p:bldP spid="977926" grpId="0" animBg="1"/>
      <p:bldP spid="977927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5029200" y="152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Monthly Report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828800" y="2133600"/>
            <a:ext cx="548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 b="1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-6350" y="6108700"/>
            <a:ext cx="6781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After reviewing &amp; checking for errors, click </a:t>
            </a:r>
            <a:r>
              <a:rPr lang="en-US" sz="2000" b="1">
                <a:solidFill>
                  <a:schemeClr val="accent2"/>
                </a:solidFill>
              </a:rPr>
              <a:t>Send Data</a:t>
            </a:r>
            <a:r>
              <a:rPr lang="en-US" sz="2000" b="1"/>
              <a:t>.</a:t>
            </a:r>
          </a:p>
        </p:txBody>
      </p:sp>
      <p:sp>
        <p:nvSpPr>
          <p:cNvPr id="94214" name="Rectangle 7"/>
          <p:cNvSpPr>
            <a:spLocks noChangeArrowheads="1"/>
          </p:cNvSpPr>
          <p:nvPr/>
        </p:nvSpPr>
        <p:spPr bwMode="auto">
          <a:xfrm>
            <a:off x="8070850" y="6419850"/>
            <a:ext cx="596900" cy="20320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215" name="Freeform 8"/>
          <p:cNvSpPr>
            <a:spLocks/>
          </p:cNvSpPr>
          <p:nvPr/>
        </p:nvSpPr>
        <p:spPr bwMode="auto">
          <a:xfrm>
            <a:off x="6775450" y="6330950"/>
            <a:ext cx="1238250" cy="165100"/>
          </a:xfrm>
          <a:custGeom>
            <a:avLst/>
            <a:gdLst>
              <a:gd name="T0" fmla="*/ 0 w 780"/>
              <a:gd name="T1" fmla="*/ 0 h 104"/>
              <a:gd name="T2" fmla="*/ 328 w 780"/>
              <a:gd name="T3" fmla="*/ 36 h 104"/>
              <a:gd name="T4" fmla="*/ 284 w 780"/>
              <a:gd name="T5" fmla="*/ 92 h 104"/>
              <a:gd name="T6" fmla="*/ 780 w 780"/>
              <a:gd name="T7" fmla="*/ 104 h 104"/>
              <a:gd name="T8" fmla="*/ 0 60000 65536"/>
              <a:gd name="T9" fmla="*/ 0 60000 65536"/>
              <a:gd name="T10" fmla="*/ 0 60000 65536"/>
              <a:gd name="T11" fmla="*/ 0 60000 65536"/>
              <a:gd name="T12" fmla="*/ 0 w 780"/>
              <a:gd name="T13" fmla="*/ 0 h 104"/>
              <a:gd name="T14" fmla="*/ 780 w 780"/>
              <a:gd name="T15" fmla="*/ 104 h 1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0" h="104">
                <a:moveTo>
                  <a:pt x="0" y="0"/>
                </a:moveTo>
                <a:cubicBezTo>
                  <a:pt x="140" y="10"/>
                  <a:pt x="281" y="21"/>
                  <a:pt x="328" y="36"/>
                </a:cubicBezTo>
                <a:cubicBezTo>
                  <a:pt x="375" y="51"/>
                  <a:pt x="209" y="81"/>
                  <a:pt x="284" y="92"/>
                </a:cubicBezTo>
                <a:cubicBezTo>
                  <a:pt x="359" y="103"/>
                  <a:pt x="569" y="103"/>
                  <a:pt x="780" y="104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Send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Multiday Report</a:t>
            </a:r>
          </a:p>
        </p:txBody>
      </p:sp>
      <p:pic>
        <p:nvPicPr>
          <p:cNvPr id="9809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2095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0999" name="Text Box 7"/>
          <p:cNvSpPr txBox="1">
            <a:spLocks noChangeArrowheads="1"/>
          </p:cNvSpPr>
          <p:nvPr/>
        </p:nvSpPr>
        <p:spPr bwMode="auto">
          <a:xfrm>
            <a:off x="3470275" y="1079500"/>
            <a:ext cx="5638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Select </a:t>
            </a:r>
            <a:r>
              <a:rPr lang="en-US" sz="2000" b="1">
                <a:solidFill>
                  <a:schemeClr val="accent2"/>
                </a:solidFill>
              </a:rPr>
              <a:t>Daily Report-Send</a:t>
            </a:r>
            <a:r>
              <a:rPr lang="en-US" sz="2000" b="1"/>
              <a:t> from dropdown menu.</a:t>
            </a:r>
          </a:p>
        </p:txBody>
      </p:sp>
      <p:sp>
        <p:nvSpPr>
          <p:cNvPr id="95239" name="AutoShape 8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1001" name="Line 9"/>
          <p:cNvSpPr>
            <a:spLocks noChangeShapeType="1"/>
          </p:cNvSpPr>
          <p:nvPr/>
        </p:nvSpPr>
        <p:spPr bwMode="auto">
          <a:xfrm flipH="1" flipV="1">
            <a:off x="2590800" y="1301750"/>
            <a:ext cx="858838" cy="1254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Multiday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0999" grpId="0" animBg="1"/>
      <p:bldP spid="98100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/>
              <a:t>  Form</a:t>
            </a:r>
            <a:endParaRPr lang="en-US" dirty="0"/>
          </a:p>
        </p:txBody>
      </p:sp>
      <p:pic>
        <p:nvPicPr>
          <p:cNvPr id="889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6" descr="C:\DOCUME~1\David\LOCALS~1\Temp\SNAGHTML1e62fb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3050" y="989013"/>
            <a:ext cx="3790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9869" name="Text Box 13"/>
          <p:cNvSpPr txBox="1">
            <a:spLocks noChangeArrowheads="1"/>
          </p:cNvSpPr>
          <p:nvPr/>
        </p:nvSpPr>
        <p:spPr bwMode="auto">
          <a:xfrm>
            <a:off x="0" y="4433888"/>
            <a:ext cx="5334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Retrieve Route</a:t>
            </a:r>
            <a:r>
              <a:rPr lang="en-US" sz="2000" b="1"/>
              <a:t> to connect to FTP &amp; download route.</a:t>
            </a:r>
          </a:p>
        </p:txBody>
      </p:sp>
      <p:sp>
        <p:nvSpPr>
          <p:cNvPr id="889873" name="Text Box 17"/>
          <p:cNvSpPr txBox="1">
            <a:spLocks noChangeArrowheads="1"/>
          </p:cNvSpPr>
          <p:nvPr/>
        </p:nvSpPr>
        <p:spPr bwMode="auto">
          <a:xfrm>
            <a:off x="0" y="5410200"/>
            <a:ext cx="4038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Cancel</a:t>
            </a:r>
            <a:r>
              <a:rPr lang="en-US" sz="2000" b="1"/>
              <a:t> will cancel process.</a:t>
            </a:r>
          </a:p>
        </p:txBody>
      </p:sp>
      <p:sp>
        <p:nvSpPr>
          <p:cNvPr id="889874" name="Freeform 18"/>
          <p:cNvSpPr>
            <a:spLocks/>
          </p:cNvSpPr>
          <p:nvPr/>
        </p:nvSpPr>
        <p:spPr bwMode="auto">
          <a:xfrm>
            <a:off x="4038600" y="5486400"/>
            <a:ext cx="38862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92" y="336"/>
              </a:cxn>
              <a:cxn ang="0">
                <a:pos x="2448" y="96"/>
              </a:cxn>
            </a:cxnLst>
            <a:rect l="0" t="0" r="r" b="b"/>
            <a:pathLst>
              <a:path w="2448" h="352">
                <a:moveTo>
                  <a:pt x="0" y="0"/>
                </a:moveTo>
                <a:cubicBezTo>
                  <a:pt x="492" y="160"/>
                  <a:pt x="984" y="320"/>
                  <a:pt x="1392" y="336"/>
                </a:cubicBezTo>
                <a:cubicBezTo>
                  <a:pt x="1800" y="352"/>
                  <a:pt x="2124" y="224"/>
                  <a:pt x="2448" y="96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9876" name="Rectangle 20"/>
          <p:cNvSpPr>
            <a:spLocks noChangeArrowheads="1"/>
          </p:cNvSpPr>
          <p:nvPr/>
        </p:nvSpPr>
        <p:spPr bwMode="auto">
          <a:xfrm>
            <a:off x="6791325" y="5276850"/>
            <a:ext cx="895350" cy="247650"/>
          </a:xfrm>
          <a:prstGeom prst="rect">
            <a:avLst/>
          </a:prstGeom>
          <a:solidFill>
            <a:srgbClr val="FFFF00">
              <a:alpha val="60001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9878" name="Rectangle 22"/>
          <p:cNvSpPr>
            <a:spLocks noChangeArrowheads="1"/>
          </p:cNvSpPr>
          <p:nvPr/>
        </p:nvSpPr>
        <p:spPr bwMode="auto">
          <a:xfrm>
            <a:off x="5827713" y="5287963"/>
            <a:ext cx="869950" cy="247650"/>
          </a:xfrm>
          <a:prstGeom prst="rect">
            <a:avLst/>
          </a:prstGeom>
          <a:solidFill>
            <a:srgbClr val="FFFF00">
              <a:alpha val="60001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9879" name="Rectangle 23"/>
          <p:cNvSpPr>
            <a:spLocks noChangeArrowheads="1"/>
          </p:cNvSpPr>
          <p:nvPr/>
        </p:nvSpPr>
        <p:spPr bwMode="auto">
          <a:xfrm>
            <a:off x="7802563" y="5268913"/>
            <a:ext cx="895350" cy="247650"/>
          </a:xfrm>
          <a:prstGeom prst="rect">
            <a:avLst/>
          </a:prstGeom>
          <a:solidFill>
            <a:srgbClr val="FFFF00">
              <a:alpha val="60001"/>
            </a:srgbClr>
          </a:solidFill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89885" name="Picture 29" descr="PPT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00" y="2362200"/>
            <a:ext cx="106362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9890" name="Freeform 34"/>
          <p:cNvSpPr>
            <a:spLocks/>
          </p:cNvSpPr>
          <p:nvPr/>
        </p:nvSpPr>
        <p:spPr bwMode="auto">
          <a:xfrm>
            <a:off x="5334000" y="4764088"/>
            <a:ext cx="622300" cy="417512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296" y="39"/>
              </a:cxn>
              <a:cxn ang="0">
                <a:pos x="392" y="263"/>
              </a:cxn>
            </a:cxnLst>
            <a:rect l="0" t="0" r="r" b="b"/>
            <a:pathLst>
              <a:path w="392" h="263">
                <a:moveTo>
                  <a:pt x="0" y="31"/>
                </a:moveTo>
                <a:cubicBezTo>
                  <a:pt x="115" y="15"/>
                  <a:pt x="231" y="0"/>
                  <a:pt x="296" y="39"/>
                </a:cubicBezTo>
                <a:cubicBezTo>
                  <a:pt x="361" y="78"/>
                  <a:pt x="376" y="170"/>
                  <a:pt x="392" y="263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9880" name="Rectangle 24"/>
          <p:cNvSpPr>
            <a:spLocks noChangeArrowheads="1"/>
          </p:cNvSpPr>
          <p:nvPr/>
        </p:nvSpPr>
        <p:spPr bwMode="auto">
          <a:xfrm>
            <a:off x="6681788" y="1662113"/>
            <a:ext cx="1766887" cy="1905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9881" name="Rectangle 25"/>
          <p:cNvSpPr>
            <a:spLocks noChangeArrowheads="1"/>
          </p:cNvSpPr>
          <p:nvPr/>
        </p:nvSpPr>
        <p:spPr bwMode="auto">
          <a:xfrm>
            <a:off x="6686550" y="1919288"/>
            <a:ext cx="506413" cy="204787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9882" name="Rectangle 26"/>
          <p:cNvSpPr>
            <a:spLocks noChangeArrowheads="1"/>
          </p:cNvSpPr>
          <p:nvPr/>
        </p:nvSpPr>
        <p:spPr bwMode="auto">
          <a:xfrm>
            <a:off x="6686550" y="2185988"/>
            <a:ext cx="915988" cy="1905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9865" name="Line 9"/>
          <p:cNvSpPr>
            <a:spLocks noChangeShapeType="1"/>
          </p:cNvSpPr>
          <p:nvPr/>
        </p:nvSpPr>
        <p:spPr bwMode="auto">
          <a:xfrm flipV="1">
            <a:off x="4038600" y="2286000"/>
            <a:ext cx="25908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9863" name="Line 7"/>
          <p:cNvSpPr>
            <a:spLocks noChangeShapeType="1"/>
          </p:cNvSpPr>
          <p:nvPr/>
        </p:nvSpPr>
        <p:spPr bwMode="auto">
          <a:xfrm>
            <a:off x="4572000" y="1752600"/>
            <a:ext cx="1981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9862" name="Line 6"/>
          <p:cNvSpPr>
            <a:spLocks noChangeShapeType="1"/>
          </p:cNvSpPr>
          <p:nvPr/>
        </p:nvSpPr>
        <p:spPr bwMode="auto">
          <a:xfrm>
            <a:off x="5181600" y="838200"/>
            <a:ext cx="1828800" cy="685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89860" name="Text Box 4"/>
          <p:cNvSpPr txBox="1">
            <a:spLocks noChangeArrowheads="1"/>
          </p:cNvSpPr>
          <p:nvPr/>
        </p:nvSpPr>
        <p:spPr bwMode="auto">
          <a:xfrm>
            <a:off x="0" y="533400"/>
            <a:ext cx="5181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</a:rPr>
              <a:t>Company Name</a:t>
            </a:r>
            <a:r>
              <a:rPr lang="en-US" sz="2000" b="1" dirty="0"/>
              <a:t> defaults to current company &amp; should not change.</a:t>
            </a:r>
          </a:p>
        </p:txBody>
      </p:sp>
      <p:sp>
        <p:nvSpPr>
          <p:cNvPr id="889861" name="Text Box 5"/>
          <p:cNvSpPr txBox="1">
            <a:spLocks noChangeArrowheads="1"/>
          </p:cNvSpPr>
          <p:nvPr/>
        </p:nvSpPr>
        <p:spPr bwMode="auto">
          <a:xfrm>
            <a:off x="0" y="1508125"/>
            <a:ext cx="4572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</a:rPr>
              <a:t>Pumper No</a:t>
            </a:r>
            <a:r>
              <a:rPr lang="en-US" sz="2000" b="1" dirty="0"/>
              <a:t> should not change unless retrieving a different route.</a:t>
            </a:r>
          </a:p>
        </p:txBody>
      </p:sp>
      <p:sp>
        <p:nvSpPr>
          <p:cNvPr id="889864" name="Text Box 8"/>
          <p:cNvSpPr txBox="1">
            <a:spLocks noChangeArrowheads="1"/>
          </p:cNvSpPr>
          <p:nvPr/>
        </p:nvSpPr>
        <p:spPr bwMode="auto">
          <a:xfrm>
            <a:off x="0" y="2482850"/>
            <a:ext cx="4038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Set</a:t>
            </a:r>
            <a:r>
              <a:rPr lang="en-US" sz="2000" b="1">
                <a:solidFill>
                  <a:schemeClr val="accent2"/>
                </a:solidFill>
              </a:rPr>
              <a:t> Date</a:t>
            </a:r>
            <a:r>
              <a:rPr lang="en-US" sz="2000" b="1"/>
              <a:t> to day in which data was last sent.  </a:t>
            </a:r>
          </a:p>
        </p:txBody>
      </p:sp>
      <p:sp>
        <p:nvSpPr>
          <p:cNvPr id="889871" name="Text Box 15"/>
          <p:cNvSpPr txBox="1">
            <a:spLocks noChangeArrowheads="1"/>
          </p:cNvSpPr>
          <p:nvPr/>
        </p:nvSpPr>
        <p:spPr bwMode="auto">
          <a:xfrm>
            <a:off x="0" y="3459163"/>
            <a:ext cx="38100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Change FTP</a:t>
            </a:r>
            <a:r>
              <a:rPr lang="en-US" sz="2000" b="1"/>
              <a:t> to edit FTP settings.</a:t>
            </a:r>
          </a:p>
        </p:txBody>
      </p:sp>
      <p:sp>
        <p:nvSpPr>
          <p:cNvPr id="889889" name="Freeform 33"/>
          <p:cNvSpPr>
            <a:spLocks/>
          </p:cNvSpPr>
          <p:nvPr/>
        </p:nvSpPr>
        <p:spPr bwMode="auto">
          <a:xfrm>
            <a:off x="3810000" y="3509963"/>
            <a:ext cx="2997200" cy="2384425"/>
          </a:xfrm>
          <a:custGeom>
            <a:avLst/>
            <a:gdLst/>
            <a:ahLst/>
            <a:cxnLst>
              <a:cxn ang="0">
                <a:pos x="0" y="181"/>
              </a:cxn>
              <a:cxn ang="0">
                <a:pos x="984" y="189"/>
              </a:cxn>
              <a:cxn ang="0">
                <a:pos x="1080" y="1317"/>
              </a:cxn>
              <a:cxn ang="0">
                <a:pos x="1888" y="1301"/>
              </a:cxn>
            </a:cxnLst>
            <a:rect l="0" t="0" r="r" b="b"/>
            <a:pathLst>
              <a:path w="1888" h="1502">
                <a:moveTo>
                  <a:pt x="0" y="181"/>
                </a:moveTo>
                <a:cubicBezTo>
                  <a:pt x="402" y="90"/>
                  <a:pt x="804" y="0"/>
                  <a:pt x="984" y="189"/>
                </a:cubicBezTo>
                <a:cubicBezTo>
                  <a:pt x="1164" y="378"/>
                  <a:pt x="929" y="1132"/>
                  <a:pt x="1080" y="1317"/>
                </a:cubicBezTo>
                <a:cubicBezTo>
                  <a:pt x="1231" y="1502"/>
                  <a:pt x="1559" y="1401"/>
                  <a:pt x="1888" y="1301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8898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898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8898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898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8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9869" grpId="0" animBg="1"/>
      <p:bldP spid="889873" grpId="0" animBg="1"/>
      <p:bldP spid="889874" grpId="0" animBg="1"/>
      <p:bldP spid="889876" grpId="0" animBg="1"/>
      <p:bldP spid="889878" grpId="0" animBg="1"/>
      <p:bldP spid="889879" grpId="0" animBg="1"/>
      <p:bldP spid="889890" grpId="0" animBg="1"/>
      <p:bldP spid="889880" grpId="0" animBg="1"/>
      <p:bldP spid="889881" grpId="0" animBg="1"/>
      <p:bldP spid="889882" grpId="0" animBg="1"/>
      <p:bldP spid="889865" grpId="0" animBg="1"/>
      <p:bldP spid="889863" grpId="0" animBg="1"/>
      <p:bldP spid="889862" grpId="0" animBg="1"/>
      <p:bldP spid="889860" grpId="0" animBg="1"/>
      <p:bldP spid="889861" grpId="0" animBg="1"/>
      <p:bldP spid="889864" grpId="0" animBg="1"/>
      <p:bldP spid="889871" grpId="0" animBg="1"/>
      <p:bldP spid="88988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Multiday Report</a:t>
            </a:r>
          </a:p>
        </p:txBody>
      </p:sp>
      <p:sp>
        <p:nvSpPr>
          <p:cNvPr id="96261" name="Text Box 6"/>
          <p:cNvSpPr txBox="1">
            <a:spLocks noChangeArrowheads="1"/>
          </p:cNvSpPr>
          <p:nvPr/>
        </p:nvSpPr>
        <p:spPr bwMode="auto">
          <a:xfrm>
            <a:off x="2971800" y="1219200"/>
            <a:ext cx="5181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0000"/>
                </a:solidFill>
              </a:rPr>
              <a:t>(All)</a:t>
            </a:r>
            <a:r>
              <a:rPr lang="en-US" sz="2000" b="1"/>
              <a:t> may be selected to send</a:t>
            </a:r>
            <a:r>
              <a:rPr lang="en-US" sz="2000" b="1">
                <a:solidFill>
                  <a:schemeClr val="accent2"/>
                </a:solidFill>
              </a:rPr>
              <a:t> Multiday </a:t>
            </a:r>
            <a:r>
              <a:rPr lang="en-US" sz="2000" b="1"/>
              <a:t>for all leases.</a:t>
            </a:r>
          </a:p>
        </p:txBody>
      </p:sp>
      <p:sp>
        <p:nvSpPr>
          <p:cNvPr id="982023" name="AutoShape 7"/>
          <p:cNvSpPr>
            <a:spLocks noChangeArrowheads="1"/>
          </p:cNvSpPr>
          <p:nvPr/>
        </p:nvSpPr>
        <p:spPr bwMode="auto">
          <a:xfrm>
            <a:off x="381000" y="1447800"/>
            <a:ext cx="381000" cy="152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6263" name="AutoShape 8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Leases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2023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Multiday Report</a:t>
            </a:r>
          </a:p>
        </p:txBody>
      </p:sp>
      <p:sp>
        <p:nvSpPr>
          <p:cNvPr id="97285" name="Text Box 6"/>
          <p:cNvSpPr txBox="1">
            <a:spLocks noChangeArrowheads="1"/>
          </p:cNvSpPr>
          <p:nvPr/>
        </p:nvSpPr>
        <p:spPr bwMode="auto">
          <a:xfrm>
            <a:off x="2971800" y="1371600"/>
            <a:ext cx="60198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To select an individual lease, first check </a:t>
            </a:r>
            <a:r>
              <a:rPr lang="en-US" sz="2000" b="1">
                <a:solidFill>
                  <a:schemeClr val="accent2"/>
                </a:solidFill>
              </a:rPr>
              <a:t>(None)</a:t>
            </a:r>
            <a:r>
              <a:rPr lang="en-US" sz="2000" b="1"/>
              <a:t> to unselect all leases.</a:t>
            </a:r>
          </a:p>
        </p:txBody>
      </p:sp>
      <p:pic>
        <p:nvPicPr>
          <p:cNvPr id="9728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7" name="AutoShape 8"/>
          <p:cNvSpPr>
            <a:spLocks noChangeArrowheads="1"/>
          </p:cNvSpPr>
          <p:nvPr/>
        </p:nvSpPr>
        <p:spPr bwMode="auto">
          <a:xfrm>
            <a:off x="381000" y="1524000"/>
            <a:ext cx="457200" cy="152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7288" name="AutoShape 9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None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accent2"/>
                </a:solidFill>
              </a:rPr>
              <a:t>Multiday Report</a:t>
            </a:r>
          </a:p>
        </p:txBody>
      </p:sp>
      <p:sp>
        <p:nvSpPr>
          <p:cNvPr id="98309" name="Text Box 6"/>
          <p:cNvSpPr txBox="1">
            <a:spLocks noChangeArrowheads="1"/>
          </p:cNvSpPr>
          <p:nvPr/>
        </p:nvSpPr>
        <p:spPr bwMode="auto">
          <a:xfrm>
            <a:off x="2971800" y="1371600"/>
            <a:ext cx="601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An </a:t>
            </a:r>
            <a:r>
              <a:rPr lang="en-US" sz="2000" b="1">
                <a:solidFill>
                  <a:schemeClr val="accent2"/>
                </a:solidFill>
              </a:rPr>
              <a:t>Individual</a:t>
            </a:r>
            <a:r>
              <a:rPr lang="en-US" sz="2000" b="1"/>
              <a:t> lease may now be selected.</a:t>
            </a:r>
          </a:p>
        </p:txBody>
      </p:sp>
      <p:pic>
        <p:nvPicPr>
          <p:cNvPr id="983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22860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1" name="AutoShape 8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Single Lease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sp>
        <p:nvSpPr>
          <p:cNvPr id="99332" name="Text Box 5"/>
          <p:cNvSpPr txBox="1">
            <a:spLocks noChangeArrowheads="1"/>
          </p:cNvSpPr>
          <p:nvPr/>
        </p:nvSpPr>
        <p:spPr bwMode="auto">
          <a:xfrm>
            <a:off x="3581400" y="53340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Multiday Report</a:t>
            </a:r>
            <a:endParaRPr lang="en-US" sz="2000" b="1"/>
          </a:p>
        </p:txBody>
      </p:sp>
      <p:sp>
        <p:nvSpPr>
          <p:cNvPr id="985094" name="Text Box 6"/>
          <p:cNvSpPr txBox="1">
            <a:spLocks noChangeArrowheads="1"/>
          </p:cNvSpPr>
          <p:nvPr/>
        </p:nvSpPr>
        <p:spPr bwMode="auto">
          <a:xfrm>
            <a:off x="2971800" y="3657600"/>
            <a:ext cx="601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Set </a:t>
            </a:r>
            <a:r>
              <a:rPr lang="en-US" sz="2000" b="1">
                <a:solidFill>
                  <a:schemeClr val="accent2"/>
                </a:solidFill>
              </a:rPr>
              <a:t>Begin Date</a:t>
            </a:r>
            <a:r>
              <a:rPr lang="en-US" sz="2000" b="1"/>
              <a:t> to first day of </a:t>
            </a:r>
            <a:r>
              <a:rPr lang="en-US" sz="2000" b="1">
                <a:solidFill>
                  <a:schemeClr val="accent2"/>
                </a:solidFill>
              </a:rPr>
              <a:t>Multiday Report</a:t>
            </a:r>
            <a:r>
              <a:rPr lang="en-US" sz="2000" b="1"/>
              <a:t>.</a:t>
            </a:r>
          </a:p>
        </p:txBody>
      </p:sp>
      <p:sp>
        <p:nvSpPr>
          <p:cNvPr id="985095" name="AutoShape 7"/>
          <p:cNvSpPr>
            <a:spLocks noChangeArrowheads="1"/>
          </p:cNvSpPr>
          <p:nvPr/>
        </p:nvSpPr>
        <p:spPr bwMode="auto">
          <a:xfrm>
            <a:off x="1371600" y="3886200"/>
            <a:ext cx="8382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5096" name="Text Box 8"/>
          <p:cNvSpPr txBox="1">
            <a:spLocks noChangeArrowheads="1"/>
          </p:cNvSpPr>
          <p:nvPr/>
        </p:nvSpPr>
        <p:spPr bwMode="auto">
          <a:xfrm>
            <a:off x="2971800" y="4191000"/>
            <a:ext cx="57912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Set </a:t>
            </a:r>
            <a:r>
              <a:rPr lang="en-US" sz="2000" b="1">
                <a:solidFill>
                  <a:schemeClr val="accent2"/>
                </a:solidFill>
              </a:rPr>
              <a:t>End Date</a:t>
            </a:r>
            <a:r>
              <a:rPr lang="en-US" sz="2000" b="1"/>
              <a:t> to last day of </a:t>
            </a:r>
            <a:r>
              <a:rPr lang="en-US" sz="2000" b="1">
                <a:solidFill>
                  <a:schemeClr val="accent2"/>
                </a:solidFill>
              </a:rPr>
              <a:t>Multiday Report</a:t>
            </a:r>
            <a:r>
              <a:rPr lang="en-US" sz="2000" b="1"/>
              <a:t>.</a:t>
            </a:r>
          </a:p>
        </p:txBody>
      </p:sp>
      <p:sp>
        <p:nvSpPr>
          <p:cNvPr id="985098" name="Text Box 10"/>
          <p:cNvSpPr txBox="1">
            <a:spLocks noChangeArrowheads="1"/>
          </p:cNvSpPr>
          <p:nvPr/>
        </p:nvSpPr>
        <p:spPr bwMode="auto">
          <a:xfrm>
            <a:off x="-14288" y="5776913"/>
            <a:ext cx="3886201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Click </a:t>
            </a:r>
            <a:r>
              <a:rPr lang="en-US" sz="2000" b="1">
                <a:solidFill>
                  <a:schemeClr val="accent2"/>
                </a:solidFill>
              </a:rPr>
              <a:t>Run Report</a:t>
            </a:r>
            <a:r>
              <a:rPr lang="en-US" sz="2000" b="1"/>
              <a:t> to generate.</a:t>
            </a:r>
          </a:p>
        </p:txBody>
      </p:sp>
      <p:sp>
        <p:nvSpPr>
          <p:cNvPr id="985099" name="Rectangle 11"/>
          <p:cNvSpPr>
            <a:spLocks noChangeArrowheads="1"/>
          </p:cNvSpPr>
          <p:nvPr/>
        </p:nvSpPr>
        <p:spPr bwMode="auto">
          <a:xfrm>
            <a:off x="1225550" y="4502150"/>
            <a:ext cx="596900" cy="20955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5100" name="Freeform 12"/>
          <p:cNvSpPr>
            <a:spLocks/>
          </p:cNvSpPr>
          <p:nvPr/>
        </p:nvSpPr>
        <p:spPr bwMode="auto">
          <a:xfrm>
            <a:off x="1412875" y="4821238"/>
            <a:ext cx="207963" cy="928687"/>
          </a:xfrm>
          <a:custGeom>
            <a:avLst/>
            <a:gdLst>
              <a:gd name="T0" fmla="*/ 0 w 131"/>
              <a:gd name="T1" fmla="*/ 585 h 585"/>
              <a:gd name="T2" fmla="*/ 26 w 131"/>
              <a:gd name="T3" fmla="*/ 271 h 585"/>
              <a:gd name="T4" fmla="*/ 105 w 131"/>
              <a:gd name="T5" fmla="*/ 367 h 585"/>
              <a:gd name="T6" fmla="*/ 131 w 131"/>
              <a:gd name="T7" fmla="*/ 0 h 585"/>
              <a:gd name="T8" fmla="*/ 0 60000 65536"/>
              <a:gd name="T9" fmla="*/ 0 60000 65536"/>
              <a:gd name="T10" fmla="*/ 0 60000 65536"/>
              <a:gd name="T11" fmla="*/ 0 60000 65536"/>
              <a:gd name="T12" fmla="*/ 0 w 131"/>
              <a:gd name="T13" fmla="*/ 0 h 585"/>
              <a:gd name="T14" fmla="*/ 131 w 131"/>
              <a:gd name="T15" fmla="*/ 585 h 58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1" h="585">
                <a:moveTo>
                  <a:pt x="0" y="585"/>
                </a:moveTo>
                <a:cubicBezTo>
                  <a:pt x="4" y="446"/>
                  <a:pt x="9" y="307"/>
                  <a:pt x="26" y="271"/>
                </a:cubicBezTo>
                <a:cubicBezTo>
                  <a:pt x="43" y="235"/>
                  <a:pt x="88" y="412"/>
                  <a:pt x="105" y="367"/>
                </a:cubicBezTo>
                <a:cubicBezTo>
                  <a:pt x="122" y="322"/>
                  <a:pt x="126" y="161"/>
                  <a:pt x="131" y="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85101" name="Text Box 13"/>
          <p:cNvSpPr txBox="1">
            <a:spLocks noChangeArrowheads="1"/>
          </p:cNvSpPr>
          <p:nvPr/>
        </p:nvSpPr>
        <p:spPr bwMode="auto">
          <a:xfrm>
            <a:off x="2971800" y="1371600"/>
            <a:ext cx="6019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An </a:t>
            </a:r>
            <a:r>
              <a:rPr lang="en-US" sz="2000" b="1">
                <a:solidFill>
                  <a:schemeClr val="accent2"/>
                </a:solidFill>
              </a:rPr>
              <a:t>Individual</a:t>
            </a:r>
            <a:r>
              <a:rPr lang="en-US" sz="2000" b="1"/>
              <a:t> lease may now be selected.</a:t>
            </a:r>
          </a:p>
        </p:txBody>
      </p:sp>
      <p:sp>
        <p:nvSpPr>
          <p:cNvPr id="985102" name="AutoShape 14"/>
          <p:cNvSpPr>
            <a:spLocks noChangeArrowheads="1"/>
          </p:cNvSpPr>
          <p:nvPr/>
        </p:nvSpPr>
        <p:spPr bwMode="auto">
          <a:xfrm>
            <a:off x="374650" y="1690688"/>
            <a:ext cx="622300" cy="17938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9341" name="AutoShape 15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Run</a:t>
            </a:r>
            <a:r>
              <a:rPr lang="en-US" baseline="0" dirty="0" smtClean="0"/>
              <a:t> Report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5094" grpId="0" animBg="1"/>
      <p:bldP spid="985095" grpId="0" animBg="1"/>
      <p:bldP spid="985096" grpId="0" animBg="1"/>
      <p:bldP spid="985098" grpId="0" animBg="1"/>
      <p:bldP spid="985099" grpId="0" animBg="1"/>
      <p:bldP spid="985100" grpId="0" animBg="1"/>
      <p:bldP spid="985101" grpId="0" animBg="1"/>
      <p:bldP spid="98510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4267200" y="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Multiday Report</a:t>
            </a:r>
            <a:endParaRPr lang="en-US" sz="2000" b="1"/>
          </a:p>
        </p:txBody>
      </p:sp>
      <p:sp>
        <p:nvSpPr>
          <p:cNvPr id="986117" name="AutoShape 5"/>
          <p:cNvSpPr>
            <a:spLocks noChangeArrowheads="1"/>
          </p:cNvSpPr>
          <p:nvPr/>
        </p:nvSpPr>
        <p:spPr bwMode="auto">
          <a:xfrm>
            <a:off x="7772400" y="5867400"/>
            <a:ext cx="1143000" cy="228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6118" name="Text Box 6"/>
          <p:cNvSpPr txBox="1">
            <a:spLocks noChangeArrowheads="1"/>
          </p:cNvSpPr>
          <p:nvPr/>
        </p:nvSpPr>
        <p:spPr bwMode="auto">
          <a:xfrm>
            <a:off x="1295400" y="5715000"/>
            <a:ext cx="6324600" cy="711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Check </a:t>
            </a:r>
            <a:r>
              <a:rPr lang="en-US" sz="2000" b="1">
                <a:solidFill>
                  <a:schemeClr val="accent2"/>
                </a:solidFill>
              </a:rPr>
              <a:t>“only Errors and No Data”</a:t>
            </a:r>
            <a:r>
              <a:rPr lang="en-US" sz="2000" b="1"/>
              <a:t> to check for errors.</a:t>
            </a:r>
          </a:p>
        </p:txBody>
      </p:sp>
      <p:sp>
        <p:nvSpPr>
          <p:cNvPr id="986119" name="Text Box 7"/>
          <p:cNvSpPr txBox="1">
            <a:spLocks noChangeArrowheads="1"/>
          </p:cNvSpPr>
          <p:nvPr/>
        </p:nvSpPr>
        <p:spPr bwMode="auto">
          <a:xfrm>
            <a:off x="1331913" y="1814513"/>
            <a:ext cx="694055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Lease(s) displayed for which Multiday was generated.</a:t>
            </a:r>
          </a:p>
        </p:txBody>
      </p:sp>
      <p:sp>
        <p:nvSpPr>
          <p:cNvPr id="986120" name="Text Box 8"/>
          <p:cNvSpPr txBox="1">
            <a:spLocks noChangeArrowheads="1"/>
          </p:cNvSpPr>
          <p:nvPr/>
        </p:nvSpPr>
        <p:spPr bwMode="auto">
          <a:xfrm>
            <a:off x="1717675" y="2978150"/>
            <a:ext cx="6151563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000" b="1"/>
              <a:t>Total Production for span of Multiday displayed.</a:t>
            </a:r>
          </a:p>
        </p:txBody>
      </p:sp>
      <p:sp>
        <p:nvSpPr>
          <p:cNvPr id="986121" name="AutoShape 9"/>
          <p:cNvSpPr>
            <a:spLocks noChangeArrowheads="1"/>
          </p:cNvSpPr>
          <p:nvPr/>
        </p:nvSpPr>
        <p:spPr bwMode="auto">
          <a:xfrm>
            <a:off x="1025525" y="5360988"/>
            <a:ext cx="2244725" cy="16668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6122" name="Freeform 10"/>
          <p:cNvSpPr>
            <a:spLocks/>
          </p:cNvSpPr>
          <p:nvPr/>
        </p:nvSpPr>
        <p:spPr bwMode="auto">
          <a:xfrm>
            <a:off x="2286000" y="3379788"/>
            <a:ext cx="873125" cy="1760537"/>
          </a:xfrm>
          <a:custGeom>
            <a:avLst/>
            <a:gdLst>
              <a:gd name="T0" fmla="*/ 550 w 550"/>
              <a:gd name="T1" fmla="*/ 0 h 1109"/>
              <a:gd name="T2" fmla="*/ 148 w 550"/>
              <a:gd name="T3" fmla="*/ 550 h 1109"/>
              <a:gd name="T4" fmla="*/ 384 w 550"/>
              <a:gd name="T5" fmla="*/ 472 h 1109"/>
              <a:gd name="T6" fmla="*/ 0 w 550"/>
              <a:gd name="T7" fmla="*/ 1109 h 1109"/>
              <a:gd name="T8" fmla="*/ 0 60000 65536"/>
              <a:gd name="T9" fmla="*/ 0 60000 65536"/>
              <a:gd name="T10" fmla="*/ 0 60000 65536"/>
              <a:gd name="T11" fmla="*/ 0 60000 65536"/>
              <a:gd name="T12" fmla="*/ 0 w 550"/>
              <a:gd name="T13" fmla="*/ 0 h 1109"/>
              <a:gd name="T14" fmla="*/ 550 w 550"/>
              <a:gd name="T15" fmla="*/ 1109 h 110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0" h="1109">
                <a:moveTo>
                  <a:pt x="550" y="0"/>
                </a:moveTo>
                <a:cubicBezTo>
                  <a:pt x="363" y="235"/>
                  <a:pt x="176" y="471"/>
                  <a:pt x="148" y="550"/>
                </a:cubicBezTo>
                <a:cubicBezTo>
                  <a:pt x="120" y="629"/>
                  <a:pt x="409" y="379"/>
                  <a:pt x="384" y="472"/>
                </a:cubicBezTo>
                <a:cubicBezTo>
                  <a:pt x="359" y="565"/>
                  <a:pt x="179" y="837"/>
                  <a:pt x="0" y="1109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Only Errors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6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6117" grpId="0" animBg="1"/>
      <p:bldP spid="986118" grpId="0" animBg="1"/>
      <p:bldP spid="986119" grpId="0" animBg="1"/>
      <p:bldP spid="986120" grpId="0" animBg="1"/>
      <p:bldP spid="986121" grpId="0" animBg="1"/>
      <p:bldP spid="986122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4267200" y="0"/>
            <a:ext cx="21336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Multiday Report</a:t>
            </a:r>
            <a:endParaRPr lang="en-US" sz="2000" b="1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0" y="6096000"/>
            <a:ext cx="67818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After reviewing &amp; checking for errors, click </a:t>
            </a:r>
            <a:r>
              <a:rPr lang="en-US" sz="2000" b="1">
                <a:solidFill>
                  <a:schemeClr val="accent2"/>
                </a:solidFill>
              </a:rPr>
              <a:t>Send Data</a:t>
            </a:r>
            <a:r>
              <a:rPr lang="en-US" sz="2000" b="1"/>
              <a:t>.</a:t>
            </a:r>
          </a:p>
        </p:txBody>
      </p:sp>
      <p:pic>
        <p:nvPicPr>
          <p:cNvPr id="9871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6475" y="6326188"/>
            <a:ext cx="5175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2" name="Rectangle 7"/>
          <p:cNvSpPr>
            <a:spLocks noChangeArrowheads="1"/>
          </p:cNvSpPr>
          <p:nvPr/>
        </p:nvSpPr>
        <p:spPr bwMode="auto">
          <a:xfrm>
            <a:off x="8070850" y="6419850"/>
            <a:ext cx="596900" cy="190500"/>
          </a:xfrm>
          <a:prstGeom prst="rect">
            <a:avLst/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3" name="Freeform 8"/>
          <p:cNvSpPr>
            <a:spLocks/>
          </p:cNvSpPr>
          <p:nvPr/>
        </p:nvSpPr>
        <p:spPr bwMode="auto">
          <a:xfrm>
            <a:off x="6775450" y="6261100"/>
            <a:ext cx="1176338" cy="236538"/>
          </a:xfrm>
          <a:custGeom>
            <a:avLst/>
            <a:gdLst>
              <a:gd name="T0" fmla="*/ 0 w 741"/>
              <a:gd name="T1" fmla="*/ 44 h 149"/>
              <a:gd name="T2" fmla="*/ 270 w 741"/>
              <a:gd name="T3" fmla="*/ 97 h 149"/>
              <a:gd name="T4" fmla="*/ 192 w 741"/>
              <a:gd name="T5" fmla="*/ 9 h 149"/>
              <a:gd name="T6" fmla="*/ 741 w 741"/>
              <a:gd name="T7" fmla="*/ 149 h 149"/>
              <a:gd name="T8" fmla="*/ 0 60000 65536"/>
              <a:gd name="T9" fmla="*/ 0 60000 65536"/>
              <a:gd name="T10" fmla="*/ 0 60000 65536"/>
              <a:gd name="T11" fmla="*/ 0 60000 65536"/>
              <a:gd name="T12" fmla="*/ 0 w 741"/>
              <a:gd name="T13" fmla="*/ 0 h 149"/>
              <a:gd name="T14" fmla="*/ 741 w 741"/>
              <a:gd name="T15" fmla="*/ 149 h 1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1" h="149">
                <a:moveTo>
                  <a:pt x="0" y="44"/>
                </a:moveTo>
                <a:cubicBezTo>
                  <a:pt x="119" y="73"/>
                  <a:pt x="238" y="103"/>
                  <a:pt x="270" y="97"/>
                </a:cubicBezTo>
                <a:cubicBezTo>
                  <a:pt x="302" y="91"/>
                  <a:pt x="114" y="0"/>
                  <a:pt x="192" y="9"/>
                </a:cubicBezTo>
                <a:cubicBezTo>
                  <a:pt x="270" y="18"/>
                  <a:pt x="505" y="83"/>
                  <a:pt x="741" y="149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Send Data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3810000" y="0"/>
            <a:ext cx="1676400" cy="406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Reports</a:t>
            </a:r>
            <a:r>
              <a:rPr lang="en-US" sz="2000" b="1"/>
              <a:t> Tab</a:t>
            </a:r>
          </a:p>
        </p:txBody>
      </p:sp>
      <p:pic>
        <p:nvPicPr>
          <p:cNvPr id="1049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219200"/>
            <a:ext cx="20955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9606" name="Text Box 6"/>
          <p:cNvSpPr txBox="1">
            <a:spLocks noChangeArrowheads="1"/>
          </p:cNvSpPr>
          <p:nvPr/>
        </p:nvSpPr>
        <p:spPr bwMode="auto">
          <a:xfrm>
            <a:off x="3470275" y="1079500"/>
            <a:ext cx="5638800" cy="1320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>
              <a:spcBef>
                <a:spcPct val="50000"/>
              </a:spcBef>
            </a:pPr>
            <a:r>
              <a:rPr lang="en-US" sz="2000" b="1"/>
              <a:t>To obtain hard copies of gauge reports:</a:t>
            </a:r>
          </a:p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 b="1"/>
              <a:t>Single Day Report-View/Print Only</a:t>
            </a:r>
          </a:p>
          <a:p>
            <a:pPr marL="228600" indent="-228600">
              <a:spcBef>
                <a:spcPct val="50000"/>
              </a:spcBef>
              <a:buFontTx/>
              <a:buChar char="•"/>
            </a:pPr>
            <a:r>
              <a:rPr lang="en-US" sz="2000" b="1"/>
              <a:t>Multiple Day Report-View/Print Only</a:t>
            </a:r>
          </a:p>
        </p:txBody>
      </p:sp>
      <p:sp>
        <p:nvSpPr>
          <p:cNvPr id="102406" name="AutoShape 7"/>
          <p:cNvSpPr>
            <a:spLocks noChangeArrowheads="1"/>
          </p:cNvSpPr>
          <p:nvPr/>
        </p:nvSpPr>
        <p:spPr bwMode="auto">
          <a:xfrm>
            <a:off x="1327150" y="511175"/>
            <a:ext cx="438150" cy="180975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9608" name="Line 8"/>
          <p:cNvSpPr>
            <a:spLocks noChangeShapeType="1"/>
          </p:cNvSpPr>
          <p:nvPr/>
        </p:nvSpPr>
        <p:spPr bwMode="auto">
          <a:xfrm flipH="1" flipV="1">
            <a:off x="2590800" y="1636713"/>
            <a:ext cx="858838" cy="1254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View/Print Only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6" grpId="0" animBg="1"/>
      <p:bldP spid="1049608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0066CC"/>
                </a:solidFill>
              </a:rPr>
              <a:t>Correcting Errors</a:t>
            </a:r>
          </a:p>
        </p:txBody>
      </p:sp>
      <p:sp>
        <p:nvSpPr>
          <p:cNvPr id="103428" name="Text Box 8"/>
          <p:cNvSpPr txBox="1">
            <a:spLocks noChangeArrowheads="1"/>
          </p:cNvSpPr>
          <p:nvPr/>
        </p:nvSpPr>
        <p:spPr bwMode="auto">
          <a:xfrm>
            <a:off x="147638" y="960438"/>
            <a:ext cx="4194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CORRECTING ERRORS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8993" y="173734"/>
            <a:ext cx="8231187" cy="42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467" tIns="43236" rIns="86467" bIns="4323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8636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 a  Lease  Operator  Uses  PumperPal  -  </a:t>
            </a:r>
            <a:r>
              <a:rPr kumimoji="0" lang="en-US" sz="2400" b="1" i="0" u="none" strike="noStrike" kern="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Errors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7305" y="1732546"/>
            <a:ext cx="77804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/>
              <a:t>Data must be correct with no errors before data can be sent.</a:t>
            </a:r>
          </a:p>
          <a:p>
            <a:pPr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 smtClean="0"/>
              <a:t> PumperPal will help with identifying validation errors.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 Validation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1026" name="Object 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0" y="-177800"/>
          <a:ext cx="9144000" cy="7035800"/>
        </p:xfrm>
        <a:graphic>
          <a:graphicData uri="http://schemas.openxmlformats.org/presentationml/2006/ole">
            <p:oleObj spid="_x0000_s1026" name="Presentation" r:id="rId4" imgW="7580421" imgH="5684441" progId="PowerPoint.Show.8">
              <p:embed/>
            </p:oleObj>
          </a:graphicData>
        </a:graphic>
      </p:graphicFrame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8839200" y="6629400"/>
            <a:ext cx="152400" cy="2286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131763" y="131763"/>
            <a:ext cx="7812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67" tIns="43236" rIns="86467" bIns="43236">
            <a:spAutoFit/>
          </a:bodyPr>
          <a:lstStyle/>
          <a:p>
            <a:pPr defTabSz="86360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How  a  Lease  Operator  Uses  PumperPal  -  </a:t>
            </a:r>
            <a:r>
              <a:rPr lang="en-US" sz="2400" b="1">
                <a:solidFill>
                  <a:srgbClr val="0066CC"/>
                </a:solidFill>
              </a:rPr>
              <a:t>Errors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20650" y="877888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/>
              <a:t> 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20650" y="877888"/>
            <a:ext cx="4194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863600"/>
            <a:r>
              <a:rPr lang="en-US" sz="2800" b="1" u="sng">
                <a:solidFill>
                  <a:srgbClr val="009900"/>
                </a:solidFill>
              </a:rPr>
              <a:t>CORRECTING ERRORS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819400" y="2476500"/>
            <a:ext cx="63246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endParaRPr lang="en-US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901700" y="2197100"/>
            <a:ext cx="734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endParaRPr lang="en-US" sz="2000" b="1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625600" y="2806700"/>
            <a:ext cx="64643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</a:pPr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368300" y="1498600"/>
            <a:ext cx="7467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Data must be correct with no errors before data can be sent.</a:t>
            </a:r>
          </a:p>
          <a:p>
            <a:pPr defTabSz="863600">
              <a:spcBef>
                <a:spcPct val="50000"/>
              </a:spcBef>
              <a:buFontTx/>
              <a:buChar char="•"/>
            </a:pPr>
            <a:r>
              <a:rPr lang="en-US" sz="2000"/>
              <a:t> PumperPal will help with identifying validation errors.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95263"/>
            <a:ext cx="9144000" cy="705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 err="1" smtClean="0"/>
              <a:t>DataViewer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B4889D136814458588ADF34C334B30" ma:contentTypeVersion="0" ma:contentTypeDescription="Create a new document." ma:contentTypeScope="" ma:versionID="f98dad97a22f4040dc6bd5a68209450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D85F1B2-38C5-4D7E-B0AB-44D814E561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00E6FE-4A51-42E9-A805-C2FC04E83D08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0F22347-D30D-42DD-A319-3E3575E3D2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42352</TotalTime>
  <Words>3324</Words>
  <Application>Microsoft Office PowerPoint</Application>
  <PresentationFormat>Letter Paper (8.5x11 in)</PresentationFormat>
  <Paragraphs>561</Paragraphs>
  <Slides>107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10" baseType="lpstr">
      <vt:lpstr>Default Design</vt:lpstr>
      <vt:lpstr>Custom Design</vt:lpstr>
      <vt:lpstr>Presentation</vt:lpstr>
      <vt:lpstr>Intro 1</vt:lpstr>
      <vt:lpstr>Intro 2</vt:lpstr>
      <vt:lpstr>Intro 3</vt:lpstr>
      <vt:lpstr>Icon</vt:lpstr>
      <vt:lpstr>Updates</vt:lpstr>
      <vt:lpstr>  Options</vt:lpstr>
      <vt:lpstr>Retrieve</vt:lpstr>
      <vt:lpstr>  Options </vt:lpstr>
      <vt:lpstr>  Form</vt:lpstr>
      <vt:lpstr>  Send</vt:lpstr>
      <vt:lpstr>  Not Found</vt:lpstr>
      <vt:lpstr>  Fail</vt:lpstr>
      <vt:lpstr>  Success</vt:lpstr>
      <vt:lpstr>Notes</vt:lpstr>
      <vt:lpstr>  Tab</vt:lpstr>
      <vt:lpstr>  Example</vt:lpstr>
      <vt:lpstr>Errors</vt:lpstr>
      <vt:lpstr>Data Entry</vt:lpstr>
      <vt:lpstr>Daily Tab</vt:lpstr>
      <vt:lpstr>Gas Meter</vt:lpstr>
      <vt:lpstr>  Types</vt:lpstr>
      <vt:lpstr>  Grid</vt:lpstr>
      <vt:lpstr>Tanks</vt:lpstr>
      <vt:lpstr>  Gauges</vt:lpstr>
      <vt:lpstr>  Other</vt:lpstr>
      <vt:lpstr>  Stock</vt:lpstr>
      <vt:lpstr>  Gauges</vt:lpstr>
      <vt:lpstr>  F11</vt:lpstr>
      <vt:lpstr>Wellhead  </vt:lpstr>
      <vt:lpstr>  Yellow</vt:lpstr>
      <vt:lpstr>  Downtime</vt:lpstr>
      <vt:lpstr>  Pumping Unit</vt:lpstr>
      <vt:lpstr>  F11</vt:lpstr>
      <vt:lpstr>Run Tickets  </vt:lpstr>
      <vt:lpstr>  Add</vt:lpstr>
      <vt:lpstr>  Fields</vt:lpstr>
      <vt:lpstr>  Save</vt:lpstr>
      <vt:lpstr>  Other</vt:lpstr>
      <vt:lpstr>Water Hauls</vt:lpstr>
      <vt:lpstr>  Grid</vt:lpstr>
      <vt:lpstr>  Add</vt:lpstr>
      <vt:lpstr>  Type</vt:lpstr>
      <vt:lpstr>  Fields</vt:lpstr>
      <vt:lpstr>  Save</vt:lpstr>
      <vt:lpstr>  Other</vt:lpstr>
      <vt:lpstr>  Other</vt:lpstr>
      <vt:lpstr>  Other</vt:lpstr>
      <vt:lpstr>  Other</vt:lpstr>
      <vt:lpstr>  Save</vt:lpstr>
      <vt:lpstr>  Other</vt:lpstr>
      <vt:lpstr>Water Meter</vt:lpstr>
      <vt:lpstr>  Odometer</vt:lpstr>
      <vt:lpstr>  Odometer</vt:lpstr>
      <vt:lpstr>  Grid</vt:lpstr>
      <vt:lpstr>Compressor</vt:lpstr>
      <vt:lpstr>  Make</vt:lpstr>
      <vt:lpstr>  Other</vt:lpstr>
      <vt:lpstr>  Fuel</vt:lpstr>
      <vt:lpstr>  Downtime</vt:lpstr>
      <vt:lpstr>  Oil</vt:lpstr>
      <vt:lpstr>Plunger</vt:lpstr>
      <vt:lpstr>  Fields</vt:lpstr>
      <vt:lpstr>Dehydrator</vt:lpstr>
      <vt:lpstr>  Fields</vt:lpstr>
      <vt:lpstr>Welltest</vt:lpstr>
      <vt:lpstr>  Add</vt:lpstr>
      <vt:lpstr>  Fields</vt:lpstr>
      <vt:lpstr>  Pump</vt:lpstr>
      <vt:lpstr>  Save</vt:lpstr>
      <vt:lpstr>Status</vt:lpstr>
      <vt:lpstr>  Add</vt:lpstr>
      <vt:lpstr>  Save</vt:lpstr>
      <vt:lpstr>Other</vt:lpstr>
      <vt:lpstr>  Fields</vt:lpstr>
      <vt:lpstr>Reports</vt:lpstr>
      <vt:lpstr>  Types</vt:lpstr>
      <vt:lpstr>  Select</vt:lpstr>
      <vt:lpstr>  Run</vt:lpstr>
      <vt:lpstr>  DataViewer</vt:lpstr>
      <vt:lpstr>  Send</vt:lpstr>
      <vt:lpstr>  Send Data</vt:lpstr>
      <vt:lpstr>  Send Route</vt:lpstr>
      <vt:lpstr>  Monthly Send</vt:lpstr>
      <vt:lpstr>  Run</vt:lpstr>
      <vt:lpstr>  DataViewer</vt:lpstr>
      <vt:lpstr>  Totals</vt:lpstr>
      <vt:lpstr>  Only Errors</vt:lpstr>
      <vt:lpstr>  Send</vt:lpstr>
      <vt:lpstr>  Multiday</vt:lpstr>
      <vt:lpstr>  Leases</vt:lpstr>
      <vt:lpstr>  None</vt:lpstr>
      <vt:lpstr>  Single Lease</vt:lpstr>
      <vt:lpstr>  Run Report</vt:lpstr>
      <vt:lpstr>  Only Errors</vt:lpstr>
      <vt:lpstr>  Send Data</vt:lpstr>
      <vt:lpstr>View/Print Only</vt:lpstr>
      <vt:lpstr>Correcting Errors</vt:lpstr>
      <vt:lpstr>  Validation</vt:lpstr>
      <vt:lpstr>  DataViewer</vt:lpstr>
      <vt:lpstr>  Red X</vt:lpstr>
      <vt:lpstr>  Green Check</vt:lpstr>
      <vt:lpstr>  Errors Checkbox</vt:lpstr>
      <vt:lpstr>  Explanation</vt:lpstr>
      <vt:lpstr>  Explanation</vt:lpstr>
      <vt:lpstr>  Refresh</vt:lpstr>
      <vt:lpstr>  No Data</vt:lpstr>
      <vt:lpstr>  Previous Errors</vt:lpstr>
    </vt:vector>
  </TitlesOfParts>
  <Company> Linn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PumperPal</dc:title>
  <cp:lastModifiedBy>David Cox</cp:lastModifiedBy>
  <cp:revision>47</cp:revision>
  <dcterms:created xsi:type="dcterms:W3CDTF">2005-09-28T16:20:03Z</dcterms:created>
  <dcterms:modified xsi:type="dcterms:W3CDTF">2011-02-18T16:04:48Z</dcterms:modified>
</cp:coreProperties>
</file>