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docProps/custom.xml" ContentType="application/vnd.openxmlformats-officedocument.custom-properti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0" r:id="rId5"/>
  </p:sldMasterIdLst>
  <p:notesMasterIdLst>
    <p:notesMasterId r:id="rId145"/>
  </p:notesMasterIdLst>
  <p:sldIdLst>
    <p:sldId id="1134" r:id="rId6"/>
    <p:sldId id="1138" r:id="rId7"/>
    <p:sldId id="1137" r:id="rId8"/>
    <p:sldId id="918" r:id="rId9"/>
    <p:sldId id="1090" r:id="rId10"/>
    <p:sldId id="1091" r:id="rId11"/>
    <p:sldId id="1092" r:id="rId12"/>
    <p:sldId id="924" r:id="rId13"/>
    <p:sldId id="1093" r:id="rId14"/>
    <p:sldId id="927" r:id="rId15"/>
    <p:sldId id="1094" r:id="rId16"/>
    <p:sldId id="928" r:id="rId17"/>
    <p:sldId id="930" r:id="rId18"/>
    <p:sldId id="931" r:id="rId19"/>
    <p:sldId id="932" r:id="rId20"/>
    <p:sldId id="933" r:id="rId21"/>
    <p:sldId id="934" r:id="rId22"/>
    <p:sldId id="935" r:id="rId23"/>
    <p:sldId id="936" r:id="rId24"/>
    <p:sldId id="937" r:id="rId25"/>
    <p:sldId id="938" r:id="rId26"/>
    <p:sldId id="939" r:id="rId27"/>
    <p:sldId id="940" r:id="rId28"/>
    <p:sldId id="941" r:id="rId29"/>
    <p:sldId id="942" r:id="rId30"/>
    <p:sldId id="943" r:id="rId31"/>
    <p:sldId id="945" r:id="rId32"/>
    <p:sldId id="946" r:id="rId33"/>
    <p:sldId id="947" r:id="rId34"/>
    <p:sldId id="948" r:id="rId35"/>
    <p:sldId id="949" r:id="rId36"/>
    <p:sldId id="950" r:id="rId37"/>
    <p:sldId id="951" r:id="rId38"/>
    <p:sldId id="952" r:id="rId39"/>
    <p:sldId id="953" r:id="rId40"/>
    <p:sldId id="954" r:id="rId41"/>
    <p:sldId id="957" r:id="rId42"/>
    <p:sldId id="1095" r:id="rId43"/>
    <p:sldId id="1098" r:id="rId44"/>
    <p:sldId id="961" r:id="rId45"/>
    <p:sldId id="963" r:id="rId46"/>
    <p:sldId id="965" r:id="rId47"/>
    <p:sldId id="966" r:id="rId48"/>
    <p:sldId id="967" r:id="rId49"/>
    <p:sldId id="968" r:id="rId50"/>
    <p:sldId id="969" r:id="rId51"/>
    <p:sldId id="970" r:id="rId52"/>
    <p:sldId id="971" r:id="rId53"/>
    <p:sldId id="1099" r:id="rId54"/>
    <p:sldId id="974" r:id="rId55"/>
    <p:sldId id="975" r:id="rId56"/>
    <p:sldId id="976" r:id="rId57"/>
    <p:sldId id="978" r:id="rId58"/>
    <p:sldId id="979" r:id="rId59"/>
    <p:sldId id="980" r:id="rId60"/>
    <p:sldId id="981" r:id="rId61"/>
    <p:sldId id="982" r:id="rId62"/>
    <p:sldId id="984" r:id="rId63"/>
    <p:sldId id="985" r:id="rId64"/>
    <p:sldId id="986" r:id="rId65"/>
    <p:sldId id="987" r:id="rId66"/>
    <p:sldId id="988" r:id="rId67"/>
    <p:sldId id="989" r:id="rId68"/>
    <p:sldId id="991" r:id="rId69"/>
    <p:sldId id="992" r:id="rId70"/>
    <p:sldId id="995" r:id="rId71"/>
    <p:sldId id="1101" r:id="rId72"/>
    <p:sldId id="1100" r:id="rId73"/>
    <p:sldId id="1102" r:id="rId74"/>
    <p:sldId id="1103" r:id="rId75"/>
    <p:sldId id="1104" r:id="rId76"/>
    <p:sldId id="1111" r:id="rId77"/>
    <p:sldId id="1105" r:id="rId78"/>
    <p:sldId id="1106" r:id="rId79"/>
    <p:sldId id="1107" r:id="rId80"/>
    <p:sldId id="1108" r:id="rId81"/>
    <p:sldId id="1109" r:id="rId82"/>
    <p:sldId id="1110" r:id="rId83"/>
    <p:sldId id="1112" r:id="rId84"/>
    <p:sldId id="1114" r:id="rId85"/>
    <p:sldId id="1113" r:id="rId86"/>
    <p:sldId id="1115" r:id="rId87"/>
    <p:sldId id="1007" r:id="rId88"/>
    <p:sldId id="1008" r:id="rId89"/>
    <p:sldId id="1009" r:id="rId90"/>
    <p:sldId id="1117" r:id="rId91"/>
    <p:sldId id="1118" r:id="rId92"/>
    <p:sldId id="1116" r:id="rId93"/>
    <p:sldId id="1019" r:id="rId94"/>
    <p:sldId id="1021" r:id="rId95"/>
    <p:sldId id="1022" r:id="rId96"/>
    <p:sldId id="1119" r:id="rId97"/>
    <p:sldId id="1025" r:id="rId98"/>
    <p:sldId id="1120" r:id="rId99"/>
    <p:sldId id="1121" r:id="rId100"/>
    <p:sldId id="1122" r:id="rId101"/>
    <p:sldId id="1037" r:id="rId102"/>
    <p:sldId id="1039" r:id="rId103"/>
    <p:sldId id="1040" r:id="rId104"/>
    <p:sldId id="1041" r:id="rId105"/>
    <p:sldId id="1042" r:id="rId106"/>
    <p:sldId id="1044" r:id="rId107"/>
    <p:sldId id="1046" r:id="rId108"/>
    <p:sldId id="1045" r:id="rId109"/>
    <p:sldId id="1123" r:id="rId110"/>
    <p:sldId id="1125" r:id="rId111"/>
    <p:sldId id="1048" r:id="rId112"/>
    <p:sldId id="1054" r:id="rId113"/>
    <p:sldId id="1056" r:id="rId114"/>
    <p:sldId id="1058" r:id="rId115"/>
    <p:sldId id="1060" r:id="rId116"/>
    <p:sldId id="1062" r:id="rId117"/>
    <p:sldId id="1063" r:id="rId118"/>
    <p:sldId id="1064" r:id="rId119"/>
    <p:sldId id="1065" r:id="rId120"/>
    <p:sldId id="1068" r:id="rId121"/>
    <p:sldId id="1069" r:id="rId122"/>
    <p:sldId id="1070" r:id="rId123"/>
    <p:sldId id="1096" r:id="rId124"/>
    <p:sldId id="1072" r:id="rId125"/>
    <p:sldId id="1073" r:id="rId126"/>
    <p:sldId id="1126" r:id="rId127"/>
    <p:sldId id="1075" r:id="rId128"/>
    <p:sldId id="1076" r:id="rId129"/>
    <p:sldId id="1079" r:id="rId130"/>
    <p:sldId id="1081" r:id="rId131"/>
    <p:sldId id="1127" r:id="rId132"/>
    <p:sldId id="1083" r:id="rId133"/>
    <p:sldId id="1084" r:id="rId134"/>
    <p:sldId id="1085" r:id="rId135"/>
    <p:sldId id="1086" r:id="rId136"/>
    <p:sldId id="1087" r:id="rId137"/>
    <p:sldId id="1088" r:id="rId138"/>
    <p:sldId id="1089" r:id="rId139"/>
    <p:sldId id="1128" r:id="rId140"/>
    <p:sldId id="1129" r:id="rId141"/>
    <p:sldId id="1130" r:id="rId142"/>
    <p:sldId id="1133" r:id="rId143"/>
    <p:sldId id="1132" r:id="rId144"/>
  </p:sldIdLst>
  <p:sldSz cx="9144000" cy="6858000" type="letter"/>
  <p:notesSz cx="9312275" cy="7026275"/>
  <p:defaultTextStyle>
    <a:defPPr>
      <a:defRPr lang="en-US"/>
    </a:defPPr>
    <a:lvl1pPr algn="l" rtl="0" fontAlgn="base">
      <a:spcBef>
        <a:spcPct val="0"/>
      </a:spcBef>
      <a:spcAft>
        <a:spcPct val="0"/>
      </a:spcAft>
      <a:defRPr sz="1700" kern="1200">
        <a:solidFill>
          <a:schemeClr val="tx1"/>
        </a:solidFill>
        <a:latin typeface="Arial" charset="0"/>
        <a:ea typeface="+mn-ea"/>
        <a:cs typeface="Arial" charset="0"/>
      </a:defRPr>
    </a:lvl1pPr>
    <a:lvl2pPr marL="457200" algn="l" rtl="0" fontAlgn="base">
      <a:spcBef>
        <a:spcPct val="0"/>
      </a:spcBef>
      <a:spcAft>
        <a:spcPct val="0"/>
      </a:spcAft>
      <a:defRPr sz="1700" kern="1200">
        <a:solidFill>
          <a:schemeClr val="tx1"/>
        </a:solidFill>
        <a:latin typeface="Arial" charset="0"/>
        <a:ea typeface="+mn-ea"/>
        <a:cs typeface="Arial" charset="0"/>
      </a:defRPr>
    </a:lvl2pPr>
    <a:lvl3pPr marL="914400" algn="l" rtl="0" fontAlgn="base">
      <a:spcBef>
        <a:spcPct val="0"/>
      </a:spcBef>
      <a:spcAft>
        <a:spcPct val="0"/>
      </a:spcAft>
      <a:defRPr sz="1700" kern="1200">
        <a:solidFill>
          <a:schemeClr val="tx1"/>
        </a:solidFill>
        <a:latin typeface="Arial" charset="0"/>
        <a:ea typeface="+mn-ea"/>
        <a:cs typeface="Arial" charset="0"/>
      </a:defRPr>
    </a:lvl3pPr>
    <a:lvl4pPr marL="1371600" algn="l" rtl="0" fontAlgn="base">
      <a:spcBef>
        <a:spcPct val="0"/>
      </a:spcBef>
      <a:spcAft>
        <a:spcPct val="0"/>
      </a:spcAft>
      <a:defRPr sz="1700" kern="1200">
        <a:solidFill>
          <a:schemeClr val="tx1"/>
        </a:solidFill>
        <a:latin typeface="Arial" charset="0"/>
        <a:ea typeface="+mn-ea"/>
        <a:cs typeface="Arial" charset="0"/>
      </a:defRPr>
    </a:lvl4pPr>
    <a:lvl5pPr marL="1828800" algn="l" rtl="0" fontAlgn="base">
      <a:spcBef>
        <a:spcPct val="0"/>
      </a:spcBef>
      <a:spcAft>
        <a:spcPct val="0"/>
      </a:spcAft>
      <a:defRPr sz="1700" kern="1200">
        <a:solidFill>
          <a:schemeClr val="tx1"/>
        </a:solidFill>
        <a:latin typeface="Arial" charset="0"/>
        <a:ea typeface="+mn-ea"/>
        <a:cs typeface="Arial" charset="0"/>
      </a:defRPr>
    </a:lvl5pPr>
    <a:lvl6pPr marL="2286000" algn="l" defTabSz="914400" rtl="0" eaLnBrk="1" latinLnBrk="0" hangingPunct="1">
      <a:defRPr sz="1700" kern="1200">
        <a:solidFill>
          <a:schemeClr val="tx1"/>
        </a:solidFill>
        <a:latin typeface="Arial" charset="0"/>
        <a:ea typeface="+mn-ea"/>
        <a:cs typeface="Arial" charset="0"/>
      </a:defRPr>
    </a:lvl6pPr>
    <a:lvl7pPr marL="2743200" algn="l" defTabSz="914400" rtl="0" eaLnBrk="1" latinLnBrk="0" hangingPunct="1">
      <a:defRPr sz="1700" kern="1200">
        <a:solidFill>
          <a:schemeClr val="tx1"/>
        </a:solidFill>
        <a:latin typeface="Arial" charset="0"/>
        <a:ea typeface="+mn-ea"/>
        <a:cs typeface="Arial" charset="0"/>
      </a:defRPr>
    </a:lvl7pPr>
    <a:lvl8pPr marL="3200400" algn="l" defTabSz="914400" rtl="0" eaLnBrk="1" latinLnBrk="0" hangingPunct="1">
      <a:defRPr sz="1700" kern="1200">
        <a:solidFill>
          <a:schemeClr val="tx1"/>
        </a:solidFill>
        <a:latin typeface="Arial" charset="0"/>
        <a:ea typeface="+mn-ea"/>
        <a:cs typeface="Arial" charset="0"/>
      </a:defRPr>
    </a:lvl8pPr>
    <a:lvl9pPr marL="3657600" algn="l" defTabSz="914400" rtl="0" eaLnBrk="1" latinLnBrk="0" hangingPunct="1">
      <a:defRPr sz="17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66CC"/>
    <a:srgbClr val="FF0000"/>
    <a:srgbClr val="FFCC00"/>
    <a:srgbClr val="FF9900"/>
    <a:srgbClr val="009900"/>
    <a:srgbClr val="B2B2B2"/>
    <a:srgbClr val="FFDB9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80" autoAdjust="0"/>
    <p:restoredTop sz="95382" autoAdjust="0"/>
  </p:normalViewPr>
  <p:slideViewPr>
    <p:cSldViewPr snapToGrid="0">
      <p:cViewPr>
        <p:scale>
          <a:sx n="66" d="100"/>
          <a:sy n="66" d="100"/>
        </p:scale>
        <p:origin x="-486" y="-108"/>
      </p:cViewPr>
      <p:guideLst>
        <p:guide orient="horz" pos="918"/>
        <p:guide orient="horz" pos="2186"/>
        <p:guide orient="horz" pos="4290"/>
        <p:guide orient="horz" pos="2162"/>
        <p:guide orient="horz" pos="3968"/>
        <p:guide pos="158"/>
        <p:guide pos="5615"/>
        <p:guide pos="301"/>
        <p:guide pos="437"/>
        <p:guide pos="428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58989913" cy="58989913"/>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38" Type="http://schemas.openxmlformats.org/officeDocument/2006/relationships/slide" Target="slides/slide133.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28" Type="http://schemas.openxmlformats.org/officeDocument/2006/relationships/slide" Target="slides/slide123.xml"/><Relationship Id="rId144" Type="http://schemas.openxmlformats.org/officeDocument/2006/relationships/slide" Target="slides/slide139.xml"/><Relationship Id="rId149" Type="http://schemas.openxmlformats.org/officeDocument/2006/relationships/tableStyles" Target="tableStyles.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slide" Target="slides/slide113.xml"/><Relationship Id="rId134" Type="http://schemas.openxmlformats.org/officeDocument/2006/relationships/slide" Target="slides/slide129.xml"/><Relationship Id="rId139" Type="http://schemas.openxmlformats.org/officeDocument/2006/relationships/slide" Target="slides/slide134.xml"/><Relationship Id="rId80" Type="http://schemas.openxmlformats.org/officeDocument/2006/relationships/slide" Target="slides/slide75.xml"/><Relationship Id="rId85" Type="http://schemas.openxmlformats.org/officeDocument/2006/relationships/slide" Target="slides/slide80.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slide" Target="slides/slide98.xml"/><Relationship Id="rId108" Type="http://schemas.openxmlformats.org/officeDocument/2006/relationships/slide" Target="slides/slide103.xml"/><Relationship Id="rId116" Type="http://schemas.openxmlformats.org/officeDocument/2006/relationships/slide" Target="slides/slide111.xml"/><Relationship Id="rId124" Type="http://schemas.openxmlformats.org/officeDocument/2006/relationships/slide" Target="slides/slide119.xml"/><Relationship Id="rId129" Type="http://schemas.openxmlformats.org/officeDocument/2006/relationships/slide" Target="slides/slide124.xml"/><Relationship Id="rId137" Type="http://schemas.openxmlformats.org/officeDocument/2006/relationships/slide" Target="slides/slide13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11" Type="http://schemas.openxmlformats.org/officeDocument/2006/relationships/slide" Target="slides/slide106.xml"/><Relationship Id="rId132" Type="http://schemas.openxmlformats.org/officeDocument/2006/relationships/slide" Target="slides/slide127.xml"/><Relationship Id="rId140" Type="http://schemas.openxmlformats.org/officeDocument/2006/relationships/slide" Target="slides/slide135.xml"/><Relationship Id="rId145"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14" Type="http://schemas.openxmlformats.org/officeDocument/2006/relationships/slide" Target="slides/slide109.xml"/><Relationship Id="rId119" Type="http://schemas.openxmlformats.org/officeDocument/2006/relationships/slide" Target="slides/slide114.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30" Type="http://schemas.openxmlformats.org/officeDocument/2006/relationships/slide" Target="slides/slide125.xml"/><Relationship Id="rId135" Type="http://schemas.openxmlformats.org/officeDocument/2006/relationships/slide" Target="slides/slide130.xml"/><Relationship Id="rId143" Type="http://schemas.openxmlformats.org/officeDocument/2006/relationships/slide" Target="slides/slide138.xml"/><Relationship Id="rId14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slide" Target="slides/slide136.xml"/><Relationship Id="rId146"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6578" name="Rectangle 2"/>
          <p:cNvSpPr>
            <a:spLocks noGrp="1" noChangeArrowheads="1"/>
          </p:cNvSpPr>
          <p:nvPr>
            <p:ph type="hdr" sz="quarter"/>
          </p:nvPr>
        </p:nvSpPr>
        <p:spPr bwMode="auto">
          <a:xfrm>
            <a:off x="0" y="0"/>
            <a:ext cx="4035425" cy="352425"/>
          </a:xfrm>
          <a:prstGeom prst="rect">
            <a:avLst/>
          </a:prstGeom>
          <a:noFill/>
          <a:ln w="9525">
            <a:noFill/>
            <a:miter lim="800000"/>
            <a:headEnd/>
            <a:tailEnd/>
          </a:ln>
          <a:effectLst/>
        </p:spPr>
        <p:txBody>
          <a:bodyPr vert="horz" wrap="square" lIns="92265" tIns="46128" rIns="92265" bIns="46128" numCol="1" anchor="t" anchorCtr="0" compatLnSpc="1">
            <a:prstTxWarp prst="textNoShape">
              <a:avLst/>
            </a:prstTxWarp>
          </a:bodyPr>
          <a:lstStyle>
            <a:lvl1pPr defTabSz="922338">
              <a:defRPr sz="1200"/>
            </a:lvl1pPr>
          </a:lstStyle>
          <a:p>
            <a:pPr>
              <a:defRPr/>
            </a:pPr>
            <a:endParaRPr lang="en-US" dirty="0"/>
          </a:p>
        </p:txBody>
      </p:sp>
      <p:sp>
        <p:nvSpPr>
          <p:cNvPr id="536579" name="Rectangle 3"/>
          <p:cNvSpPr>
            <a:spLocks noGrp="1" noChangeArrowheads="1"/>
          </p:cNvSpPr>
          <p:nvPr>
            <p:ph type="dt" idx="1"/>
          </p:nvPr>
        </p:nvSpPr>
        <p:spPr bwMode="auto">
          <a:xfrm>
            <a:off x="5275263" y="0"/>
            <a:ext cx="4035425" cy="352425"/>
          </a:xfrm>
          <a:prstGeom prst="rect">
            <a:avLst/>
          </a:prstGeom>
          <a:noFill/>
          <a:ln w="9525">
            <a:noFill/>
            <a:miter lim="800000"/>
            <a:headEnd/>
            <a:tailEnd/>
          </a:ln>
          <a:effectLst/>
        </p:spPr>
        <p:txBody>
          <a:bodyPr vert="horz" wrap="square" lIns="92265" tIns="46128" rIns="92265" bIns="46128" numCol="1" anchor="t" anchorCtr="0" compatLnSpc="1">
            <a:prstTxWarp prst="textNoShape">
              <a:avLst/>
            </a:prstTxWarp>
          </a:bodyPr>
          <a:lstStyle>
            <a:lvl1pPr algn="r" defTabSz="922338">
              <a:defRPr sz="1200"/>
            </a:lvl1pPr>
          </a:lstStyle>
          <a:p>
            <a:pPr>
              <a:defRPr/>
            </a:pPr>
            <a:endParaRPr lang="en-US" dirty="0"/>
          </a:p>
        </p:txBody>
      </p:sp>
      <p:sp>
        <p:nvSpPr>
          <p:cNvPr id="145412" name="Rectangle 4"/>
          <p:cNvSpPr>
            <a:spLocks noGrp="1" noRot="1" noChangeAspect="1" noChangeArrowheads="1" noTextEdit="1"/>
          </p:cNvSpPr>
          <p:nvPr>
            <p:ph type="sldImg" idx="2"/>
          </p:nvPr>
        </p:nvSpPr>
        <p:spPr bwMode="auto">
          <a:xfrm>
            <a:off x="2903538" y="525463"/>
            <a:ext cx="3513137" cy="2635250"/>
          </a:xfrm>
          <a:prstGeom prst="rect">
            <a:avLst/>
          </a:prstGeom>
          <a:noFill/>
          <a:ln w="9525">
            <a:solidFill>
              <a:srgbClr val="000000"/>
            </a:solidFill>
            <a:miter lim="800000"/>
            <a:headEnd/>
            <a:tailEnd/>
          </a:ln>
        </p:spPr>
      </p:sp>
      <p:sp>
        <p:nvSpPr>
          <p:cNvPr id="536581" name="Rectangle 5"/>
          <p:cNvSpPr>
            <a:spLocks noGrp="1" noChangeArrowheads="1"/>
          </p:cNvSpPr>
          <p:nvPr>
            <p:ph type="body" sz="quarter" idx="3"/>
          </p:nvPr>
        </p:nvSpPr>
        <p:spPr bwMode="auto">
          <a:xfrm>
            <a:off x="931863" y="3336925"/>
            <a:ext cx="7448550" cy="3163888"/>
          </a:xfrm>
          <a:prstGeom prst="rect">
            <a:avLst/>
          </a:prstGeom>
          <a:noFill/>
          <a:ln w="9525">
            <a:noFill/>
            <a:miter lim="800000"/>
            <a:headEnd/>
            <a:tailEnd/>
          </a:ln>
          <a:effectLst/>
        </p:spPr>
        <p:txBody>
          <a:bodyPr vert="horz" wrap="square" lIns="92265" tIns="46128" rIns="92265" bIns="4612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36582" name="Rectangle 6"/>
          <p:cNvSpPr>
            <a:spLocks noGrp="1" noChangeArrowheads="1"/>
          </p:cNvSpPr>
          <p:nvPr>
            <p:ph type="ftr" sz="quarter" idx="4"/>
          </p:nvPr>
        </p:nvSpPr>
        <p:spPr bwMode="auto">
          <a:xfrm>
            <a:off x="0" y="6673850"/>
            <a:ext cx="4035425" cy="350838"/>
          </a:xfrm>
          <a:prstGeom prst="rect">
            <a:avLst/>
          </a:prstGeom>
          <a:noFill/>
          <a:ln w="9525">
            <a:noFill/>
            <a:miter lim="800000"/>
            <a:headEnd/>
            <a:tailEnd/>
          </a:ln>
          <a:effectLst/>
        </p:spPr>
        <p:txBody>
          <a:bodyPr vert="horz" wrap="square" lIns="92265" tIns="46128" rIns="92265" bIns="46128" numCol="1" anchor="b" anchorCtr="0" compatLnSpc="1">
            <a:prstTxWarp prst="textNoShape">
              <a:avLst/>
            </a:prstTxWarp>
          </a:bodyPr>
          <a:lstStyle>
            <a:lvl1pPr defTabSz="922338">
              <a:defRPr sz="1200"/>
            </a:lvl1pPr>
          </a:lstStyle>
          <a:p>
            <a:pPr>
              <a:defRPr/>
            </a:pPr>
            <a:endParaRPr lang="en-US" dirty="0"/>
          </a:p>
        </p:txBody>
      </p:sp>
      <p:sp>
        <p:nvSpPr>
          <p:cNvPr id="536583" name="Rectangle 7"/>
          <p:cNvSpPr>
            <a:spLocks noGrp="1" noChangeArrowheads="1"/>
          </p:cNvSpPr>
          <p:nvPr>
            <p:ph type="sldNum" sz="quarter" idx="5"/>
          </p:nvPr>
        </p:nvSpPr>
        <p:spPr bwMode="auto">
          <a:xfrm>
            <a:off x="5275263" y="6673850"/>
            <a:ext cx="4035425" cy="350838"/>
          </a:xfrm>
          <a:prstGeom prst="rect">
            <a:avLst/>
          </a:prstGeom>
          <a:noFill/>
          <a:ln w="9525">
            <a:noFill/>
            <a:miter lim="800000"/>
            <a:headEnd/>
            <a:tailEnd/>
          </a:ln>
          <a:effectLst/>
        </p:spPr>
        <p:txBody>
          <a:bodyPr vert="horz" wrap="square" lIns="92265" tIns="46128" rIns="92265" bIns="46128" numCol="1" anchor="b" anchorCtr="0" compatLnSpc="1">
            <a:prstTxWarp prst="textNoShape">
              <a:avLst/>
            </a:prstTxWarp>
          </a:bodyPr>
          <a:lstStyle>
            <a:lvl1pPr algn="r" defTabSz="922338">
              <a:defRPr sz="1200"/>
            </a:lvl1pPr>
          </a:lstStyle>
          <a:p>
            <a:pPr>
              <a:defRPr/>
            </a:pPr>
            <a:fld id="{277E4751-767A-48A5-AE5D-799F57CC8D71}"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7388" y="2132013"/>
            <a:ext cx="7770812" cy="1463675"/>
          </a:xfrm>
        </p:spPr>
        <p:txBody>
          <a:bodyPr/>
          <a:lstStyle>
            <a:lvl1pPr>
              <a:defRPr/>
            </a:lvl1pPr>
          </a:lstStyle>
          <a:p>
            <a:r>
              <a:rPr lang="en-US"/>
              <a:t>Click to edit Master title style</a:t>
            </a:r>
          </a:p>
        </p:txBody>
      </p:sp>
      <p:sp>
        <p:nvSpPr>
          <p:cNvPr id="6147" name="Rectangle 3"/>
          <p:cNvSpPr>
            <a:spLocks noGrp="1" noChangeArrowheads="1"/>
          </p:cNvSpPr>
          <p:nvPr>
            <p:ph type="subTitle" idx="1"/>
          </p:nvPr>
        </p:nvSpPr>
        <p:spPr>
          <a:xfrm>
            <a:off x="1370013" y="3881438"/>
            <a:ext cx="6405562" cy="1762125"/>
          </a:xfrm>
        </p:spPr>
        <p:txBody>
          <a:bodyPr/>
          <a:lstStyle>
            <a:lvl1pPr marL="0" indent="0" algn="ctr">
              <a:buFont typeface="Wingdings 3" pitchFamily="18" charset="2"/>
              <a:buNone/>
              <a:defRPr/>
            </a:lvl1pPr>
          </a:lstStyle>
          <a:p>
            <a:r>
              <a:rPr lang="en-US"/>
              <a:t>Click to edit Master subtitle style</a:t>
            </a:r>
          </a:p>
        </p:txBody>
      </p:sp>
      <p:sp>
        <p:nvSpPr>
          <p:cNvPr id="4" name="Rectangle 4"/>
          <p:cNvSpPr>
            <a:spLocks noGrp="1" noChangeArrowheads="1"/>
          </p:cNvSpPr>
          <p:nvPr>
            <p:ph type="sldNum" sz="quarter" idx="10"/>
          </p:nvPr>
        </p:nvSpPr>
        <p:spPr bwMode="auto">
          <a:xfrm>
            <a:off x="6554788" y="6251575"/>
            <a:ext cx="2133600" cy="476250"/>
          </a:xfrm>
          <a:prstGeom prst="rect">
            <a:avLst/>
          </a:prstGeom>
          <a:ln>
            <a:miter lim="800000"/>
            <a:headEnd/>
            <a:tailEnd/>
          </a:ln>
        </p:spPr>
        <p:txBody>
          <a:bodyPr vert="horz" wrap="square" lIns="86467" tIns="43236" rIns="86467" bIns="43236" numCol="1" anchor="t" anchorCtr="0" compatLnSpc="1">
            <a:prstTxWarp prst="textNoShape">
              <a:avLst/>
            </a:prstTxWarp>
          </a:bodyPr>
          <a:lstStyle>
            <a:lvl1pPr algn="ctr">
              <a:defRPr sz="1400" b="1"/>
            </a:lvl1pPr>
          </a:lstStyle>
          <a:p>
            <a:pPr>
              <a:defRPr/>
            </a:pPr>
            <a:r>
              <a:rPr lang="en-US" dirty="0"/>
              <a:t>Page </a:t>
            </a:r>
            <a:fld id="{E0CB4749-0DB0-4CBA-ACE4-BD1D8C2BBEA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7825" y="-166688"/>
            <a:ext cx="2211388" cy="66436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8900" y="-166688"/>
            <a:ext cx="6486525" cy="66436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8900" y="-166688"/>
            <a:ext cx="8850313" cy="664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27013" y="-166688"/>
            <a:ext cx="8231187" cy="1143001"/>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88900" y="1000125"/>
            <a:ext cx="4348163" cy="2662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89463" y="1000125"/>
            <a:ext cx="4349750" cy="2662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88900" y="3814763"/>
            <a:ext cx="4348163" cy="26622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89463" y="3814763"/>
            <a:ext cx="4349750" cy="26622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65938" y="1600200"/>
            <a:ext cx="2135187" cy="4525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6256338"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8900" y="1000125"/>
            <a:ext cx="4348163" cy="5476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9463" y="1000125"/>
            <a:ext cx="4349750" cy="5476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9" name="Rectangle 25"/>
          <p:cNvSpPr>
            <a:spLocks noChangeArrowheads="1"/>
          </p:cNvSpPr>
          <p:nvPr userDrawn="1"/>
        </p:nvSpPr>
        <p:spPr bwMode="auto">
          <a:xfrm>
            <a:off x="0" y="-12700"/>
            <a:ext cx="9144000" cy="835025"/>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sp>
        <p:nvSpPr>
          <p:cNvPr id="1027" name="Rectangle 2"/>
          <p:cNvSpPr>
            <a:spLocks noGrp="1" noChangeArrowheads="1"/>
          </p:cNvSpPr>
          <p:nvPr>
            <p:ph type="title"/>
          </p:nvPr>
        </p:nvSpPr>
        <p:spPr bwMode="auto">
          <a:xfrm>
            <a:off x="227013" y="-166688"/>
            <a:ext cx="8231187" cy="1143001"/>
          </a:xfrm>
          <a:prstGeom prst="rect">
            <a:avLst/>
          </a:prstGeom>
          <a:noFill/>
          <a:ln w="9525">
            <a:noFill/>
            <a:miter lim="800000"/>
            <a:headEnd/>
            <a:tailEnd/>
          </a:ln>
        </p:spPr>
        <p:txBody>
          <a:bodyPr vert="horz" wrap="square" lIns="86467" tIns="43236" rIns="86467" bIns="43236"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88900" y="1000125"/>
            <a:ext cx="8850313" cy="5476875"/>
          </a:xfrm>
          <a:prstGeom prst="rect">
            <a:avLst/>
          </a:prstGeom>
          <a:noFill/>
          <a:ln w="9525">
            <a:noFill/>
            <a:miter lim="800000"/>
            <a:headEnd/>
            <a:tailEnd/>
          </a:ln>
        </p:spPr>
        <p:txBody>
          <a:bodyPr vert="horz" wrap="square" lIns="86467" tIns="43236" rIns="86467" bIns="4323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ChangeArrowheads="1"/>
          </p:cNvSpPr>
          <p:nvPr/>
        </p:nvSpPr>
        <p:spPr bwMode="auto">
          <a:xfrm>
            <a:off x="0" y="0"/>
            <a:ext cx="9144000" cy="6858000"/>
          </a:xfrm>
          <a:prstGeom prst="rect">
            <a:avLst/>
          </a:prstGeom>
          <a:noFill/>
          <a:ln w="63500">
            <a:solidFill>
              <a:schemeClr val="tx1"/>
            </a:solidFill>
            <a:miter lim="800000"/>
            <a:headEnd/>
            <a:tailEnd/>
          </a:ln>
          <a:effectLst/>
        </p:spPr>
        <p:txBody>
          <a:bodyPr wrap="none" anchor="ctr"/>
          <a:lstStyle/>
          <a:p>
            <a:pPr>
              <a:defRPr/>
            </a:pPr>
            <a:endParaRPr lang="en-US" dirty="0"/>
          </a:p>
        </p:txBody>
      </p:sp>
      <p:sp>
        <p:nvSpPr>
          <p:cNvPr id="1047" name="Rectangle 23"/>
          <p:cNvSpPr>
            <a:spLocks noChangeArrowheads="1"/>
          </p:cNvSpPr>
          <p:nvPr userDrawn="1"/>
        </p:nvSpPr>
        <p:spPr bwMode="auto">
          <a:xfrm>
            <a:off x="0" y="6596063"/>
            <a:ext cx="9144000" cy="261937"/>
          </a:xfrm>
          <a:prstGeom prst="rect">
            <a:avLst/>
          </a:prstGeom>
          <a:solidFill>
            <a:schemeClr val="tx1"/>
          </a:solidFill>
          <a:ln w="9525">
            <a:noFill/>
            <a:miter lim="800000"/>
            <a:headEnd/>
            <a:tailEnd/>
          </a:ln>
          <a:effectLst/>
        </p:spPr>
        <p:txBody>
          <a:bodyPr wrap="none" anchor="ctr"/>
          <a:lstStyle/>
          <a:p>
            <a:pPr>
              <a:defRPr/>
            </a:pPr>
            <a:endParaRPr lang="en-US" dirty="0"/>
          </a:p>
        </p:txBody>
      </p:sp>
      <p:sp>
        <p:nvSpPr>
          <p:cNvPr id="1034" name="Text Box 10"/>
          <p:cNvSpPr txBox="1">
            <a:spLocks noChangeArrowheads="1"/>
          </p:cNvSpPr>
          <p:nvPr/>
        </p:nvSpPr>
        <p:spPr bwMode="auto">
          <a:xfrm>
            <a:off x="8724900" y="6596063"/>
            <a:ext cx="508000" cy="268287"/>
          </a:xfrm>
          <a:prstGeom prst="rect">
            <a:avLst/>
          </a:prstGeom>
          <a:noFill/>
          <a:ln w="9525">
            <a:noFill/>
            <a:miter lim="800000"/>
            <a:headEnd/>
            <a:tailEnd/>
          </a:ln>
          <a:effectLst/>
        </p:spPr>
        <p:txBody>
          <a:bodyPr lIns="86467" tIns="43236" rIns="86467" bIns="43236">
            <a:spAutoFit/>
          </a:bodyPr>
          <a:lstStyle/>
          <a:p>
            <a:pPr algn="ctr" defTabSz="863600">
              <a:spcBef>
                <a:spcPct val="50000"/>
              </a:spcBef>
              <a:defRPr/>
            </a:pPr>
            <a:fld id="{B5AEBF32-7501-423C-A698-F4DA03E82C57}" type="slidenum">
              <a:rPr lang="en-US" sz="1200">
                <a:solidFill>
                  <a:schemeClr val="bg1"/>
                </a:solidFill>
              </a:rPr>
              <a:pPr algn="ctr" defTabSz="863600">
                <a:spcBef>
                  <a:spcPct val="50000"/>
                </a:spcBef>
                <a:defRPr/>
              </a:pPr>
              <a:t>‹#›</a:t>
            </a:fld>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4248" r:id="rId1"/>
    <p:sldLayoutId id="2147484225" r:id="rId2"/>
    <p:sldLayoutId id="2147484226" r:id="rId3"/>
    <p:sldLayoutId id="2147484227" r:id="rId4"/>
    <p:sldLayoutId id="2147484228" r:id="rId5"/>
    <p:sldLayoutId id="2147484229" r:id="rId6"/>
    <p:sldLayoutId id="2147484230" r:id="rId7"/>
    <p:sldLayoutId id="2147484231" r:id="rId8"/>
    <p:sldLayoutId id="2147484232" r:id="rId9"/>
    <p:sldLayoutId id="2147484233" r:id="rId10"/>
    <p:sldLayoutId id="2147484234" r:id="rId11"/>
    <p:sldLayoutId id="2147484235" r:id="rId12"/>
    <p:sldLayoutId id="2147484236" r:id="rId13"/>
  </p:sldLayoutIdLst>
  <p:txStyles>
    <p:titleStyle>
      <a:lvl1pPr algn="l" defTabSz="863600" rtl="0" eaLnBrk="0" fontAlgn="base" hangingPunct="0">
        <a:spcBef>
          <a:spcPct val="0"/>
        </a:spcBef>
        <a:spcAft>
          <a:spcPct val="0"/>
        </a:spcAft>
        <a:defRPr sz="2900" b="1">
          <a:solidFill>
            <a:schemeClr val="bg1"/>
          </a:solidFill>
          <a:latin typeface="+mj-lt"/>
          <a:ea typeface="+mj-ea"/>
          <a:cs typeface="+mj-cs"/>
        </a:defRPr>
      </a:lvl1pPr>
      <a:lvl2pPr algn="l" defTabSz="863600" rtl="0" eaLnBrk="0" fontAlgn="base" hangingPunct="0">
        <a:spcBef>
          <a:spcPct val="0"/>
        </a:spcBef>
        <a:spcAft>
          <a:spcPct val="0"/>
        </a:spcAft>
        <a:defRPr sz="2900" b="1">
          <a:solidFill>
            <a:schemeClr val="bg1"/>
          </a:solidFill>
          <a:latin typeface="Arial" charset="0"/>
          <a:cs typeface="Arial" charset="0"/>
        </a:defRPr>
      </a:lvl2pPr>
      <a:lvl3pPr algn="l" defTabSz="863600" rtl="0" eaLnBrk="0" fontAlgn="base" hangingPunct="0">
        <a:spcBef>
          <a:spcPct val="0"/>
        </a:spcBef>
        <a:spcAft>
          <a:spcPct val="0"/>
        </a:spcAft>
        <a:defRPr sz="2900" b="1">
          <a:solidFill>
            <a:schemeClr val="bg1"/>
          </a:solidFill>
          <a:latin typeface="Arial" charset="0"/>
          <a:cs typeface="Arial" charset="0"/>
        </a:defRPr>
      </a:lvl3pPr>
      <a:lvl4pPr algn="l" defTabSz="863600" rtl="0" eaLnBrk="0" fontAlgn="base" hangingPunct="0">
        <a:spcBef>
          <a:spcPct val="0"/>
        </a:spcBef>
        <a:spcAft>
          <a:spcPct val="0"/>
        </a:spcAft>
        <a:defRPr sz="2900" b="1">
          <a:solidFill>
            <a:schemeClr val="bg1"/>
          </a:solidFill>
          <a:latin typeface="Arial" charset="0"/>
          <a:cs typeface="Arial" charset="0"/>
        </a:defRPr>
      </a:lvl4pPr>
      <a:lvl5pPr algn="l" defTabSz="863600" rtl="0" eaLnBrk="0" fontAlgn="base" hangingPunct="0">
        <a:spcBef>
          <a:spcPct val="0"/>
        </a:spcBef>
        <a:spcAft>
          <a:spcPct val="0"/>
        </a:spcAft>
        <a:defRPr sz="2900" b="1">
          <a:solidFill>
            <a:schemeClr val="bg1"/>
          </a:solidFill>
          <a:latin typeface="Arial" charset="0"/>
          <a:cs typeface="Arial" charset="0"/>
        </a:defRPr>
      </a:lvl5pPr>
      <a:lvl6pPr marL="457200" algn="l" defTabSz="863600" rtl="0" fontAlgn="base">
        <a:spcBef>
          <a:spcPct val="0"/>
        </a:spcBef>
        <a:spcAft>
          <a:spcPct val="0"/>
        </a:spcAft>
        <a:defRPr sz="2900" b="1">
          <a:solidFill>
            <a:schemeClr val="bg1"/>
          </a:solidFill>
          <a:latin typeface="Arial" charset="0"/>
          <a:cs typeface="Arial" charset="0"/>
        </a:defRPr>
      </a:lvl6pPr>
      <a:lvl7pPr marL="914400" algn="l" defTabSz="863600" rtl="0" fontAlgn="base">
        <a:spcBef>
          <a:spcPct val="0"/>
        </a:spcBef>
        <a:spcAft>
          <a:spcPct val="0"/>
        </a:spcAft>
        <a:defRPr sz="2900" b="1">
          <a:solidFill>
            <a:schemeClr val="bg1"/>
          </a:solidFill>
          <a:latin typeface="Arial" charset="0"/>
          <a:cs typeface="Arial" charset="0"/>
        </a:defRPr>
      </a:lvl7pPr>
      <a:lvl8pPr marL="1371600" algn="l" defTabSz="863600" rtl="0" fontAlgn="base">
        <a:spcBef>
          <a:spcPct val="0"/>
        </a:spcBef>
        <a:spcAft>
          <a:spcPct val="0"/>
        </a:spcAft>
        <a:defRPr sz="2900" b="1">
          <a:solidFill>
            <a:schemeClr val="bg1"/>
          </a:solidFill>
          <a:latin typeface="Arial" charset="0"/>
          <a:cs typeface="Arial" charset="0"/>
        </a:defRPr>
      </a:lvl8pPr>
      <a:lvl9pPr marL="1828800" algn="l" defTabSz="863600" rtl="0" fontAlgn="base">
        <a:spcBef>
          <a:spcPct val="0"/>
        </a:spcBef>
        <a:spcAft>
          <a:spcPct val="0"/>
        </a:spcAft>
        <a:defRPr sz="2900" b="1">
          <a:solidFill>
            <a:schemeClr val="bg1"/>
          </a:solidFill>
          <a:latin typeface="Arial" charset="0"/>
          <a:cs typeface="Arial" charset="0"/>
        </a:defRPr>
      </a:lvl9pPr>
    </p:titleStyle>
    <p:bodyStyle>
      <a:lvl1pPr marL="323850" indent="-323850" algn="l" defTabSz="863600" rtl="0" eaLnBrk="0" fontAlgn="base" hangingPunct="0">
        <a:spcBef>
          <a:spcPct val="20000"/>
        </a:spcBef>
        <a:spcAft>
          <a:spcPct val="0"/>
        </a:spcAft>
        <a:buClr>
          <a:schemeClr val="tx1"/>
        </a:buClr>
        <a:buSzPct val="120000"/>
        <a:buFont typeface="Wingdings 3" pitchFamily="18" charset="2"/>
        <a:buChar char=""/>
        <a:defRPr sz="1700" b="1">
          <a:solidFill>
            <a:schemeClr val="tx1"/>
          </a:solidFill>
          <a:latin typeface="+mn-lt"/>
          <a:ea typeface="+mn-ea"/>
          <a:cs typeface="+mn-cs"/>
        </a:defRPr>
      </a:lvl1pPr>
      <a:lvl2pPr marL="703263" indent="-271463" algn="l" defTabSz="863600" rtl="0" eaLnBrk="0" fontAlgn="base" hangingPunct="0">
        <a:spcBef>
          <a:spcPct val="20000"/>
        </a:spcBef>
        <a:spcAft>
          <a:spcPct val="0"/>
        </a:spcAft>
        <a:buFont typeface="Wingdings" pitchFamily="2" charset="2"/>
        <a:buChar char="§"/>
        <a:defRPr sz="1600">
          <a:solidFill>
            <a:schemeClr val="tx1"/>
          </a:solidFill>
          <a:latin typeface="+mn-lt"/>
          <a:cs typeface="+mn-cs"/>
        </a:defRPr>
      </a:lvl2pPr>
      <a:lvl3pPr marL="1081088" indent="-217488" algn="l" defTabSz="863600" rtl="0" eaLnBrk="0" fontAlgn="base" hangingPunct="0">
        <a:spcBef>
          <a:spcPct val="20000"/>
        </a:spcBef>
        <a:spcAft>
          <a:spcPct val="0"/>
        </a:spcAft>
        <a:buChar char="•"/>
        <a:defRPr sz="1600">
          <a:solidFill>
            <a:schemeClr val="tx1"/>
          </a:solidFill>
          <a:latin typeface="+mn-lt"/>
          <a:cs typeface="+mn-cs"/>
        </a:defRPr>
      </a:lvl3pPr>
      <a:lvl4pPr marL="1512888" indent="-212725" algn="l" defTabSz="863600" rtl="0" eaLnBrk="0" fontAlgn="base" hangingPunct="0">
        <a:spcBef>
          <a:spcPct val="20000"/>
        </a:spcBef>
        <a:spcAft>
          <a:spcPct val="0"/>
        </a:spcAft>
        <a:buChar char="o"/>
        <a:defRPr sz="1600">
          <a:solidFill>
            <a:schemeClr val="tx1"/>
          </a:solidFill>
          <a:latin typeface="+mn-lt"/>
          <a:cs typeface="+mn-cs"/>
        </a:defRPr>
      </a:lvl4pPr>
      <a:lvl5pPr marL="1944688" indent="-215900" algn="l" defTabSz="863600" rtl="0" eaLnBrk="0" fontAlgn="base" hangingPunct="0">
        <a:spcBef>
          <a:spcPct val="20000"/>
        </a:spcBef>
        <a:spcAft>
          <a:spcPct val="0"/>
        </a:spcAft>
        <a:buChar char="»"/>
        <a:defRPr sz="1600">
          <a:solidFill>
            <a:schemeClr val="tx1"/>
          </a:solidFill>
          <a:latin typeface="+mn-lt"/>
          <a:cs typeface="+mn-cs"/>
        </a:defRPr>
      </a:lvl5pPr>
      <a:lvl6pPr marL="2401888" indent="-215900" algn="l" defTabSz="863600" rtl="0" fontAlgn="base">
        <a:spcBef>
          <a:spcPct val="20000"/>
        </a:spcBef>
        <a:spcAft>
          <a:spcPct val="0"/>
        </a:spcAft>
        <a:buChar char="»"/>
        <a:defRPr sz="1600">
          <a:solidFill>
            <a:schemeClr val="tx1"/>
          </a:solidFill>
          <a:latin typeface="+mn-lt"/>
          <a:cs typeface="+mn-cs"/>
        </a:defRPr>
      </a:lvl6pPr>
      <a:lvl7pPr marL="2859088" indent="-215900" algn="l" defTabSz="863600" rtl="0" fontAlgn="base">
        <a:spcBef>
          <a:spcPct val="20000"/>
        </a:spcBef>
        <a:spcAft>
          <a:spcPct val="0"/>
        </a:spcAft>
        <a:buChar char="»"/>
        <a:defRPr sz="1600">
          <a:solidFill>
            <a:schemeClr val="tx1"/>
          </a:solidFill>
          <a:latin typeface="+mn-lt"/>
          <a:cs typeface="+mn-cs"/>
        </a:defRPr>
      </a:lvl7pPr>
      <a:lvl8pPr marL="3316288" indent="-215900" algn="l" defTabSz="863600" rtl="0" fontAlgn="base">
        <a:spcBef>
          <a:spcPct val="20000"/>
        </a:spcBef>
        <a:spcAft>
          <a:spcPct val="0"/>
        </a:spcAft>
        <a:buChar char="»"/>
        <a:defRPr sz="1600">
          <a:solidFill>
            <a:schemeClr val="tx1"/>
          </a:solidFill>
          <a:latin typeface="+mn-lt"/>
          <a:cs typeface="+mn-cs"/>
        </a:defRPr>
      </a:lvl8pPr>
      <a:lvl9pPr marL="3773488" indent="-215900" algn="l" defTabSz="863600" rtl="0" fontAlgn="base">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377" name="Rectangle 17"/>
          <p:cNvSpPr>
            <a:spLocks noChangeArrowheads="1"/>
          </p:cNvSpPr>
          <p:nvPr userDrawn="1"/>
        </p:nvSpPr>
        <p:spPr bwMode="auto">
          <a:xfrm>
            <a:off x="7735888" y="2714625"/>
            <a:ext cx="1016000" cy="917575"/>
          </a:xfrm>
          <a:prstGeom prst="rect">
            <a:avLst/>
          </a:prstGeom>
          <a:solidFill>
            <a:schemeClr val="tx1"/>
          </a:solidFill>
          <a:ln w="9525">
            <a:solidFill>
              <a:schemeClr val="tx1"/>
            </a:solidFill>
            <a:miter lim="800000"/>
            <a:headEnd/>
            <a:tailEnd/>
          </a:ln>
          <a:effectLst/>
        </p:spPr>
        <p:txBody>
          <a:bodyPr wrap="none" anchor="ctr"/>
          <a:lstStyle/>
          <a:p>
            <a:pPr>
              <a:defRPr/>
            </a:pPr>
            <a:endParaRPr lang="en-US" dirty="0"/>
          </a:p>
        </p:txBody>
      </p:sp>
      <p:sp>
        <p:nvSpPr>
          <p:cNvPr id="2051" name="Rectangle 7"/>
          <p:cNvSpPr>
            <a:spLocks noGrp="1" noChangeArrowheads="1"/>
          </p:cNvSpPr>
          <p:nvPr>
            <p:ph type="title"/>
          </p:nvPr>
        </p:nvSpPr>
        <p:spPr bwMode="auto">
          <a:xfrm>
            <a:off x="774700" y="2536825"/>
            <a:ext cx="8226425" cy="1143000"/>
          </a:xfrm>
          <a:prstGeom prst="rect">
            <a:avLst/>
          </a:prstGeom>
          <a:noFill/>
          <a:ln w="9525">
            <a:noFill/>
            <a:miter lim="800000"/>
            <a:headEnd/>
            <a:tailEnd/>
          </a:ln>
        </p:spPr>
        <p:txBody>
          <a:bodyPr vert="horz" wrap="square" lIns="86467" tIns="43236" rIns="86467" bIns="43236" numCol="1" anchor="ctr" anchorCtr="0" compatLnSpc="1">
            <a:prstTxWarp prst="textNoShape">
              <a:avLst/>
            </a:prstTxWarp>
          </a:bodyPr>
          <a:lstStyle/>
          <a:p>
            <a:pPr lvl="0"/>
            <a:r>
              <a:rPr lang="en-US" smtClean="0"/>
              <a:t>Click to edit Master title style</a:t>
            </a:r>
          </a:p>
        </p:txBody>
      </p:sp>
      <p:sp>
        <p:nvSpPr>
          <p:cNvPr id="15368" name="Line 8"/>
          <p:cNvSpPr>
            <a:spLocks noChangeShapeType="1"/>
          </p:cNvSpPr>
          <p:nvPr/>
        </p:nvSpPr>
        <p:spPr bwMode="auto">
          <a:xfrm>
            <a:off x="457200" y="3405188"/>
            <a:ext cx="8231188" cy="0"/>
          </a:xfrm>
          <a:prstGeom prst="line">
            <a:avLst/>
          </a:prstGeom>
          <a:noFill/>
          <a:ln w="38100">
            <a:solidFill>
              <a:schemeClr val="tx1"/>
            </a:solidFill>
            <a:round/>
            <a:headEnd/>
            <a:tailEnd/>
          </a:ln>
          <a:effectLst/>
        </p:spPr>
        <p:txBody>
          <a:bodyPr/>
          <a:lstStyle/>
          <a:p>
            <a:pPr>
              <a:defRPr/>
            </a:pPr>
            <a:endParaRPr lang="en-US" dirty="0"/>
          </a:p>
        </p:txBody>
      </p:sp>
      <p:pic>
        <p:nvPicPr>
          <p:cNvPr id="2053" name="Picture 15"/>
          <p:cNvPicPr>
            <a:picLocks noChangeAspect="1" noChangeArrowheads="1"/>
          </p:cNvPicPr>
          <p:nvPr userDrawn="1"/>
        </p:nvPicPr>
        <p:blipFill>
          <a:blip r:embed="rId13" cstate="print"/>
          <a:srcRect/>
          <a:stretch>
            <a:fillRect/>
          </a:stretch>
        </p:blipFill>
        <p:spPr bwMode="auto">
          <a:xfrm>
            <a:off x="7807325" y="2798763"/>
            <a:ext cx="860425" cy="7381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Lst>
  <p:txStyles>
    <p:titleStyle>
      <a:lvl1pPr algn="l" defTabSz="863600" rtl="0" eaLnBrk="0" fontAlgn="base" hangingPunct="0">
        <a:spcBef>
          <a:spcPct val="0"/>
        </a:spcBef>
        <a:spcAft>
          <a:spcPct val="0"/>
        </a:spcAft>
        <a:defRPr sz="2700" b="1">
          <a:solidFill>
            <a:schemeClr val="tx2"/>
          </a:solidFill>
          <a:latin typeface="+mj-lt"/>
          <a:ea typeface="+mj-ea"/>
          <a:cs typeface="+mj-cs"/>
        </a:defRPr>
      </a:lvl1pPr>
      <a:lvl2pPr algn="l" defTabSz="863600" rtl="0" eaLnBrk="0" fontAlgn="base" hangingPunct="0">
        <a:spcBef>
          <a:spcPct val="0"/>
        </a:spcBef>
        <a:spcAft>
          <a:spcPct val="0"/>
        </a:spcAft>
        <a:defRPr sz="2700" b="1">
          <a:solidFill>
            <a:schemeClr val="tx2"/>
          </a:solidFill>
          <a:latin typeface="Arial" charset="0"/>
          <a:cs typeface="Arial" charset="0"/>
        </a:defRPr>
      </a:lvl2pPr>
      <a:lvl3pPr algn="l" defTabSz="863600" rtl="0" eaLnBrk="0" fontAlgn="base" hangingPunct="0">
        <a:spcBef>
          <a:spcPct val="0"/>
        </a:spcBef>
        <a:spcAft>
          <a:spcPct val="0"/>
        </a:spcAft>
        <a:defRPr sz="2700" b="1">
          <a:solidFill>
            <a:schemeClr val="tx2"/>
          </a:solidFill>
          <a:latin typeface="Arial" charset="0"/>
          <a:cs typeface="Arial" charset="0"/>
        </a:defRPr>
      </a:lvl3pPr>
      <a:lvl4pPr algn="l" defTabSz="863600" rtl="0" eaLnBrk="0" fontAlgn="base" hangingPunct="0">
        <a:spcBef>
          <a:spcPct val="0"/>
        </a:spcBef>
        <a:spcAft>
          <a:spcPct val="0"/>
        </a:spcAft>
        <a:defRPr sz="2700" b="1">
          <a:solidFill>
            <a:schemeClr val="tx2"/>
          </a:solidFill>
          <a:latin typeface="Arial" charset="0"/>
          <a:cs typeface="Arial" charset="0"/>
        </a:defRPr>
      </a:lvl4pPr>
      <a:lvl5pPr algn="l" defTabSz="863600" rtl="0" eaLnBrk="0" fontAlgn="base" hangingPunct="0">
        <a:spcBef>
          <a:spcPct val="0"/>
        </a:spcBef>
        <a:spcAft>
          <a:spcPct val="0"/>
        </a:spcAft>
        <a:defRPr sz="2700" b="1">
          <a:solidFill>
            <a:schemeClr val="tx2"/>
          </a:solidFill>
          <a:latin typeface="Arial" charset="0"/>
          <a:cs typeface="Arial" charset="0"/>
        </a:defRPr>
      </a:lvl5pPr>
      <a:lvl6pPr marL="457200" algn="l" defTabSz="863600" rtl="0" fontAlgn="base">
        <a:spcBef>
          <a:spcPct val="0"/>
        </a:spcBef>
        <a:spcAft>
          <a:spcPct val="0"/>
        </a:spcAft>
        <a:defRPr sz="2700" b="1">
          <a:solidFill>
            <a:schemeClr val="tx2"/>
          </a:solidFill>
          <a:latin typeface="Arial" charset="0"/>
          <a:cs typeface="Arial" charset="0"/>
        </a:defRPr>
      </a:lvl6pPr>
      <a:lvl7pPr marL="914400" algn="l" defTabSz="863600" rtl="0" fontAlgn="base">
        <a:spcBef>
          <a:spcPct val="0"/>
        </a:spcBef>
        <a:spcAft>
          <a:spcPct val="0"/>
        </a:spcAft>
        <a:defRPr sz="2700" b="1">
          <a:solidFill>
            <a:schemeClr val="tx2"/>
          </a:solidFill>
          <a:latin typeface="Arial" charset="0"/>
          <a:cs typeface="Arial" charset="0"/>
        </a:defRPr>
      </a:lvl7pPr>
      <a:lvl8pPr marL="1371600" algn="l" defTabSz="863600" rtl="0" fontAlgn="base">
        <a:spcBef>
          <a:spcPct val="0"/>
        </a:spcBef>
        <a:spcAft>
          <a:spcPct val="0"/>
        </a:spcAft>
        <a:defRPr sz="2700" b="1">
          <a:solidFill>
            <a:schemeClr val="tx2"/>
          </a:solidFill>
          <a:latin typeface="Arial" charset="0"/>
          <a:cs typeface="Arial" charset="0"/>
        </a:defRPr>
      </a:lvl8pPr>
      <a:lvl9pPr marL="1828800" algn="l" defTabSz="863600" rtl="0" fontAlgn="base">
        <a:spcBef>
          <a:spcPct val="0"/>
        </a:spcBef>
        <a:spcAft>
          <a:spcPct val="0"/>
        </a:spcAft>
        <a:defRPr sz="2700" b="1">
          <a:solidFill>
            <a:schemeClr val="tx2"/>
          </a:solidFill>
          <a:latin typeface="Arial" charset="0"/>
          <a:cs typeface="Arial" charset="0"/>
        </a:defRPr>
      </a:lvl9pPr>
    </p:titleStyle>
    <p:bodyStyle>
      <a:lvl1pPr marL="323850" indent="-323850" algn="l" defTabSz="863600" rtl="0" eaLnBrk="0" fontAlgn="base" hangingPunct="0">
        <a:spcBef>
          <a:spcPct val="20000"/>
        </a:spcBef>
        <a:spcAft>
          <a:spcPct val="0"/>
        </a:spcAft>
        <a:buChar char="•"/>
        <a:defRPr sz="2900">
          <a:solidFill>
            <a:schemeClr val="tx1"/>
          </a:solidFill>
          <a:latin typeface="+mn-lt"/>
          <a:ea typeface="+mn-ea"/>
          <a:cs typeface="+mn-cs"/>
        </a:defRPr>
      </a:lvl1pPr>
      <a:lvl2pPr marL="703263" indent="-271463" algn="l" defTabSz="863600" rtl="0" eaLnBrk="0" fontAlgn="base" hangingPunct="0">
        <a:spcBef>
          <a:spcPct val="20000"/>
        </a:spcBef>
        <a:spcAft>
          <a:spcPct val="0"/>
        </a:spcAft>
        <a:buChar char="–"/>
        <a:defRPr sz="2500">
          <a:solidFill>
            <a:schemeClr val="tx1"/>
          </a:solidFill>
          <a:latin typeface="+mn-lt"/>
          <a:cs typeface="+mn-cs"/>
        </a:defRPr>
      </a:lvl2pPr>
      <a:lvl3pPr marL="1081088" indent="-217488" algn="l" defTabSz="863600" rtl="0" eaLnBrk="0" fontAlgn="base" hangingPunct="0">
        <a:spcBef>
          <a:spcPct val="20000"/>
        </a:spcBef>
        <a:spcAft>
          <a:spcPct val="0"/>
        </a:spcAft>
        <a:buChar char="•"/>
        <a:defRPr sz="2300">
          <a:solidFill>
            <a:schemeClr val="tx1"/>
          </a:solidFill>
          <a:latin typeface="+mn-lt"/>
          <a:cs typeface="+mn-cs"/>
        </a:defRPr>
      </a:lvl3pPr>
      <a:lvl4pPr marL="1512888" indent="-212725" algn="l" defTabSz="863600" rtl="0" eaLnBrk="0" fontAlgn="base" hangingPunct="0">
        <a:spcBef>
          <a:spcPct val="20000"/>
        </a:spcBef>
        <a:spcAft>
          <a:spcPct val="0"/>
        </a:spcAft>
        <a:buChar char="–"/>
        <a:defRPr sz="1900">
          <a:solidFill>
            <a:schemeClr val="tx1"/>
          </a:solidFill>
          <a:latin typeface="+mn-lt"/>
          <a:cs typeface="+mn-cs"/>
        </a:defRPr>
      </a:lvl4pPr>
      <a:lvl5pPr marL="1944688" indent="-215900" algn="l" defTabSz="863600" rtl="0" eaLnBrk="0" fontAlgn="base" hangingPunct="0">
        <a:spcBef>
          <a:spcPct val="20000"/>
        </a:spcBef>
        <a:spcAft>
          <a:spcPct val="0"/>
        </a:spcAft>
        <a:buChar char="»"/>
        <a:defRPr sz="1900">
          <a:solidFill>
            <a:schemeClr val="tx1"/>
          </a:solidFill>
          <a:latin typeface="+mn-lt"/>
          <a:cs typeface="+mn-cs"/>
        </a:defRPr>
      </a:lvl5pPr>
      <a:lvl6pPr marL="2401888" indent="-215900" algn="l" defTabSz="863600" rtl="0" fontAlgn="base">
        <a:spcBef>
          <a:spcPct val="20000"/>
        </a:spcBef>
        <a:spcAft>
          <a:spcPct val="0"/>
        </a:spcAft>
        <a:buChar char="»"/>
        <a:defRPr sz="1900">
          <a:solidFill>
            <a:schemeClr val="tx1"/>
          </a:solidFill>
          <a:latin typeface="+mn-lt"/>
          <a:cs typeface="+mn-cs"/>
        </a:defRPr>
      </a:lvl6pPr>
      <a:lvl7pPr marL="2859088" indent="-215900" algn="l" defTabSz="863600" rtl="0" fontAlgn="base">
        <a:spcBef>
          <a:spcPct val="20000"/>
        </a:spcBef>
        <a:spcAft>
          <a:spcPct val="0"/>
        </a:spcAft>
        <a:buChar char="»"/>
        <a:defRPr sz="1900">
          <a:solidFill>
            <a:schemeClr val="tx1"/>
          </a:solidFill>
          <a:latin typeface="+mn-lt"/>
          <a:cs typeface="+mn-cs"/>
        </a:defRPr>
      </a:lvl7pPr>
      <a:lvl8pPr marL="3316288" indent="-215900" algn="l" defTabSz="863600" rtl="0" fontAlgn="base">
        <a:spcBef>
          <a:spcPct val="20000"/>
        </a:spcBef>
        <a:spcAft>
          <a:spcPct val="0"/>
        </a:spcAft>
        <a:buChar char="»"/>
        <a:defRPr sz="1900">
          <a:solidFill>
            <a:schemeClr val="tx1"/>
          </a:solidFill>
          <a:latin typeface="+mn-lt"/>
          <a:cs typeface="+mn-cs"/>
        </a:defRPr>
      </a:lvl8pPr>
      <a:lvl9pPr marL="3773488" indent="-215900" algn="l" defTabSz="863600" rtl="0" fontAlgn="base">
        <a:spcBef>
          <a:spcPct val="20000"/>
        </a:spcBef>
        <a:spcAft>
          <a:spcPct val="0"/>
        </a:spcAft>
        <a:buChar char="»"/>
        <a:defRPr sz="19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10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10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 Id="rId5" Type="http://schemas.openxmlformats.org/officeDocument/2006/relationships/image" Target="../media/image82.png"/><Relationship Id="rId4" Type="http://schemas.openxmlformats.org/officeDocument/2006/relationships/image" Target="../media/image81.png"/></Relationships>
</file>

<file path=ppt/slides/_rels/slide10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6.png"/></Relationships>
</file>

<file path=ppt/slides/_rels/slide11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94.png"/></Relationships>
</file>

<file path=ppt/slides/_rels/slide12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96.png"/><Relationship Id="rId4" Type="http://schemas.openxmlformats.org/officeDocument/2006/relationships/image" Target="../media/image95.png"/></Relationships>
</file>

<file path=ppt/slides/_rels/slide12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97.png"/></Relationships>
</file>

<file path=ppt/slides/_rels/slide12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98.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3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99.png"/></Relationships>
</file>

<file path=ppt/slides/_rels/slide13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0.png"/></Relationships>
</file>

<file path=ppt/slides/_rels/slide13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1.png"/></Relationships>
</file>

<file path=ppt/slides/_rels/slide13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2.png"/></Relationships>
</file>

<file path=ppt/slides/_rels/slide13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3.png"/></Relationships>
</file>

<file path=ppt/slides/_rels/slide1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4.png"/></Relationships>
</file>

<file path=ppt/slides/_rels/slide13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5.png"/></Relationships>
</file>

<file path=ppt/slides/_rels/slide137.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6.png"/></Relationships>
</file>

<file path=ppt/slides/_rels/slide138.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7.png"/></Relationships>
</file>

<file path=ppt/slides/_rels/slide13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0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6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8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9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227015" y="-616621"/>
            <a:ext cx="1601786" cy="500516"/>
          </a:xfrm>
        </p:spPr>
        <p:txBody>
          <a:bodyPr/>
          <a:lstStyle/>
          <a:p>
            <a:r>
              <a:rPr lang="en-US" dirty="0" smtClean="0"/>
              <a:t>Intro 1</a:t>
            </a:r>
          </a:p>
        </p:txBody>
      </p:sp>
      <p:pic>
        <p:nvPicPr>
          <p:cNvPr id="4099" name="Content Placeholder 3" descr="horseheadchevtex.jpg"/>
          <p:cNvPicPr>
            <a:picLocks noGrp="1" noChangeAspect="1"/>
          </p:cNvPicPr>
          <p:nvPr>
            <p:ph idx="1"/>
          </p:nvPr>
        </p:nvPicPr>
        <p:blipFill>
          <a:blip r:embed="rId2" cstate="print"/>
          <a:srcRect/>
          <a:stretch>
            <a:fillRect/>
          </a:stretch>
        </p:blipFill>
        <p:spPr>
          <a:xfrm>
            <a:off x="2751138" y="2887663"/>
            <a:ext cx="3736975" cy="2490787"/>
          </a:xfrm>
        </p:spPr>
      </p:pic>
      <p:sp>
        <p:nvSpPr>
          <p:cNvPr id="4100" name="TextBox 4"/>
          <p:cNvSpPr txBox="1">
            <a:spLocks noChangeArrowheads="1"/>
          </p:cNvSpPr>
          <p:nvPr/>
        </p:nvSpPr>
        <p:spPr bwMode="auto">
          <a:xfrm>
            <a:off x="1611313" y="1335088"/>
            <a:ext cx="6022975" cy="1200150"/>
          </a:xfrm>
          <a:prstGeom prst="rect">
            <a:avLst/>
          </a:prstGeom>
          <a:noFill/>
          <a:ln w="9525">
            <a:noFill/>
            <a:miter lim="800000"/>
            <a:headEnd/>
            <a:tailEnd/>
          </a:ln>
        </p:spPr>
        <p:txBody>
          <a:bodyPr>
            <a:spAutoFit/>
          </a:bodyPr>
          <a:lstStyle/>
          <a:p>
            <a:pPr algn="ctr"/>
            <a:r>
              <a:rPr lang="en-US" sz="3600" b="1" dirty="0"/>
              <a:t>PumperPal Training Presentation</a:t>
            </a:r>
          </a:p>
        </p:txBody>
      </p:sp>
      <p:sp>
        <p:nvSpPr>
          <p:cNvPr id="5" name="TextBox 4"/>
          <p:cNvSpPr txBox="1"/>
          <p:nvPr/>
        </p:nvSpPr>
        <p:spPr>
          <a:xfrm>
            <a:off x="217714" y="116117"/>
            <a:ext cx="4339772" cy="523220"/>
          </a:xfrm>
          <a:prstGeom prst="rect">
            <a:avLst/>
          </a:prstGeom>
          <a:noFill/>
        </p:spPr>
        <p:txBody>
          <a:bodyPr wrap="square" rtlCol="0">
            <a:spAutoFit/>
          </a:bodyPr>
          <a:lstStyle/>
          <a:p>
            <a:r>
              <a:rPr lang="en-US" sz="2800" b="1" dirty="0" smtClean="0">
                <a:solidFill>
                  <a:schemeClr val="bg1"/>
                </a:solidFill>
              </a:rPr>
              <a:t>Carroll Engineering, Inc</a:t>
            </a:r>
            <a:endParaRPr lang="en-US" sz="2800" b="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819400" y="2286000"/>
            <a:ext cx="3810000" cy="9906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Lease:  List of leases on route</a:t>
            </a:r>
          </a:p>
        </p:txBody>
      </p:sp>
      <p:cxnSp>
        <p:nvCxnSpPr>
          <p:cNvPr id="9" name="Straight Arrow Connector 8"/>
          <p:cNvCxnSpPr>
            <a:stCxn id="7" idx="0"/>
          </p:cNvCxnSpPr>
          <p:nvPr/>
        </p:nvCxnSpPr>
        <p:spPr>
          <a:xfrm rot="16200000" flipV="1">
            <a:off x="2667000" y="228600"/>
            <a:ext cx="1524000" cy="25908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2292" name="Picture 7"/>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cxnSp>
        <p:nvCxnSpPr>
          <p:cNvPr id="13" name="Straight Arrow Connector 12"/>
          <p:cNvCxnSpPr/>
          <p:nvPr/>
        </p:nvCxnSpPr>
        <p:spPr>
          <a:xfrm rot="10800000">
            <a:off x="2060575" y="434975"/>
            <a:ext cx="2663825" cy="186531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819400" y="2286000"/>
            <a:ext cx="38100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rPr>
              <a:t>District and Route Selected</a:t>
            </a:r>
            <a:endParaRPr lang="en-US" sz="2000" b="1" dirty="0">
              <a:solidFill>
                <a:schemeClr val="tx1"/>
              </a:solidFill>
            </a:endParaRPr>
          </a:p>
        </p:txBody>
      </p:sp>
      <p:sp>
        <p:nvSpPr>
          <p:cNvPr id="8" name="Rectangle 7"/>
          <p:cNvSpPr/>
          <p:nvPr/>
        </p:nvSpPr>
        <p:spPr>
          <a:xfrm>
            <a:off x="0" y="11113"/>
            <a:ext cx="3440113" cy="279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Title 9"/>
          <p:cNvSpPr>
            <a:spLocks noGrp="1"/>
          </p:cNvSpPr>
          <p:nvPr>
            <p:ph type="title" idx="4294967295"/>
          </p:nvPr>
        </p:nvSpPr>
        <p:spPr>
          <a:xfrm>
            <a:off x="227014" y="-544051"/>
            <a:ext cx="1543729" cy="456974"/>
          </a:xfrm>
        </p:spPr>
        <p:txBody>
          <a:bodyPr/>
          <a:lstStyle/>
          <a:p>
            <a:r>
              <a:rPr lang="en-US" dirty="0" smtClean="0"/>
              <a:t>  Route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8"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6"/>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3" name="Rounded Rectangle 2"/>
          <p:cNvSpPr/>
          <p:nvPr/>
        </p:nvSpPr>
        <p:spPr>
          <a:xfrm>
            <a:off x="457200" y="609600"/>
            <a:ext cx="533400" cy="228600"/>
          </a:xfrm>
          <a:prstGeom prst="roundRect">
            <a:avLst/>
          </a:prstGeom>
          <a:solidFill>
            <a:srgbClr val="FFFF00"/>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L</a:t>
            </a:r>
            <a:r>
              <a:rPr lang="en-US" sz="900" b="1" dirty="0">
                <a:solidFill>
                  <a:schemeClr val="tx1"/>
                </a:solidFill>
              </a:rPr>
              <a:t>ease</a:t>
            </a:r>
            <a:endParaRPr lang="en-US" sz="900" b="1" u="sng" dirty="0">
              <a:solidFill>
                <a:schemeClr val="tx1"/>
              </a:solidFill>
            </a:endParaRPr>
          </a:p>
        </p:txBody>
      </p:sp>
      <p:sp>
        <p:nvSpPr>
          <p:cNvPr id="4" name="Rounded Rectangle 3"/>
          <p:cNvSpPr/>
          <p:nvPr/>
        </p:nvSpPr>
        <p:spPr>
          <a:xfrm>
            <a:off x="838200" y="877888"/>
            <a:ext cx="533400" cy="228600"/>
          </a:xfrm>
          <a:prstGeom prst="roundRect">
            <a:avLst/>
          </a:prstGeom>
          <a:solidFill>
            <a:srgbClr val="FFFF00"/>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N</a:t>
            </a:r>
            <a:r>
              <a:rPr lang="en-US" sz="900" b="1" dirty="0">
                <a:solidFill>
                  <a:schemeClr val="tx1"/>
                </a:solidFill>
              </a:rPr>
              <a:t>otes</a:t>
            </a:r>
            <a:endParaRPr lang="en-US" sz="900" b="1" u="sng" dirty="0">
              <a:solidFill>
                <a:schemeClr val="tx1"/>
              </a:solidFill>
            </a:endParaRPr>
          </a:p>
        </p:txBody>
      </p:sp>
      <p:sp>
        <p:nvSpPr>
          <p:cNvPr id="5" name="Rectangle 4"/>
          <p:cNvSpPr/>
          <p:nvPr/>
        </p:nvSpPr>
        <p:spPr>
          <a:xfrm>
            <a:off x="449263" y="4294188"/>
            <a:ext cx="8318500" cy="12065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Lease Tab</a:t>
            </a:r>
            <a:r>
              <a:rPr lang="en-US" sz="2000" b="1" dirty="0">
                <a:solidFill>
                  <a:srgbClr val="0000FF"/>
                </a:solidFill>
                <a:latin typeface="Calibri" pitchFamily="34" charset="0"/>
              </a:rPr>
              <a:t> </a:t>
            </a:r>
            <a:r>
              <a:rPr lang="en-US" sz="2000" b="1" dirty="0">
                <a:solidFill>
                  <a:schemeClr val="tx1"/>
                </a:solidFill>
                <a:latin typeface="Calibri" pitchFamily="34" charset="0"/>
              </a:rPr>
              <a:t>(Alt+L) </a:t>
            </a:r>
          </a:p>
          <a:p>
            <a:pPr marL="465138" lvl="1" indent="-233363">
              <a:buFontTx/>
              <a:buChar char="•"/>
              <a:defRPr/>
            </a:pPr>
            <a:r>
              <a:rPr lang="en-US" sz="2000" b="1" dirty="0">
                <a:solidFill>
                  <a:schemeClr val="bg2"/>
                </a:solidFill>
                <a:latin typeface="Calibri" pitchFamily="34" charset="0"/>
              </a:rPr>
              <a:t>Lease Information (Long Term Production Method and Long Term Status)</a:t>
            </a:r>
          </a:p>
          <a:p>
            <a:pPr marL="465138" lvl="1" indent="-233363">
              <a:buFontTx/>
              <a:buChar char="•"/>
              <a:defRPr/>
            </a:pPr>
            <a:r>
              <a:rPr lang="en-US" sz="2000" b="1" dirty="0">
                <a:solidFill>
                  <a:schemeClr val="tx1"/>
                </a:solidFill>
                <a:latin typeface="Calibri" pitchFamily="34" charset="0"/>
              </a:rPr>
              <a:t>Lease Notes</a:t>
            </a:r>
          </a:p>
        </p:txBody>
      </p:sp>
      <p:sp>
        <p:nvSpPr>
          <p:cNvPr id="6" name="Title 5"/>
          <p:cNvSpPr>
            <a:spLocks noGrp="1"/>
          </p:cNvSpPr>
          <p:nvPr>
            <p:ph type="title" idx="4294967295"/>
          </p:nvPr>
        </p:nvSpPr>
        <p:spPr>
          <a:xfrm>
            <a:off x="227014" y="-500510"/>
            <a:ext cx="1471158" cy="427945"/>
          </a:xfrm>
        </p:spPr>
        <p:txBody>
          <a:bodyPr/>
          <a:lstStyle/>
          <a:p>
            <a:r>
              <a:rPr lang="en-US" dirty="0" smtClean="0"/>
              <a:t>  Notes</a:t>
            </a:r>
            <a:endParaRPr lang="en-US"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8"/>
          <p:cNvPicPr>
            <a:picLocks noChangeAspect="1" noChangeArrowheads="1"/>
          </p:cNvPicPr>
          <p:nvPr/>
        </p:nvPicPr>
        <p:blipFill>
          <a:blip r:embed="rId2" cstate="print"/>
          <a:srcRect/>
          <a:stretch>
            <a:fillRect/>
          </a:stretch>
        </p:blipFill>
        <p:spPr bwMode="auto">
          <a:xfrm>
            <a:off x="0" y="11113"/>
            <a:ext cx="9144000" cy="6846887"/>
          </a:xfrm>
          <a:prstGeom prst="rect">
            <a:avLst/>
          </a:prstGeom>
          <a:noFill/>
          <a:ln w="9525">
            <a:noFill/>
            <a:miter lim="800000"/>
            <a:headEnd/>
            <a:tailEnd/>
          </a:ln>
        </p:spPr>
      </p:pic>
      <p:sp>
        <p:nvSpPr>
          <p:cNvPr id="3" name="Rounded Rectangle 2"/>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cxnSp>
        <p:nvCxnSpPr>
          <p:cNvPr id="7" name="Straight Arrow Connector 6"/>
          <p:cNvCxnSpPr>
            <a:stCxn id="8" idx="0"/>
          </p:cNvCxnSpPr>
          <p:nvPr/>
        </p:nvCxnSpPr>
        <p:spPr>
          <a:xfrm rot="16200000" flipV="1">
            <a:off x="985044" y="1453356"/>
            <a:ext cx="4178300" cy="31003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65138" y="5092700"/>
            <a:ext cx="8318500" cy="139541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Equipment Tab</a:t>
            </a:r>
            <a:r>
              <a:rPr lang="en-US" sz="2000" b="1" dirty="0">
                <a:solidFill>
                  <a:srgbClr val="0000FF"/>
                </a:solidFill>
                <a:latin typeface="Calibri" pitchFamily="34" charset="0"/>
              </a:rPr>
              <a:t> </a:t>
            </a:r>
            <a:r>
              <a:rPr lang="en-US" sz="2000" b="1" dirty="0">
                <a:solidFill>
                  <a:schemeClr val="tx1"/>
                </a:solidFill>
                <a:latin typeface="Calibri" pitchFamily="34" charset="0"/>
              </a:rPr>
              <a:t>(Alt+E)</a:t>
            </a:r>
          </a:p>
          <a:p>
            <a:pPr marL="465138" lvl="1" indent="-233363">
              <a:buFontTx/>
              <a:buChar char="•"/>
              <a:defRPr/>
            </a:pPr>
            <a:r>
              <a:rPr lang="en-US" sz="2000" b="1" dirty="0">
                <a:solidFill>
                  <a:schemeClr val="tx1"/>
                </a:solidFill>
                <a:latin typeface="Calibri" pitchFamily="34" charset="0"/>
              </a:rPr>
              <a:t> </a:t>
            </a:r>
            <a:r>
              <a:rPr lang="en-US" sz="2000" b="1" dirty="0">
                <a:solidFill>
                  <a:srgbClr val="0000FF"/>
                </a:solidFill>
                <a:latin typeface="Calibri" pitchFamily="34" charset="0"/>
              </a:rPr>
              <a:t>Data Collected Tab </a:t>
            </a:r>
            <a:r>
              <a:rPr lang="en-US" sz="2000" b="1" dirty="0">
                <a:solidFill>
                  <a:schemeClr val="tx1"/>
                </a:solidFill>
                <a:latin typeface="Calibri" pitchFamily="34" charset="0"/>
              </a:rPr>
              <a:t>(Alt+C)</a:t>
            </a:r>
            <a:endParaRPr lang="en-US" sz="2000" b="1" dirty="0">
              <a:solidFill>
                <a:srgbClr val="0000FF"/>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Setup and Maintain Equipment </a:t>
            </a:r>
          </a:p>
          <a:p>
            <a:pPr marL="922338" lvl="2" indent="-233363">
              <a:buFont typeface="Wingdings" pitchFamily="2" charset="2"/>
              <a:buChar char="ü"/>
              <a:defRPr/>
            </a:pPr>
            <a:r>
              <a:rPr lang="en-US" sz="2000" b="1" dirty="0">
                <a:solidFill>
                  <a:schemeClr val="tx1"/>
                </a:solidFill>
                <a:latin typeface="Calibri" pitchFamily="34" charset="0"/>
              </a:rPr>
              <a:t>Covered in Detail during </a:t>
            </a:r>
            <a:r>
              <a:rPr lang="en-US" sz="2000" b="1" dirty="0">
                <a:solidFill>
                  <a:srgbClr val="0000FF"/>
                </a:solidFill>
                <a:latin typeface="Calibri" pitchFamily="34" charset="0"/>
              </a:rPr>
              <a:t>Special Topics</a:t>
            </a:r>
          </a:p>
        </p:txBody>
      </p:sp>
      <p:sp>
        <p:nvSpPr>
          <p:cNvPr id="10" name="Rounded Rectangle 9"/>
          <p:cNvSpPr/>
          <p:nvPr/>
        </p:nvSpPr>
        <p:spPr>
          <a:xfrm>
            <a:off x="76200" y="809625"/>
            <a:ext cx="101441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Data </a:t>
            </a:r>
            <a:r>
              <a:rPr lang="en-US" sz="900" b="1" u="sng" dirty="0">
                <a:solidFill>
                  <a:schemeClr val="tx1"/>
                </a:solidFill>
              </a:rPr>
              <a:t>C</a:t>
            </a:r>
            <a:r>
              <a:rPr lang="en-US" sz="900" b="1" dirty="0">
                <a:solidFill>
                  <a:schemeClr val="tx1"/>
                </a:solidFill>
              </a:rPr>
              <a:t>ollected</a:t>
            </a:r>
          </a:p>
        </p:txBody>
      </p:sp>
      <p:sp>
        <p:nvSpPr>
          <p:cNvPr id="9" name="Title 8"/>
          <p:cNvSpPr>
            <a:spLocks noGrp="1"/>
          </p:cNvSpPr>
          <p:nvPr>
            <p:ph type="title" idx="4294967295"/>
          </p:nvPr>
        </p:nvSpPr>
        <p:spPr>
          <a:xfrm>
            <a:off x="227014" y="-529537"/>
            <a:ext cx="2342016" cy="456974"/>
          </a:xfrm>
        </p:spPr>
        <p:txBody>
          <a:bodyPr/>
          <a:lstStyle/>
          <a:p>
            <a:r>
              <a:rPr lang="en-US" dirty="0" smtClean="0"/>
              <a:t>Equipment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3" presetClass="exit" presetSubtype="10" fill="hold" nodeType="withEffect">
                                  <p:stCondLst>
                                    <p:cond delay="0"/>
                                  </p:stCondLst>
                                  <p:childTnLst>
                                    <p:animEffect transition="out" filter="blinds(horizontal)">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3" autoUpdateAnimBg="0"/>
      <p:bldP spid="10"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2"/>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4" name="Rounded Rectangle 3"/>
          <p:cNvSpPr/>
          <p:nvPr/>
        </p:nvSpPr>
        <p:spPr>
          <a:xfrm>
            <a:off x="838200" y="838200"/>
            <a:ext cx="7620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pic>
        <p:nvPicPr>
          <p:cNvPr id="119811" name="Picture 3"/>
          <p:cNvPicPr>
            <a:picLocks noChangeAspect="1" noChangeArrowheads="1"/>
          </p:cNvPicPr>
          <p:nvPr/>
        </p:nvPicPr>
        <p:blipFill>
          <a:blip r:embed="rId3" cstate="print"/>
          <a:srcRect/>
          <a:stretch>
            <a:fillRect/>
          </a:stretch>
        </p:blipFill>
        <p:spPr bwMode="auto">
          <a:xfrm>
            <a:off x="990600" y="1981200"/>
            <a:ext cx="971550" cy="647700"/>
          </a:xfrm>
          <a:prstGeom prst="rect">
            <a:avLst/>
          </a:prstGeom>
          <a:noFill/>
          <a:ln w="9525">
            <a:noFill/>
            <a:miter lim="800000"/>
            <a:headEnd/>
            <a:tailEnd/>
          </a:ln>
        </p:spPr>
      </p:pic>
      <p:sp>
        <p:nvSpPr>
          <p:cNvPr id="10" name="Rounded Rectangle 9"/>
          <p:cNvSpPr/>
          <p:nvPr/>
        </p:nvSpPr>
        <p:spPr>
          <a:xfrm>
            <a:off x="533400" y="1676400"/>
            <a:ext cx="1600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3" name="Rounded Rectangle 12"/>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4" name="Rectangle 13"/>
          <p:cNvSpPr/>
          <p:nvPr/>
        </p:nvSpPr>
        <p:spPr>
          <a:xfrm>
            <a:off x="4021138" y="4760913"/>
            <a:ext cx="5080000" cy="202406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Gas Meter Tab</a:t>
            </a:r>
            <a:r>
              <a:rPr lang="en-US" sz="2000" b="1" dirty="0">
                <a:solidFill>
                  <a:srgbClr val="0000FF"/>
                </a:solidFill>
                <a:latin typeface="Calibri" pitchFamily="34" charset="0"/>
              </a:rPr>
              <a:t> </a:t>
            </a:r>
            <a:r>
              <a:rPr lang="en-US" sz="2000" b="1" dirty="0">
                <a:solidFill>
                  <a:schemeClr val="tx1"/>
                </a:solidFill>
                <a:latin typeface="Calibri" pitchFamily="34" charset="0"/>
              </a:rPr>
              <a:t>(Alt+G)</a:t>
            </a:r>
          </a:p>
          <a:p>
            <a:pPr marL="465138" lvl="1" indent="-233363">
              <a:buFontTx/>
              <a:buChar char="•"/>
              <a:defRPr/>
            </a:pPr>
            <a:r>
              <a:rPr lang="en-US" sz="2000" b="1" dirty="0">
                <a:solidFill>
                  <a:schemeClr val="tx1"/>
                </a:solidFill>
                <a:latin typeface="Calibri" pitchFamily="34" charset="0"/>
              </a:rPr>
              <a:t>Gas Meter Type</a:t>
            </a:r>
          </a:p>
          <a:p>
            <a:pPr marL="465138" lvl="1" indent="-233363">
              <a:buFontTx/>
              <a:buChar char="•"/>
              <a:defRPr/>
            </a:pPr>
            <a:r>
              <a:rPr lang="en-US" sz="2000" b="1" dirty="0">
                <a:solidFill>
                  <a:srgbClr val="FFFF00"/>
                </a:solidFill>
                <a:latin typeface="Calibri" pitchFamily="34" charset="0"/>
              </a:rPr>
              <a:t>Calc Coefficient</a:t>
            </a:r>
          </a:p>
          <a:p>
            <a:pPr marL="465138" lvl="1" indent="-233363">
              <a:buFontTx/>
              <a:buChar char="•"/>
              <a:defRPr/>
            </a:pPr>
            <a:r>
              <a:rPr lang="en-US" sz="2000" b="1" dirty="0">
                <a:solidFill>
                  <a:srgbClr val="FFFF00"/>
                </a:solidFill>
                <a:latin typeface="Calibri" pitchFamily="34" charset="0"/>
              </a:rPr>
              <a:t>Tap Type</a:t>
            </a:r>
          </a:p>
          <a:p>
            <a:pPr marL="465138" lvl="1" indent="-233363">
              <a:buFontTx/>
              <a:buChar char="•"/>
              <a:defRPr/>
            </a:pPr>
            <a:r>
              <a:rPr lang="en-US" sz="2000" b="1" dirty="0">
                <a:solidFill>
                  <a:srgbClr val="FFFF00"/>
                </a:solidFill>
                <a:latin typeface="Calibri" pitchFamily="34" charset="0"/>
              </a:rPr>
              <a:t>Beta Ratio</a:t>
            </a:r>
          </a:p>
          <a:p>
            <a:pPr marL="465138" lvl="1" indent="-233363">
              <a:buFontTx/>
              <a:buChar char="•"/>
              <a:defRPr/>
            </a:pPr>
            <a:r>
              <a:rPr lang="en-US" sz="2000" b="1" dirty="0">
                <a:solidFill>
                  <a:srgbClr val="FFFF00"/>
                </a:solidFill>
                <a:latin typeface="Calibri" pitchFamily="34" charset="0"/>
              </a:rPr>
              <a:t>Covered in Detail during Special Topics</a:t>
            </a:r>
          </a:p>
          <a:p>
            <a:pPr marL="465138" lvl="1" indent="-233363">
              <a:buFontTx/>
              <a:buChar char="•"/>
              <a:defRPr/>
            </a:pPr>
            <a:endParaRPr lang="en-US" sz="2000" b="1" dirty="0">
              <a:solidFill>
                <a:schemeClr val="tx1"/>
              </a:solidFill>
              <a:latin typeface="Calibri" pitchFamily="34" charset="0"/>
            </a:endParaRPr>
          </a:p>
        </p:txBody>
      </p:sp>
      <p:sp>
        <p:nvSpPr>
          <p:cNvPr id="8" name="Title 7"/>
          <p:cNvSpPr>
            <a:spLocks noGrp="1"/>
          </p:cNvSpPr>
          <p:nvPr>
            <p:ph type="title" idx="4294967295"/>
          </p:nvPr>
        </p:nvSpPr>
        <p:spPr>
          <a:xfrm>
            <a:off x="227013" y="-544051"/>
            <a:ext cx="2312987" cy="456974"/>
          </a:xfrm>
        </p:spPr>
        <p:txBody>
          <a:bodyPr/>
          <a:lstStyle/>
          <a:p>
            <a:r>
              <a:rPr lang="en-US" dirty="0" smtClean="0"/>
              <a:t>  Gas Meter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9811"/>
                                        </p:tgtEl>
                                        <p:attrNameLst>
                                          <p:attrName>style.visibility</p:attrName>
                                        </p:attrNameLst>
                                      </p:cBhvr>
                                      <p:to>
                                        <p:strVal val="visible"/>
                                      </p:to>
                                    </p:set>
                                  </p:childTnLst>
                                </p:cTn>
                              </p:par>
                              <p:par>
                                <p:cTn id="17" presetID="3" presetClass="exit" presetSubtype="10" fill="hold" grpId="1" nodeType="withEffect">
                                  <p:stCondLst>
                                    <p:cond delay="0"/>
                                  </p:stCondLst>
                                  <p:childTnLst>
                                    <p:animEffect transition="out" filter="blinds(horizontal)">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4" grpId="0" build="p" bldLvl="3" autoUpdateAnimBg="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p:cNvPicPr>
            <a:picLocks noChangeAspect="1" noChangeArrowheads="1"/>
          </p:cNvPicPr>
          <p:nvPr/>
        </p:nvPicPr>
        <p:blipFill>
          <a:blip r:embed="rId2" cstate="print"/>
          <a:srcRect/>
          <a:stretch>
            <a:fillRect/>
          </a:stretch>
        </p:blipFill>
        <p:spPr bwMode="auto">
          <a:xfrm>
            <a:off x="0" y="-17463"/>
            <a:ext cx="9144000" cy="6875463"/>
          </a:xfrm>
          <a:prstGeom prst="rect">
            <a:avLst/>
          </a:prstGeom>
          <a:noFill/>
          <a:ln w="9525">
            <a:noFill/>
            <a:miter lim="800000"/>
            <a:headEnd/>
            <a:tailEnd/>
          </a:ln>
        </p:spPr>
      </p:pic>
      <p:sp>
        <p:nvSpPr>
          <p:cNvPr id="4" name="Rounded Rectangle 3"/>
          <p:cNvSpPr/>
          <p:nvPr/>
        </p:nvSpPr>
        <p:spPr>
          <a:xfrm>
            <a:off x="838200" y="838200"/>
            <a:ext cx="7620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10" name="Rounded Rectangle 9"/>
          <p:cNvSpPr/>
          <p:nvPr/>
        </p:nvSpPr>
        <p:spPr>
          <a:xfrm>
            <a:off x="304800" y="1905000"/>
            <a:ext cx="1600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ounded Rectangle 8"/>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2" name="Rectangle 11"/>
          <p:cNvSpPr/>
          <p:nvPr/>
        </p:nvSpPr>
        <p:spPr>
          <a:xfrm>
            <a:off x="4021138" y="4760913"/>
            <a:ext cx="5080000" cy="202406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Gas Meter Tab</a:t>
            </a:r>
            <a:r>
              <a:rPr lang="en-US" sz="2000" b="1" dirty="0">
                <a:solidFill>
                  <a:srgbClr val="0000FF"/>
                </a:solidFill>
                <a:latin typeface="Calibri" pitchFamily="34" charset="0"/>
              </a:rPr>
              <a:t> </a:t>
            </a:r>
            <a:r>
              <a:rPr lang="en-US" sz="2000" b="1" dirty="0">
                <a:solidFill>
                  <a:schemeClr val="tx1"/>
                </a:solidFill>
                <a:latin typeface="Calibri" pitchFamily="34" charset="0"/>
              </a:rPr>
              <a:t>(Alt+G)</a:t>
            </a:r>
          </a:p>
          <a:p>
            <a:pPr marL="465138" lvl="1" indent="-233363">
              <a:buFontTx/>
              <a:buChar char="•"/>
              <a:defRPr/>
            </a:pPr>
            <a:r>
              <a:rPr lang="en-US" sz="2000" b="1" dirty="0">
                <a:solidFill>
                  <a:schemeClr val="bg2"/>
                </a:solidFill>
                <a:latin typeface="Calibri" pitchFamily="34" charset="0"/>
              </a:rPr>
              <a:t>Gas Meter Type</a:t>
            </a:r>
          </a:p>
          <a:p>
            <a:pPr marL="465138" lvl="1" indent="-233363">
              <a:buFontTx/>
              <a:buChar char="•"/>
              <a:defRPr/>
            </a:pPr>
            <a:r>
              <a:rPr lang="en-US" sz="2000" b="1" dirty="0">
                <a:solidFill>
                  <a:schemeClr val="tx1"/>
                </a:solidFill>
                <a:latin typeface="Calibri" pitchFamily="34" charset="0"/>
              </a:rPr>
              <a:t>Calc Coefficient (Checked)</a:t>
            </a:r>
          </a:p>
          <a:p>
            <a:pPr marL="465138" lvl="1" indent="-233363">
              <a:buFontTx/>
              <a:buChar char="•"/>
              <a:defRPr/>
            </a:pPr>
            <a:r>
              <a:rPr lang="en-US" sz="2000" b="1" dirty="0">
                <a:solidFill>
                  <a:srgbClr val="FFFF00"/>
                </a:solidFill>
                <a:latin typeface="Calibri" pitchFamily="34" charset="0"/>
              </a:rPr>
              <a:t>Tap Type</a:t>
            </a:r>
          </a:p>
          <a:p>
            <a:pPr marL="465138" lvl="1" indent="-233363">
              <a:buFontTx/>
              <a:buChar char="•"/>
              <a:defRPr/>
            </a:pPr>
            <a:r>
              <a:rPr lang="en-US" sz="2000" b="1" dirty="0">
                <a:solidFill>
                  <a:srgbClr val="FFFF00"/>
                </a:solidFill>
                <a:latin typeface="Calibri" pitchFamily="34" charset="0"/>
              </a:rPr>
              <a:t>Beta Ratio</a:t>
            </a:r>
          </a:p>
          <a:p>
            <a:pPr marL="465138" lvl="1" indent="-233363">
              <a:buFontTx/>
              <a:buChar char="•"/>
              <a:defRPr/>
            </a:pPr>
            <a:r>
              <a:rPr lang="en-US" sz="2000" b="1" dirty="0">
                <a:solidFill>
                  <a:srgbClr val="FFFF00"/>
                </a:solidFill>
                <a:latin typeface="Calibri" pitchFamily="34" charset="0"/>
              </a:rPr>
              <a:t>Covered in Detail during Special Topics</a:t>
            </a:r>
          </a:p>
          <a:p>
            <a:pPr marL="465138" lvl="1" indent="-233363">
              <a:buFontTx/>
              <a:buChar char="•"/>
              <a:defRPr/>
            </a:pPr>
            <a:endParaRPr lang="en-US" sz="2000" b="1" dirty="0">
              <a:solidFill>
                <a:schemeClr val="tx1"/>
              </a:solidFill>
              <a:latin typeface="Calibri" pitchFamily="34" charset="0"/>
            </a:endParaRPr>
          </a:p>
        </p:txBody>
      </p:sp>
      <p:sp>
        <p:nvSpPr>
          <p:cNvPr id="7" name="Title 6"/>
          <p:cNvSpPr>
            <a:spLocks noGrp="1"/>
          </p:cNvSpPr>
          <p:nvPr>
            <p:ph type="title" idx="4294967295"/>
          </p:nvPr>
        </p:nvSpPr>
        <p:spPr>
          <a:xfrm>
            <a:off x="227013" y="-500510"/>
            <a:ext cx="2327501" cy="427945"/>
          </a:xfrm>
        </p:spPr>
        <p:txBody>
          <a:bodyPr/>
          <a:lstStyle/>
          <a:p>
            <a:r>
              <a:rPr lang="en-US" dirty="0" smtClean="0"/>
              <a:t>  Gas Meter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3" autoUpdateAnimBg="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p:cNvPicPr>
            <a:picLocks noChangeAspect="1" noChangeArrowheads="1"/>
          </p:cNvPicPr>
          <p:nvPr/>
        </p:nvPicPr>
        <p:blipFill>
          <a:blip r:embed="rId2" cstate="print"/>
          <a:srcRect/>
          <a:stretch>
            <a:fillRect/>
          </a:stretch>
        </p:blipFill>
        <p:spPr bwMode="auto">
          <a:xfrm>
            <a:off x="0" y="0"/>
            <a:ext cx="9144000" cy="6856413"/>
          </a:xfrm>
          <a:prstGeom prst="rect">
            <a:avLst/>
          </a:prstGeom>
          <a:noFill/>
          <a:ln w="9525">
            <a:noFill/>
            <a:miter lim="800000"/>
            <a:headEnd/>
            <a:tailEnd/>
          </a:ln>
        </p:spPr>
      </p:pic>
      <p:sp>
        <p:nvSpPr>
          <p:cNvPr id="4" name="Rounded Rectangle 3"/>
          <p:cNvSpPr/>
          <p:nvPr/>
        </p:nvSpPr>
        <p:spPr>
          <a:xfrm>
            <a:off x="838200" y="838200"/>
            <a:ext cx="7620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10" name="Rounded Rectangle 9"/>
          <p:cNvSpPr/>
          <p:nvPr/>
        </p:nvSpPr>
        <p:spPr>
          <a:xfrm>
            <a:off x="304800" y="1905000"/>
            <a:ext cx="1600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ounded Rectangle 8"/>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3" name="Rectangle 12"/>
          <p:cNvSpPr/>
          <p:nvPr/>
        </p:nvSpPr>
        <p:spPr>
          <a:xfrm>
            <a:off x="4021138" y="4760913"/>
            <a:ext cx="5080000" cy="202406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Gas Meter Tab</a:t>
            </a:r>
            <a:r>
              <a:rPr lang="en-US" sz="2000" b="1" dirty="0">
                <a:solidFill>
                  <a:srgbClr val="0000FF"/>
                </a:solidFill>
                <a:latin typeface="Calibri" pitchFamily="34" charset="0"/>
              </a:rPr>
              <a:t> </a:t>
            </a:r>
            <a:r>
              <a:rPr lang="en-US" sz="2000" b="1" dirty="0">
                <a:solidFill>
                  <a:schemeClr val="tx1"/>
                </a:solidFill>
                <a:latin typeface="Calibri" pitchFamily="34" charset="0"/>
              </a:rPr>
              <a:t>(Alt+G)</a:t>
            </a:r>
          </a:p>
          <a:p>
            <a:pPr marL="465138" lvl="1" indent="-233363">
              <a:buFontTx/>
              <a:buChar char="•"/>
              <a:defRPr/>
            </a:pPr>
            <a:r>
              <a:rPr lang="en-US" sz="2000" b="1" dirty="0">
                <a:solidFill>
                  <a:schemeClr val="bg2"/>
                </a:solidFill>
                <a:latin typeface="Calibri" pitchFamily="34" charset="0"/>
              </a:rPr>
              <a:t>Gas Meter Type</a:t>
            </a:r>
          </a:p>
          <a:p>
            <a:pPr marL="465138" lvl="1" indent="-233363">
              <a:buFontTx/>
              <a:buChar char="•"/>
              <a:defRPr/>
            </a:pPr>
            <a:r>
              <a:rPr lang="en-US" sz="2000" b="1" dirty="0">
                <a:solidFill>
                  <a:schemeClr val="tx1"/>
                </a:solidFill>
                <a:latin typeface="Calibri" pitchFamily="34" charset="0"/>
              </a:rPr>
              <a:t>Calc Coefficient (Unchecked)</a:t>
            </a:r>
          </a:p>
          <a:p>
            <a:pPr marL="465138" lvl="1" indent="-233363">
              <a:buFontTx/>
              <a:buChar char="•"/>
              <a:defRPr/>
            </a:pPr>
            <a:r>
              <a:rPr lang="en-US" sz="2000" b="1" dirty="0">
                <a:solidFill>
                  <a:srgbClr val="FFFF00"/>
                </a:solidFill>
                <a:latin typeface="Calibri" pitchFamily="34" charset="0"/>
              </a:rPr>
              <a:t>Tap Type</a:t>
            </a:r>
          </a:p>
          <a:p>
            <a:pPr marL="465138" lvl="1" indent="-233363">
              <a:buFontTx/>
              <a:buChar char="•"/>
              <a:defRPr/>
            </a:pPr>
            <a:r>
              <a:rPr lang="en-US" sz="2000" b="1" dirty="0">
                <a:solidFill>
                  <a:srgbClr val="FFFF00"/>
                </a:solidFill>
                <a:latin typeface="Calibri" pitchFamily="34" charset="0"/>
              </a:rPr>
              <a:t>Beta Ratio</a:t>
            </a:r>
          </a:p>
          <a:p>
            <a:pPr marL="465138" lvl="1" indent="-233363">
              <a:buFontTx/>
              <a:buChar char="•"/>
              <a:defRPr/>
            </a:pPr>
            <a:r>
              <a:rPr lang="en-US" sz="2000" b="1" dirty="0">
                <a:solidFill>
                  <a:srgbClr val="FFFF00"/>
                </a:solidFill>
                <a:latin typeface="Calibri" pitchFamily="34" charset="0"/>
              </a:rPr>
              <a:t>Covered in Detail during Special Topics</a:t>
            </a:r>
          </a:p>
          <a:p>
            <a:pPr marL="465138" lvl="1" indent="-233363">
              <a:buFontTx/>
              <a:buChar char="•"/>
              <a:defRPr/>
            </a:pPr>
            <a:endParaRPr lang="en-US" sz="2000" b="1" dirty="0">
              <a:solidFill>
                <a:schemeClr val="tx1"/>
              </a:solidFill>
              <a:latin typeface="Calibri" pitchFamily="34" charset="0"/>
            </a:endParaRPr>
          </a:p>
        </p:txBody>
      </p:sp>
      <p:sp>
        <p:nvSpPr>
          <p:cNvPr id="7" name="Title 6"/>
          <p:cNvSpPr>
            <a:spLocks noGrp="1"/>
          </p:cNvSpPr>
          <p:nvPr>
            <p:ph type="title" idx="4294967295"/>
          </p:nvPr>
        </p:nvSpPr>
        <p:spPr>
          <a:xfrm>
            <a:off x="227014" y="-500510"/>
            <a:ext cx="2283958" cy="413431"/>
          </a:xfrm>
        </p:spPr>
        <p:txBody>
          <a:bodyPr/>
          <a:lstStyle/>
          <a:p>
            <a:r>
              <a:rPr lang="en-US" dirty="0" smtClean="0"/>
              <a:t>  Gas Meter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build="p" bldLvl="3" autoUpdateAnimBg="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2" cstate="print"/>
          <a:srcRect/>
          <a:stretch>
            <a:fillRect/>
          </a:stretch>
        </p:blipFill>
        <p:spPr bwMode="auto">
          <a:xfrm>
            <a:off x="0" y="-17463"/>
            <a:ext cx="9144000" cy="6875463"/>
          </a:xfrm>
          <a:prstGeom prst="rect">
            <a:avLst/>
          </a:prstGeom>
          <a:noFill/>
          <a:ln w="9525">
            <a:noFill/>
            <a:miter lim="800000"/>
            <a:headEnd/>
            <a:tailEnd/>
          </a:ln>
        </p:spPr>
      </p:pic>
      <p:sp>
        <p:nvSpPr>
          <p:cNvPr id="4" name="Rounded Rectangle 3"/>
          <p:cNvSpPr/>
          <p:nvPr/>
        </p:nvSpPr>
        <p:spPr>
          <a:xfrm>
            <a:off x="838200" y="838200"/>
            <a:ext cx="7620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10" name="Rounded Rectangle 9"/>
          <p:cNvSpPr/>
          <p:nvPr/>
        </p:nvSpPr>
        <p:spPr>
          <a:xfrm>
            <a:off x="304800" y="1905000"/>
            <a:ext cx="1600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ounded Rectangle 8"/>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pic>
        <p:nvPicPr>
          <p:cNvPr id="109574" name="Picture 2"/>
          <p:cNvPicPr>
            <a:picLocks noChangeAspect="1" noChangeArrowheads="1"/>
          </p:cNvPicPr>
          <p:nvPr/>
        </p:nvPicPr>
        <p:blipFill>
          <a:blip r:embed="rId3" cstate="print"/>
          <a:srcRect/>
          <a:stretch>
            <a:fillRect/>
          </a:stretch>
        </p:blipFill>
        <p:spPr bwMode="auto">
          <a:xfrm>
            <a:off x="4003675" y="1409700"/>
            <a:ext cx="3952875" cy="3771900"/>
          </a:xfrm>
          <a:prstGeom prst="rect">
            <a:avLst/>
          </a:prstGeom>
          <a:noFill/>
          <a:ln w="9525">
            <a:noFill/>
            <a:miter lim="800000"/>
            <a:headEnd/>
            <a:tailEnd/>
          </a:ln>
        </p:spPr>
      </p:pic>
      <p:sp>
        <p:nvSpPr>
          <p:cNvPr id="12" name="Rectangle 11"/>
          <p:cNvSpPr/>
          <p:nvPr/>
        </p:nvSpPr>
        <p:spPr>
          <a:xfrm>
            <a:off x="4021138" y="4484688"/>
            <a:ext cx="5080000" cy="230028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Gas Meter Tab</a:t>
            </a:r>
            <a:r>
              <a:rPr lang="en-US" sz="2000" b="1" dirty="0">
                <a:solidFill>
                  <a:srgbClr val="0000FF"/>
                </a:solidFill>
                <a:latin typeface="Calibri" pitchFamily="34" charset="0"/>
              </a:rPr>
              <a:t> </a:t>
            </a:r>
            <a:r>
              <a:rPr lang="en-US" sz="2000" b="1" dirty="0">
                <a:solidFill>
                  <a:schemeClr val="tx1"/>
                </a:solidFill>
                <a:latin typeface="Calibri" pitchFamily="34" charset="0"/>
              </a:rPr>
              <a:t>(Alt+G)</a:t>
            </a:r>
          </a:p>
          <a:p>
            <a:pPr marL="465138" lvl="1" indent="-233363">
              <a:buFontTx/>
              <a:buChar char="•"/>
              <a:defRPr/>
            </a:pPr>
            <a:r>
              <a:rPr lang="en-US" sz="2000" b="1" dirty="0">
                <a:solidFill>
                  <a:schemeClr val="bg2"/>
                </a:solidFill>
                <a:latin typeface="Calibri" pitchFamily="34" charset="0"/>
              </a:rPr>
              <a:t>Gas Meter Type</a:t>
            </a:r>
          </a:p>
          <a:p>
            <a:pPr marL="465138" lvl="1" indent="-233363">
              <a:buFontTx/>
              <a:buChar char="•"/>
              <a:defRPr/>
            </a:pPr>
            <a:r>
              <a:rPr lang="en-US" sz="2000" b="1" dirty="0">
                <a:solidFill>
                  <a:schemeClr val="tx1"/>
                </a:solidFill>
                <a:latin typeface="Calibri" pitchFamily="34" charset="0"/>
              </a:rPr>
              <a:t>Calc Coefficient </a:t>
            </a:r>
          </a:p>
          <a:p>
            <a:pPr marL="465138" lvl="1" indent="-233363">
              <a:buFontTx/>
              <a:buChar char="•"/>
              <a:defRPr/>
            </a:pPr>
            <a:r>
              <a:rPr lang="en-US" sz="2000" b="1" dirty="0">
                <a:solidFill>
                  <a:srgbClr val="FFFF00"/>
                </a:solidFill>
                <a:latin typeface="Calibri" pitchFamily="34" charset="0"/>
              </a:rPr>
              <a:t>Tap Type</a:t>
            </a:r>
          </a:p>
          <a:p>
            <a:pPr marL="465138" lvl="1" indent="-233363">
              <a:buFontTx/>
              <a:buChar char="•"/>
              <a:defRPr/>
            </a:pPr>
            <a:r>
              <a:rPr lang="en-US" sz="2000" b="1" dirty="0">
                <a:solidFill>
                  <a:srgbClr val="FFFF00"/>
                </a:solidFill>
                <a:latin typeface="Calibri" pitchFamily="34" charset="0"/>
              </a:rPr>
              <a:t>Beta Ratio</a:t>
            </a:r>
          </a:p>
          <a:p>
            <a:pPr marL="465138" lvl="1" indent="-233363">
              <a:buFontTx/>
              <a:buChar char="•"/>
              <a:defRPr/>
            </a:pPr>
            <a:r>
              <a:rPr lang="en-US" sz="2000" b="1" dirty="0">
                <a:solidFill>
                  <a:srgbClr val="FFFF00"/>
                </a:solidFill>
                <a:latin typeface="Calibri" pitchFamily="34" charset="0"/>
              </a:rPr>
              <a:t>Covered in Detail during Special Topics</a:t>
            </a:r>
          </a:p>
          <a:p>
            <a:pPr marL="465138" lvl="1" indent="-233363">
              <a:buFontTx/>
              <a:buChar char="•"/>
              <a:defRPr/>
            </a:pPr>
            <a:endParaRPr lang="en-US" sz="2000" b="1" dirty="0">
              <a:solidFill>
                <a:schemeClr val="tx1"/>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sp>
        <p:nvSpPr>
          <p:cNvPr id="8" name="Title 7"/>
          <p:cNvSpPr>
            <a:spLocks noGrp="1"/>
          </p:cNvSpPr>
          <p:nvPr>
            <p:ph type="title" idx="4294967295"/>
          </p:nvPr>
        </p:nvSpPr>
        <p:spPr>
          <a:xfrm>
            <a:off x="227013" y="-515023"/>
            <a:ext cx="2225901" cy="456974"/>
          </a:xfrm>
        </p:spPr>
        <p:txBody>
          <a:bodyPr/>
          <a:lstStyle/>
          <a:p>
            <a:r>
              <a:rPr lang="en-US" dirty="0" smtClean="0"/>
              <a:t>  Gas Meter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3" autoUpdateAnimBg="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9"/>
          <p:cNvPicPr>
            <a:picLocks noChangeAspect="1" noChangeArrowheads="1"/>
          </p:cNvPicPr>
          <p:nvPr/>
        </p:nvPicPr>
        <p:blipFill>
          <a:blip r:embed="rId2" cstate="print"/>
          <a:srcRect/>
          <a:stretch>
            <a:fillRect/>
          </a:stretch>
        </p:blipFill>
        <p:spPr bwMode="auto">
          <a:xfrm>
            <a:off x="0" y="0"/>
            <a:ext cx="9144000" cy="6875463"/>
          </a:xfrm>
          <a:prstGeom prst="rect">
            <a:avLst/>
          </a:prstGeom>
          <a:noFill/>
          <a:ln w="9525">
            <a:noFill/>
            <a:miter lim="800000"/>
            <a:headEnd/>
            <a:tailEnd/>
          </a:ln>
        </p:spPr>
      </p:pic>
      <p:sp>
        <p:nvSpPr>
          <p:cNvPr id="4" name="Rounded Rectangle 3"/>
          <p:cNvSpPr/>
          <p:nvPr/>
        </p:nvSpPr>
        <p:spPr>
          <a:xfrm>
            <a:off x="838200" y="838200"/>
            <a:ext cx="7620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9" name="Rounded Rectangle 8"/>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1" name="Rectangle 10"/>
          <p:cNvSpPr/>
          <p:nvPr/>
        </p:nvSpPr>
        <p:spPr>
          <a:xfrm>
            <a:off x="4021138" y="4543425"/>
            <a:ext cx="5080000" cy="22415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Gas Meter Tab</a:t>
            </a:r>
            <a:r>
              <a:rPr lang="en-US" sz="2000" b="1" dirty="0">
                <a:solidFill>
                  <a:srgbClr val="0000FF"/>
                </a:solidFill>
                <a:latin typeface="Calibri" pitchFamily="34" charset="0"/>
              </a:rPr>
              <a:t> </a:t>
            </a:r>
            <a:r>
              <a:rPr lang="en-US" sz="2000" b="1" dirty="0">
                <a:solidFill>
                  <a:schemeClr val="tx1"/>
                </a:solidFill>
                <a:latin typeface="Calibri" pitchFamily="34" charset="0"/>
              </a:rPr>
              <a:t>(Alt+G)</a:t>
            </a:r>
          </a:p>
          <a:p>
            <a:pPr marL="465138" lvl="1" indent="-233363">
              <a:buFontTx/>
              <a:buChar char="•"/>
              <a:defRPr/>
            </a:pPr>
            <a:r>
              <a:rPr lang="en-US" sz="2000" b="1" dirty="0">
                <a:solidFill>
                  <a:schemeClr val="bg2"/>
                </a:solidFill>
                <a:latin typeface="Calibri" pitchFamily="34" charset="0"/>
              </a:rPr>
              <a:t>Gas Meter Type</a:t>
            </a:r>
          </a:p>
          <a:p>
            <a:pPr marL="465138" lvl="1" indent="-233363">
              <a:buFontTx/>
              <a:buChar char="•"/>
              <a:defRPr/>
            </a:pPr>
            <a:r>
              <a:rPr lang="en-US" sz="2000" b="1" dirty="0">
                <a:solidFill>
                  <a:schemeClr val="bg2"/>
                </a:solidFill>
                <a:latin typeface="Calibri" pitchFamily="34" charset="0"/>
              </a:rPr>
              <a:t>Calc Coefficient</a:t>
            </a:r>
          </a:p>
          <a:p>
            <a:pPr marL="465138" lvl="1" indent="-233363">
              <a:buFontTx/>
              <a:buChar char="•"/>
              <a:defRPr/>
            </a:pPr>
            <a:r>
              <a:rPr lang="en-US" sz="2000" b="1" dirty="0">
                <a:solidFill>
                  <a:schemeClr val="tx1"/>
                </a:solidFill>
                <a:latin typeface="Calibri" pitchFamily="34" charset="0"/>
              </a:rPr>
              <a:t>Calc Type</a:t>
            </a:r>
          </a:p>
          <a:p>
            <a:pPr marL="465138" lvl="1" indent="-233363">
              <a:buFontTx/>
              <a:buChar char="•"/>
              <a:defRPr/>
            </a:pPr>
            <a:r>
              <a:rPr lang="en-US" sz="2000" b="1" dirty="0">
                <a:solidFill>
                  <a:schemeClr val="tx1"/>
                </a:solidFill>
                <a:latin typeface="Calibri" pitchFamily="34" charset="0"/>
              </a:rPr>
              <a:t>Tap Type</a:t>
            </a:r>
          </a:p>
          <a:p>
            <a:pPr marL="465138" lvl="1" indent="-233363">
              <a:buFontTx/>
              <a:buChar char="•"/>
              <a:defRPr/>
            </a:pPr>
            <a:r>
              <a:rPr lang="en-US" sz="2000" b="1" dirty="0">
                <a:solidFill>
                  <a:schemeClr val="tx1"/>
                </a:solidFill>
                <a:latin typeface="Calibri" pitchFamily="34" charset="0"/>
              </a:rPr>
              <a:t>Beta Ratio</a:t>
            </a:r>
          </a:p>
          <a:p>
            <a:pPr marL="465138" lvl="1" indent="-233363">
              <a:buFontTx/>
              <a:buChar char="•"/>
              <a:defRPr/>
            </a:pPr>
            <a:r>
              <a:rPr lang="en-US" sz="2000" b="1" dirty="0">
                <a:solidFill>
                  <a:schemeClr val="tx1"/>
                </a:solidFill>
                <a:latin typeface="Calibri" pitchFamily="34" charset="0"/>
              </a:rPr>
              <a:t>Covered in Detail during </a:t>
            </a:r>
            <a:r>
              <a:rPr lang="en-US" sz="2000" b="1" dirty="0">
                <a:solidFill>
                  <a:srgbClr val="0000FF"/>
                </a:solidFill>
                <a:latin typeface="Calibri" pitchFamily="34" charset="0"/>
              </a:rPr>
              <a:t>Special Topics</a:t>
            </a:r>
          </a:p>
          <a:p>
            <a:pPr marL="465138" lvl="1" indent="-233363">
              <a:buFontTx/>
              <a:buChar char="•"/>
              <a:defRPr/>
            </a:pPr>
            <a:endParaRPr lang="en-US" sz="2000" b="1" dirty="0">
              <a:solidFill>
                <a:schemeClr val="tx1"/>
              </a:solidFill>
              <a:latin typeface="Calibri" pitchFamily="34" charset="0"/>
            </a:endParaRPr>
          </a:p>
        </p:txBody>
      </p:sp>
      <p:pic>
        <p:nvPicPr>
          <p:cNvPr id="111623" name="Picture 7"/>
          <p:cNvPicPr>
            <a:picLocks noChangeAspect="1" noChangeArrowheads="1"/>
          </p:cNvPicPr>
          <p:nvPr/>
        </p:nvPicPr>
        <p:blipFill>
          <a:blip r:embed="rId3" cstate="print"/>
          <a:srcRect/>
          <a:stretch>
            <a:fillRect/>
          </a:stretch>
        </p:blipFill>
        <p:spPr bwMode="auto">
          <a:xfrm>
            <a:off x="995363" y="3732213"/>
            <a:ext cx="971550" cy="409575"/>
          </a:xfrm>
          <a:prstGeom prst="rect">
            <a:avLst/>
          </a:prstGeom>
          <a:noFill/>
          <a:ln w="9525">
            <a:noFill/>
            <a:miter lim="800000"/>
            <a:headEnd/>
            <a:tailEnd/>
          </a:ln>
        </p:spPr>
      </p:pic>
      <p:pic>
        <p:nvPicPr>
          <p:cNvPr id="111624" name="Picture 8"/>
          <p:cNvPicPr>
            <a:picLocks noChangeAspect="1" noChangeArrowheads="1"/>
          </p:cNvPicPr>
          <p:nvPr/>
        </p:nvPicPr>
        <p:blipFill>
          <a:blip r:embed="rId4" cstate="print"/>
          <a:srcRect/>
          <a:stretch>
            <a:fillRect/>
          </a:stretch>
        </p:blipFill>
        <p:spPr bwMode="auto">
          <a:xfrm>
            <a:off x="984250" y="2865438"/>
            <a:ext cx="962025" cy="285750"/>
          </a:xfrm>
          <a:prstGeom prst="rect">
            <a:avLst/>
          </a:prstGeom>
          <a:noFill/>
          <a:ln w="9525">
            <a:noFill/>
            <a:miter lim="800000"/>
            <a:headEnd/>
            <a:tailEnd/>
          </a:ln>
        </p:spPr>
      </p:pic>
      <p:sp>
        <p:nvSpPr>
          <p:cNvPr id="12" name="Rounded Rectangle 11"/>
          <p:cNvSpPr/>
          <p:nvPr/>
        </p:nvSpPr>
        <p:spPr>
          <a:xfrm>
            <a:off x="296863" y="2554288"/>
            <a:ext cx="1793875" cy="68262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3" name="Rounded Rectangle 12"/>
          <p:cNvSpPr/>
          <p:nvPr/>
        </p:nvSpPr>
        <p:spPr>
          <a:xfrm>
            <a:off x="304800" y="3505200"/>
            <a:ext cx="1792288" cy="68262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4" name="Rounded Rectangle 13"/>
          <p:cNvSpPr/>
          <p:nvPr/>
        </p:nvSpPr>
        <p:spPr>
          <a:xfrm>
            <a:off x="2060575" y="4125913"/>
            <a:ext cx="18034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5" name="Title 14"/>
          <p:cNvSpPr>
            <a:spLocks noGrp="1"/>
          </p:cNvSpPr>
          <p:nvPr>
            <p:ph type="title" idx="4294967295"/>
          </p:nvPr>
        </p:nvSpPr>
        <p:spPr>
          <a:xfrm>
            <a:off x="227013" y="-485996"/>
            <a:ext cx="2327501" cy="442459"/>
          </a:xfrm>
        </p:spPr>
        <p:txBody>
          <a:bodyPr/>
          <a:lstStyle/>
          <a:p>
            <a:r>
              <a:rPr lang="en-US" dirty="0" smtClean="0"/>
              <a:t>  Gas Meter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4" end="4"/>
                                            </p:txEl>
                                          </p:spTgt>
                                        </p:tgtEl>
                                        <p:attrNameLst>
                                          <p:attrName>ppt_c</p:attrName>
                                        </p:attrNameLst>
                                      </p:cBhvr>
                                      <p:to>
                                        <a:schemeClr val="bg2"/>
                                      </p:to>
                                    </p:animClr>
                                  </p:subTnLst>
                                </p:cTn>
                              </p:par>
                              <p:par>
                                <p:cTn id="9" presetID="1" presetClass="entr" presetSubtype="0" fill="hold" nodeType="withEffect">
                                  <p:stCondLst>
                                    <p:cond delay="0"/>
                                  </p:stCondLst>
                                  <p:childTnLst>
                                    <p:set>
                                      <p:cBhvr>
                                        <p:cTn id="10" dur="1" fill="hold">
                                          <p:stCondLst>
                                            <p:cond delay="0"/>
                                          </p:stCondLst>
                                        </p:cTn>
                                        <p:tgtEl>
                                          <p:spTgt spid="1116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5" end="5"/>
                                            </p:txEl>
                                          </p:spTgt>
                                        </p:tgtEl>
                                        <p:attrNameLst>
                                          <p:attrName>ppt_c</p:attrName>
                                        </p:attrNameLst>
                                      </p:cBhvr>
                                      <p:to>
                                        <a:schemeClr val="bg2"/>
                                      </p:to>
                                    </p:animClr>
                                  </p:subTnLst>
                                </p:cTn>
                              </p:par>
                              <p:par>
                                <p:cTn id="17" presetID="1" presetClass="entr" presetSubtype="0" fill="hold" nodeType="withEffect">
                                  <p:stCondLst>
                                    <p:cond delay="0"/>
                                  </p:stCondLst>
                                  <p:childTnLst>
                                    <p:set>
                                      <p:cBhvr>
                                        <p:cTn id="18" dur="1" fill="hold">
                                          <p:stCondLst>
                                            <p:cond delay="0"/>
                                          </p:stCondLst>
                                        </p:cTn>
                                        <p:tgtEl>
                                          <p:spTgt spid="111623"/>
                                        </p:tgtEl>
                                        <p:attrNameLst>
                                          <p:attrName>style.visibility</p:attrName>
                                        </p:attrNameLst>
                                      </p:cBhvr>
                                      <p:to>
                                        <p:strVal val="visible"/>
                                      </p:to>
                                    </p:set>
                                  </p:childTnLst>
                                </p:cTn>
                              </p:par>
                              <p:par>
                                <p:cTn id="19" presetID="3" presetClass="exit" presetSubtype="10" fill="hold" nodeType="withEffect">
                                  <p:stCondLst>
                                    <p:cond delay="0"/>
                                  </p:stCondLst>
                                  <p:childTnLst>
                                    <p:animEffect transition="out" filter="blinds(horizontal)">
                                      <p:cBhvr>
                                        <p:cTn id="20" dur="500"/>
                                        <p:tgtEl>
                                          <p:spTgt spid="111624"/>
                                        </p:tgtEl>
                                      </p:cBhvr>
                                    </p:animEffect>
                                    <p:set>
                                      <p:cBhvr>
                                        <p:cTn id="21" dur="1" fill="hold">
                                          <p:stCondLst>
                                            <p:cond delay="499"/>
                                          </p:stCondLst>
                                        </p:cTn>
                                        <p:tgtEl>
                                          <p:spTgt spid="111624"/>
                                        </p:tgtEl>
                                        <p:attrNameLst>
                                          <p:attrName>style.visibility</p:attrName>
                                        </p:attrNameLst>
                                      </p:cBhvr>
                                      <p:to>
                                        <p:strVal val="hidden"/>
                                      </p:to>
                                    </p:set>
                                  </p:childTnLst>
                                </p:cTn>
                              </p:par>
                              <p:par>
                                <p:cTn id="22" presetID="3" presetClass="exit" presetSubtype="10" fill="hold" grpId="1" nodeType="withEffect">
                                  <p:stCondLst>
                                    <p:cond delay="0"/>
                                  </p:stCondLst>
                                  <p:childTnLst>
                                    <p:animEffect transition="out" filter="blinds(horizontal)">
                                      <p:cBhvr>
                                        <p:cTn id="23" dur="500"/>
                                        <p:tgtEl>
                                          <p:spTgt spid="12"/>
                                        </p:tgtEl>
                                      </p:cBhvr>
                                    </p:animEffect>
                                    <p:set>
                                      <p:cBhvr>
                                        <p:cTn id="24" dur="1" fill="hold">
                                          <p:stCondLst>
                                            <p:cond delay="499"/>
                                          </p:stCondLst>
                                        </p:cTn>
                                        <p:tgtEl>
                                          <p:spTgt spid="12"/>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6" end="6"/>
                                            </p:txEl>
                                          </p:spTgt>
                                        </p:tgtEl>
                                        <p:attrNameLst>
                                          <p:attrName>ppt_c</p:attrName>
                                        </p:attrNameLst>
                                      </p:cBhvr>
                                      <p:to>
                                        <a:schemeClr val="bg2"/>
                                      </p:to>
                                    </p:animClr>
                                  </p:subTnLst>
                                </p:cTn>
                              </p:par>
                              <p:par>
                                <p:cTn id="31" presetID="3" presetClass="exit" presetSubtype="10" fill="hold" nodeType="withEffect">
                                  <p:stCondLst>
                                    <p:cond delay="0"/>
                                  </p:stCondLst>
                                  <p:childTnLst>
                                    <p:animEffect transition="out" filter="blinds(horizontal)">
                                      <p:cBhvr>
                                        <p:cTn id="32" dur="500"/>
                                        <p:tgtEl>
                                          <p:spTgt spid="111623"/>
                                        </p:tgtEl>
                                      </p:cBhvr>
                                    </p:animEffect>
                                    <p:set>
                                      <p:cBhvr>
                                        <p:cTn id="33" dur="1" fill="hold">
                                          <p:stCondLst>
                                            <p:cond delay="499"/>
                                          </p:stCondLst>
                                        </p:cTn>
                                        <p:tgtEl>
                                          <p:spTgt spid="111623"/>
                                        </p:tgtEl>
                                        <p:attrNameLst>
                                          <p:attrName>style.visibility</p:attrName>
                                        </p:attrNameLst>
                                      </p:cBhvr>
                                      <p:to>
                                        <p:strVal val="hidden"/>
                                      </p:to>
                                    </p:set>
                                  </p:childTnLst>
                                </p:cTn>
                              </p:par>
                              <p:par>
                                <p:cTn id="34" presetID="3" presetClass="exit" presetSubtype="10" fill="hold" grpId="1" nodeType="withEffect">
                                  <p:stCondLst>
                                    <p:cond delay="0"/>
                                  </p:stCondLst>
                                  <p:childTnLst>
                                    <p:animEffect transition="out" filter="blinds(horizontal)">
                                      <p:cBhvr>
                                        <p:cTn id="35" dur="500"/>
                                        <p:tgtEl>
                                          <p:spTgt spid="13"/>
                                        </p:tgtEl>
                                      </p:cBhvr>
                                    </p:animEffect>
                                    <p:set>
                                      <p:cBhvr>
                                        <p:cTn id="36" dur="1" fill="hold">
                                          <p:stCondLst>
                                            <p:cond delay="499"/>
                                          </p:stCondLst>
                                        </p:cTn>
                                        <p:tgtEl>
                                          <p:spTgt spid="13"/>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3" presetClass="exit" presetSubtype="10" fill="hold" grpId="1" nodeType="clickEffect">
                                  <p:stCondLst>
                                    <p:cond delay="0"/>
                                  </p:stCondLst>
                                  <p:childTnLst>
                                    <p:animEffect transition="out" filter="blinds(horizontal)">
                                      <p:cBhvr>
                                        <p:cTn id="42" dur="500"/>
                                        <p:tgtEl>
                                          <p:spTgt spid="14"/>
                                        </p:tgtEl>
                                      </p:cBhvr>
                                    </p:animEffect>
                                    <p:set>
                                      <p:cBhvr>
                                        <p:cTn id="43" dur="1" fill="hold">
                                          <p:stCondLst>
                                            <p:cond delay="499"/>
                                          </p:stCondLst>
                                        </p:cTn>
                                        <p:tgtEl>
                                          <p:spTgt spid="14"/>
                                        </p:tgtEl>
                                        <p:attrNameLst>
                                          <p:attrName>style.visibility</p:attrName>
                                        </p:attrNameLst>
                                      </p:cBhvr>
                                      <p:to>
                                        <p:strVal val="hidden"/>
                                      </p:to>
                                    </p:set>
                                  </p:childTnLst>
                                </p:cTn>
                              </p:par>
                              <p:par>
                                <p:cTn id="44" presetID="1" presetClass="entr" presetSubtype="0" fill="hold" grpId="0" nodeType="withEffect">
                                  <p:stCondLst>
                                    <p:cond delay="0"/>
                                  </p:stCondLst>
                                  <p:childTnLst>
                                    <p:set>
                                      <p:cBhvr>
                                        <p:cTn id="45"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bldLvl="3" autoUpdateAnimBg="0"/>
      <p:bldP spid="12" grpId="0" animBg="1"/>
      <p:bldP spid="12" grpId="1" animBg="1"/>
      <p:bldP spid="13" grpId="0" animBg="1"/>
      <p:bldP spid="13" grpId="1" animBg="1"/>
      <p:bldP spid="14" grpId="0" animBg="1"/>
      <p:bldP spid="14" grpId="1"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10"/>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4" name="Rounded Rectangle 3"/>
          <p:cNvSpPr/>
          <p:nvPr/>
        </p:nvSpPr>
        <p:spPr>
          <a:xfrm>
            <a:off x="1447800" y="838200"/>
            <a:ext cx="573088"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T</a:t>
            </a:r>
            <a:r>
              <a:rPr lang="en-US" sz="900" b="1" dirty="0">
                <a:solidFill>
                  <a:schemeClr val="tx1"/>
                </a:solidFill>
              </a:rPr>
              <a:t>anks</a:t>
            </a:r>
            <a:endParaRPr lang="en-US" sz="900" b="1" u="sng" dirty="0">
              <a:solidFill>
                <a:schemeClr val="tx1"/>
              </a:solidFill>
            </a:endParaRPr>
          </a:p>
        </p:txBody>
      </p:sp>
      <p:sp>
        <p:nvSpPr>
          <p:cNvPr id="11" name="Rounded Rectangle 10"/>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2" name="Rectangle 11"/>
          <p:cNvSpPr/>
          <p:nvPr/>
        </p:nvSpPr>
        <p:spPr>
          <a:xfrm>
            <a:off x="6473825" y="2887663"/>
            <a:ext cx="2641600" cy="3911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Tanks Tab</a:t>
            </a:r>
            <a:r>
              <a:rPr lang="en-US" sz="2000" b="1" dirty="0">
                <a:solidFill>
                  <a:srgbClr val="0000FF"/>
                </a:solidFill>
                <a:latin typeface="Calibri" pitchFamily="34" charset="0"/>
              </a:rPr>
              <a:t> </a:t>
            </a:r>
            <a:r>
              <a:rPr lang="en-US" sz="2000" b="1" dirty="0">
                <a:solidFill>
                  <a:schemeClr val="tx1"/>
                </a:solidFill>
                <a:latin typeface="Calibri" pitchFamily="34" charset="0"/>
              </a:rPr>
              <a:t>(Alt+T)</a:t>
            </a:r>
          </a:p>
          <a:p>
            <a:pPr marL="465138" lvl="1" indent="-233363">
              <a:buFontTx/>
              <a:buChar char="•"/>
              <a:defRPr/>
            </a:pPr>
            <a:r>
              <a:rPr lang="en-US" sz="2000" b="1" dirty="0">
                <a:solidFill>
                  <a:schemeClr val="tx1"/>
                </a:solidFill>
                <a:latin typeface="Calibri" pitchFamily="34" charset="0"/>
              </a:rPr>
              <a:t>Tank Number</a:t>
            </a:r>
          </a:p>
          <a:p>
            <a:pPr marL="465138" lvl="1" indent="-233363">
              <a:buFontTx/>
              <a:buChar char="•"/>
              <a:defRPr/>
            </a:pPr>
            <a:r>
              <a:rPr lang="en-US" sz="2000" b="1" dirty="0">
                <a:solidFill>
                  <a:schemeClr val="tx1"/>
                </a:solidFill>
                <a:latin typeface="Calibri" pitchFamily="34" charset="0"/>
              </a:rPr>
              <a:t>Type</a:t>
            </a:r>
          </a:p>
          <a:p>
            <a:pPr marL="465138" lvl="1" indent="-233363">
              <a:buFontTx/>
              <a:buChar char="•"/>
              <a:defRPr/>
            </a:pPr>
            <a:r>
              <a:rPr lang="en-US" sz="2000" b="1" dirty="0">
                <a:solidFill>
                  <a:schemeClr val="tx1"/>
                </a:solidFill>
                <a:latin typeface="Calibri" pitchFamily="34" charset="0"/>
              </a:rPr>
              <a:t>Calc Method</a:t>
            </a:r>
          </a:p>
          <a:p>
            <a:pPr marL="465138" lvl="1" indent="-233363">
              <a:buFontTx/>
              <a:buChar char="•"/>
              <a:defRPr/>
            </a:pPr>
            <a:r>
              <a:rPr lang="en-US" sz="2000" b="1" dirty="0">
                <a:solidFill>
                  <a:schemeClr val="tx1"/>
                </a:solidFill>
                <a:latin typeface="Calibri" pitchFamily="34" charset="0"/>
              </a:rPr>
              <a:t>Width</a:t>
            </a:r>
          </a:p>
          <a:p>
            <a:pPr marL="465138" lvl="1" indent="-233363">
              <a:buFontTx/>
              <a:buChar char="•"/>
              <a:defRPr/>
            </a:pPr>
            <a:r>
              <a:rPr lang="en-US" sz="2000" b="1" dirty="0">
                <a:solidFill>
                  <a:schemeClr val="tx1"/>
                </a:solidFill>
                <a:latin typeface="Calibri" pitchFamily="34" charset="0"/>
              </a:rPr>
              <a:t>Height</a:t>
            </a:r>
          </a:p>
          <a:p>
            <a:pPr marL="465138" lvl="1" indent="-233363">
              <a:buFontTx/>
              <a:buChar char="•"/>
              <a:defRPr/>
            </a:pPr>
            <a:r>
              <a:rPr lang="en-US" sz="2000" b="1" dirty="0">
                <a:solidFill>
                  <a:schemeClr val="tx1"/>
                </a:solidFill>
                <a:latin typeface="Calibri" pitchFamily="34" charset="0"/>
              </a:rPr>
              <a:t>Bbls/Description</a:t>
            </a:r>
          </a:p>
          <a:p>
            <a:pPr marL="465138" lvl="1" indent="-233363">
              <a:buFontTx/>
              <a:buChar char="•"/>
              <a:defRPr/>
            </a:pPr>
            <a:r>
              <a:rPr lang="en-US" sz="2000" b="1" dirty="0">
                <a:solidFill>
                  <a:schemeClr val="tx1"/>
                </a:solidFill>
                <a:latin typeface="Calibri" pitchFamily="34" charset="0"/>
              </a:rPr>
              <a:t>Use</a:t>
            </a:r>
          </a:p>
          <a:p>
            <a:pPr marL="465138" lvl="1" indent="-233363">
              <a:buFontTx/>
              <a:buChar char="•"/>
              <a:defRPr/>
            </a:pPr>
            <a:r>
              <a:rPr lang="en-US" sz="2000" b="1" dirty="0">
                <a:solidFill>
                  <a:schemeClr val="tx1"/>
                </a:solidFill>
                <a:latin typeface="Calibri" pitchFamily="34" charset="0"/>
              </a:rPr>
              <a:t>Purchaser Number</a:t>
            </a:r>
          </a:p>
          <a:p>
            <a:pPr marL="465138" lvl="1" indent="-233363">
              <a:buFontTx/>
              <a:buChar char="•"/>
              <a:defRPr/>
            </a:pPr>
            <a:r>
              <a:rPr lang="en-US" sz="2000" b="1" dirty="0">
                <a:solidFill>
                  <a:schemeClr val="tx1"/>
                </a:solidFill>
                <a:latin typeface="Calibri" pitchFamily="34" charset="0"/>
              </a:rPr>
              <a:t>Bbl/Inch</a:t>
            </a:r>
          </a:p>
          <a:p>
            <a:pPr marL="465138" lvl="1" indent="-233363">
              <a:buFontTx/>
              <a:buChar char="•"/>
              <a:defRPr/>
            </a:pPr>
            <a:r>
              <a:rPr lang="en-US" sz="2000" b="1" dirty="0">
                <a:solidFill>
                  <a:schemeClr val="tx1"/>
                </a:solidFill>
                <a:latin typeface="Calibri" pitchFamily="34" charset="0"/>
              </a:rPr>
              <a:t>Calc Volume</a:t>
            </a:r>
          </a:p>
          <a:p>
            <a:pPr marL="465138" lvl="1" indent="-233363">
              <a:buFontTx/>
              <a:buChar char="•"/>
              <a:defRPr/>
            </a:pPr>
            <a:r>
              <a:rPr lang="en-US" sz="2000" b="1" dirty="0">
                <a:solidFill>
                  <a:schemeClr val="tx1"/>
                </a:solidFill>
                <a:latin typeface="Calibri" pitchFamily="34" charset="0"/>
              </a:rPr>
              <a:t>Tank Strap</a:t>
            </a: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3" name="Picture 2"/>
          <p:cNvPicPr>
            <a:picLocks noChangeAspect="1" noChangeArrowheads="1"/>
          </p:cNvPicPr>
          <p:nvPr/>
        </p:nvPicPr>
        <p:blipFill>
          <a:blip r:embed="rId3" cstate="print"/>
          <a:srcRect/>
          <a:stretch>
            <a:fillRect/>
          </a:stretch>
        </p:blipFill>
        <p:spPr bwMode="auto">
          <a:xfrm>
            <a:off x="1008063" y="2209800"/>
            <a:ext cx="962025" cy="409575"/>
          </a:xfrm>
          <a:prstGeom prst="rect">
            <a:avLst/>
          </a:prstGeom>
          <a:noFill/>
          <a:ln w="9525">
            <a:noFill/>
            <a:miter lim="800000"/>
            <a:headEnd/>
            <a:tailEnd/>
          </a:ln>
        </p:spPr>
      </p:pic>
      <p:pic>
        <p:nvPicPr>
          <p:cNvPr id="14" name="Picture 2"/>
          <p:cNvPicPr>
            <a:picLocks noChangeAspect="1" noChangeArrowheads="1"/>
          </p:cNvPicPr>
          <p:nvPr/>
        </p:nvPicPr>
        <p:blipFill>
          <a:blip r:embed="rId4" cstate="print"/>
          <a:srcRect/>
          <a:stretch>
            <a:fillRect/>
          </a:stretch>
        </p:blipFill>
        <p:spPr bwMode="auto">
          <a:xfrm>
            <a:off x="1933575" y="2209800"/>
            <a:ext cx="857250" cy="409575"/>
          </a:xfrm>
          <a:prstGeom prst="rect">
            <a:avLst/>
          </a:prstGeom>
          <a:noFill/>
          <a:ln w="9525">
            <a:noFill/>
            <a:miter lim="800000"/>
            <a:headEnd/>
            <a:tailEnd/>
          </a:ln>
        </p:spPr>
      </p:pic>
      <p:pic>
        <p:nvPicPr>
          <p:cNvPr id="15" name="Picture 2"/>
          <p:cNvPicPr>
            <a:picLocks noChangeAspect="1" noChangeArrowheads="1"/>
          </p:cNvPicPr>
          <p:nvPr/>
        </p:nvPicPr>
        <p:blipFill>
          <a:blip r:embed="rId5" cstate="print"/>
          <a:srcRect/>
          <a:stretch>
            <a:fillRect/>
          </a:stretch>
        </p:blipFill>
        <p:spPr bwMode="auto">
          <a:xfrm>
            <a:off x="4721225" y="2209800"/>
            <a:ext cx="771525" cy="657225"/>
          </a:xfrm>
          <a:prstGeom prst="rect">
            <a:avLst/>
          </a:prstGeom>
          <a:noFill/>
          <a:ln w="9525">
            <a:noFill/>
            <a:miter lim="800000"/>
            <a:headEnd/>
            <a:tailEnd/>
          </a:ln>
        </p:spPr>
      </p:pic>
      <p:pic>
        <p:nvPicPr>
          <p:cNvPr id="16" name="Picture 2"/>
          <p:cNvPicPr>
            <a:picLocks noChangeAspect="1" noChangeArrowheads="1"/>
          </p:cNvPicPr>
          <p:nvPr/>
        </p:nvPicPr>
        <p:blipFill>
          <a:blip r:embed="rId6" cstate="print"/>
          <a:srcRect/>
          <a:stretch>
            <a:fillRect/>
          </a:stretch>
        </p:blipFill>
        <p:spPr bwMode="auto">
          <a:xfrm>
            <a:off x="4333875" y="1647825"/>
            <a:ext cx="3362325" cy="1200150"/>
          </a:xfrm>
          <a:prstGeom prst="rect">
            <a:avLst/>
          </a:prstGeom>
          <a:noFill/>
          <a:ln w="9525">
            <a:noFill/>
            <a:miter lim="800000"/>
            <a:headEnd/>
            <a:tailEnd/>
          </a:ln>
        </p:spPr>
      </p:pic>
      <p:sp>
        <p:nvSpPr>
          <p:cNvPr id="10" name="Rounded Rectangle 9"/>
          <p:cNvSpPr>
            <a:spLocks noChangeArrowheads="1"/>
          </p:cNvSpPr>
          <p:nvPr/>
        </p:nvSpPr>
        <p:spPr bwMode="auto">
          <a:xfrm>
            <a:off x="465138" y="1625600"/>
            <a:ext cx="681037"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7" name="Rounded Rectangle 16"/>
          <p:cNvSpPr>
            <a:spLocks noChangeArrowheads="1"/>
          </p:cNvSpPr>
          <p:nvPr/>
        </p:nvSpPr>
        <p:spPr bwMode="auto">
          <a:xfrm>
            <a:off x="965200" y="1617663"/>
            <a:ext cx="1109663"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8" name="Rounded Rectangle 17"/>
          <p:cNvSpPr>
            <a:spLocks noChangeArrowheads="1"/>
          </p:cNvSpPr>
          <p:nvPr/>
        </p:nvSpPr>
        <p:spPr bwMode="auto">
          <a:xfrm>
            <a:off x="1871663" y="1625600"/>
            <a:ext cx="1001712"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9" name="Rounded Rectangle 18"/>
          <p:cNvSpPr>
            <a:spLocks noChangeArrowheads="1"/>
          </p:cNvSpPr>
          <p:nvPr/>
        </p:nvSpPr>
        <p:spPr bwMode="auto">
          <a:xfrm>
            <a:off x="2706688" y="1617663"/>
            <a:ext cx="682625"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20" name="Rounded Rectangle 19"/>
          <p:cNvSpPr>
            <a:spLocks noChangeArrowheads="1"/>
          </p:cNvSpPr>
          <p:nvPr/>
        </p:nvSpPr>
        <p:spPr bwMode="auto">
          <a:xfrm>
            <a:off x="3251200" y="1625600"/>
            <a:ext cx="682625"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21" name="Rounded Rectangle 20"/>
          <p:cNvSpPr>
            <a:spLocks noChangeArrowheads="1"/>
          </p:cNvSpPr>
          <p:nvPr/>
        </p:nvSpPr>
        <p:spPr bwMode="auto">
          <a:xfrm>
            <a:off x="3795713" y="1617663"/>
            <a:ext cx="1052512"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22" name="Rounded Rectangle 21"/>
          <p:cNvSpPr>
            <a:spLocks noChangeArrowheads="1"/>
          </p:cNvSpPr>
          <p:nvPr/>
        </p:nvSpPr>
        <p:spPr bwMode="auto">
          <a:xfrm>
            <a:off x="4651375" y="1617663"/>
            <a:ext cx="908050" cy="138747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23" name="Rounded Rectangle 22"/>
          <p:cNvSpPr>
            <a:spLocks noChangeArrowheads="1"/>
          </p:cNvSpPr>
          <p:nvPr/>
        </p:nvSpPr>
        <p:spPr bwMode="auto">
          <a:xfrm>
            <a:off x="5413375" y="1625600"/>
            <a:ext cx="1052513"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24" name="Rounded Rectangle 23"/>
          <p:cNvSpPr>
            <a:spLocks noChangeArrowheads="1"/>
          </p:cNvSpPr>
          <p:nvPr/>
        </p:nvSpPr>
        <p:spPr bwMode="auto">
          <a:xfrm>
            <a:off x="6307138" y="1617663"/>
            <a:ext cx="863600"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25" name="Rounded Rectangle 24"/>
          <p:cNvSpPr>
            <a:spLocks noChangeArrowheads="1"/>
          </p:cNvSpPr>
          <p:nvPr/>
        </p:nvSpPr>
        <p:spPr bwMode="auto">
          <a:xfrm>
            <a:off x="7024688" y="1625600"/>
            <a:ext cx="863600"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26" name="Rounded Rectangle 25"/>
          <p:cNvSpPr>
            <a:spLocks noChangeArrowheads="1"/>
          </p:cNvSpPr>
          <p:nvPr/>
        </p:nvSpPr>
        <p:spPr bwMode="auto">
          <a:xfrm>
            <a:off x="7721600" y="1617663"/>
            <a:ext cx="784225" cy="10890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27" name="Title 26"/>
          <p:cNvSpPr>
            <a:spLocks noGrp="1"/>
          </p:cNvSpPr>
          <p:nvPr>
            <p:ph type="title" idx="4294967295"/>
          </p:nvPr>
        </p:nvSpPr>
        <p:spPr>
          <a:xfrm>
            <a:off x="227013" y="-500510"/>
            <a:ext cx="1500187" cy="427945"/>
          </a:xfrm>
        </p:spPr>
        <p:txBody>
          <a:bodyPr/>
          <a:lstStyle/>
          <a:p>
            <a:r>
              <a:rPr lang="en-US" dirty="0" smtClean="0"/>
              <a:t>  Tanks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2" end="2"/>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3" end="3"/>
                                            </p:txEl>
                                          </p:spTgt>
                                        </p:tgtEl>
                                        <p:attrNameLst>
                                          <p:attrName>ppt_c</p:attrName>
                                        </p:attrNameLst>
                                      </p:cBhvr>
                                      <p:to>
                                        <a:schemeClr val="bg2"/>
                                      </p:to>
                                    </p:animClr>
                                  </p:subTnLst>
                                </p:cTn>
                              </p:par>
                              <p:par>
                                <p:cTn id="17" presetID="3" presetClass="exit" presetSubtype="10" fill="hold" grpId="1" nodeType="withEffect">
                                  <p:stCondLst>
                                    <p:cond delay="0"/>
                                  </p:stCondLst>
                                  <p:childTnLst>
                                    <p:animEffect transition="out" filter="blinds(horizontal)">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par>
                                <p:cTn id="20" presetID="1"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4" end="4"/>
                                            </p:txEl>
                                          </p:spTgt>
                                        </p:tgtEl>
                                        <p:attrNameLst>
                                          <p:attrName>ppt_c</p:attrName>
                                        </p:attrNameLst>
                                      </p:cBhvr>
                                      <p:to>
                                        <a:schemeClr val="bg2"/>
                                      </p:to>
                                    </p:animClr>
                                  </p:subTnLst>
                                </p:cTn>
                              </p:par>
                              <p:par>
                                <p:cTn id="28" presetID="1"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par>
                                <p:cTn id="30" presetID="3" presetClass="exit" presetSubtype="10" fill="hold" grpId="1" nodeType="withEffect">
                                  <p:stCondLst>
                                    <p:cond delay="0"/>
                                  </p:stCondLst>
                                  <p:childTnLst>
                                    <p:animEffect transition="out" filter="blinds(horizontal)">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3" presetClass="exit" presetSubtype="10" fill="hold" nodeType="withEffect">
                                  <p:stCondLst>
                                    <p:cond delay="0"/>
                                  </p:stCondLst>
                                  <p:childTnLst>
                                    <p:animEffect transition="out" filter="blinds(horizontal)">
                                      <p:cBhvr>
                                        <p:cTn id="36" dur="500"/>
                                        <p:tgtEl>
                                          <p:spTgt spid="13"/>
                                        </p:tgtEl>
                                      </p:cBhvr>
                                    </p:animEffect>
                                    <p:set>
                                      <p:cBhvr>
                                        <p:cTn id="37" dur="1" fill="hold">
                                          <p:stCondLst>
                                            <p:cond delay="499"/>
                                          </p:stCondLst>
                                        </p:cTn>
                                        <p:tgtEl>
                                          <p:spTgt spid="1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2">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5" end="5"/>
                                            </p:txEl>
                                          </p:spTgt>
                                        </p:tgtEl>
                                        <p:attrNameLst>
                                          <p:attrName>ppt_c</p:attrName>
                                        </p:attrNameLst>
                                      </p:cBhvr>
                                      <p:to>
                                        <a:schemeClr val="bg2"/>
                                      </p:to>
                                    </p:animClr>
                                  </p:subTnLst>
                                </p:cTn>
                              </p:par>
                              <p:par>
                                <p:cTn id="42" presetID="3" presetClass="exit" presetSubtype="10" fill="hold" nodeType="withEffect">
                                  <p:stCondLst>
                                    <p:cond delay="0"/>
                                  </p:stCondLst>
                                  <p:childTnLst>
                                    <p:animEffect transition="out" filter="blinds(horizontal)">
                                      <p:cBhvr>
                                        <p:cTn id="43" dur="500"/>
                                        <p:tgtEl>
                                          <p:spTgt spid="14"/>
                                        </p:tgtEl>
                                      </p:cBhvr>
                                    </p:animEffect>
                                    <p:set>
                                      <p:cBhvr>
                                        <p:cTn id="44" dur="1" fill="hold">
                                          <p:stCondLst>
                                            <p:cond delay="499"/>
                                          </p:stCondLst>
                                        </p:cTn>
                                        <p:tgtEl>
                                          <p:spTgt spid="14"/>
                                        </p:tgtEl>
                                        <p:attrNameLst>
                                          <p:attrName>style.visibility</p:attrName>
                                        </p:attrNameLst>
                                      </p:cBhvr>
                                      <p:to>
                                        <p:strVal val="hidden"/>
                                      </p:to>
                                    </p:set>
                                  </p:childTnLst>
                                </p:cTn>
                              </p:par>
                              <p:par>
                                <p:cTn id="45" presetID="3" presetClass="exit" presetSubtype="10" fill="hold" grpId="1" nodeType="withEffect">
                                  <p:stCondLst>
                                    <p:cond delay="0"/>
                                  </p:stCondLst>
                                  <p:childTnLst>
                                    <p:animEffect transition="out" filter="blinds(horizontal)">
                                      <p:cBhvr>
                                        <p:cTn id="46" dur="500"/>
                                        <p:tgtEl>
                                          <p:spTgt spid="18"/>
                                        </p:tgtEl>
                                      </p:cBhvr>
                                    </p:animEffect>
                                    <p:set>
                                      <p:cBhvr>
                                        <p:cTn id="47" dur="1" fill="hold">
                                          <p:stCondLst>
                                            <p:cond delay="499"/>
                                          </p:stCondLst>
                                        </p:cTn>
                                        <p:tgtEl>
                                          <p:spTgt spid="18"/>
                                        </p:tgtEl>
                                        <p:attrNameLst>
                                          <p:attrName>style.visibility</p:attrName>
                                        </p:attrNameLst>
                                      </p:cBhvr>
                                      <p:to>
                                        <p:strVal val="hidden"/>
                                      </p:to>
                                    </p:set>
                                  </p:childTnLst>
                                </p:cTn>
                              </p:par>
                              <p:par>
                                <p:cTn id="48" presetID="1"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2">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6" end="6"/>
                                            </p:txEl>
                                          </p:spTgt>
                                        </p:tgtEl>
                                        <p:attrNameLst>
                                          <p:attrName>ppt_c</p:attrName>
                                        </p:attrNameLst>
                                      </p:cBhvr>
                                      <p:to>
                                        <a:schemeClr val="bg2"/>
                                      </p:to>
                                    </p:animClr>
                                  </p:subTnLst>
                                </p:cTn>
                              </p:par>
                              <p:par>
                                <p:cTn id="54" presetID="1" presetClass="entr" presetSubtype="0"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childTnLst>
                                </p:cTn>
                              </p:par>
                              <p:par>
                                <p:cTn id="56" presetID="3" presetClass="exit" presetSubtype="10" fill="hold" grpId="1" nodeType="withEffect">
                                  <p:stCondLst>
                                    <p:cond delay="0"/>
                                  </p:stCondLst>
                                  <p:childTnLst>
                                    <p:animEffect transition="out" filter="blinds(horizontal)">
                                      <p:cBhvr>
                                        <p:cTn id="57" dur="500"/>
                                        <p:tgtEl>
                                          <p:spTgt spid="19"/>
                                        </p:tgtEl>
                                      </p:cBhvr>
                                    </p:animEffect>
                                    <p:set>
                                      <p:cBhvr>
                                        <p:cTn id="58" dur="1" fill="hold">
                                          <p:stCondLst>
                                            <p:cond delay="499"/>
                                          </p:stCondLst>
                                        </p:cTn>
                                        <p:tgtEl>
                                          <p:spTgt spid="19"/>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2">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7" end="7"/>
                                            </p:txEl>
                                          </p:spTgt>
                                        </p:tgtEl>
                                        <p:attrNameLst>
                                          <p:attrName>ppt_c</p:attrName>
                                        </p:attrNameLst>
                                      </p:cBhvr>
                                      <p:to>
                                        <a:schemeClr val="bg2"/>
                                      </p:to>
                                    </p:animClr>
                                  </p:subTnLst>
                                </p:cTn>
                              </p:par>
                              <p:par>
                                <p:cTn id="63" presetID="1"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childTnLst>
                                </p:cTn>
                              </p:par>
                              <p:par>
                                <p:cTn id="65" presetID="3" presetClass="exit" presetSubtype="10" fill="hold" grpId="1" nodeType="withEffect">
                                  <p:stCondLst>
                                    <p:cond delay="0"/>
                                  </p:stCondLst>
                                  <p:childTnLst>
                                    <p:animEffect transition="out" filter="blinds(horizontal)">
                                      <p:cBhvr>
                                        <p:cTn id="66" dur="500"/>
                                        <p:tgtEl>
                                          <p:spTgt spid="20"/>
                                        </p:tgtEl>
                                      </p:cBhvr>
                                    </p:animEffect>
                                    <p:set>
                                      <p:cBhvr>
                                        <p:cTn id="67" dur="1" fill="hold">
                                          <p:stCondLst>
                                            <p:cond delay="499"/>
                                          </p:stCondLst>
                                        </p:cTn>
                                        <p:tgtEl>
                                          <p:spTgt spid="20"/>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2">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8" end="8"/>
                                            </p:txEl>
                                          </p:spTgt>
                                        </p:tgtEl>
                                        <p:attrNameLst>
                                          <p:attrName>ppt_c</p:attrName>
                                        </p:attrNameLst>
                                      </p:cBhvr>
                                      <p:to>
                                        <a:schemeClr val="bg2"/>
                                      </p:to>
                                    </p:animClr>
                                  </p:subTnLst>
                                </p:cTn>
                              </p:par>
                              <p:par>
                                <p:cTn id="72" presetID="3" presetClass="exit" presetSubtype="10" fill="hold" grpId="1" nodeType="withEffect">
                                  <p:stCondLst>
                                    <p:cond delay="0"/>
                                  </p:stCondLst>
                                  <p:childTnLst>
                                    <p:animEffect transition="out" filter="blinds(horizontal)">
                                      <p:cBhvr>
                                        <p:cTn id="73" dur="500"/>
                                        <p:tgtEl>
                                          <p:spTgt spid="21"/>
                                        </p:tgtEl>
                                      </p:cBhvr>
                                    </p:animEffect>
                                    <p:set>
                                      <p:cBhvr>
                                        <p:cTn id="74" dur="1" fill="hold">
                                          <p:stCondLst>
                                            <p:cond delay="499"/>
                                          </p:stCondLst>
                                        </p:cTn>
                                        <p:tgtEl>
                                          <p:spTgt spid="21"/>
                                        </p:tgtEl>
                                        <p:attrNameLst>
                                          <p:attrName>style.visibility</p:attrName>
                                        </p:attrNameLst>
                                      </p:cBhvr>
                                      <p:to>
                                        <p:strVal val="hidden"/>
                                      </p:to>
                                    </p:set>
                                  </p:childTnLst>
                                </p:cTn>
                              </p:par>
                              <p:par>
                                <p:cTn id="75" presetID="1" presetClass="entr" presetSubtype="0" fill="hold" nodeType="withEffect">
                                  <p:stCondLst>
                                    <p:cond delay="0"/>
                                  </p:stCondLst>
                                  <p:childTnLst>
                                    <p:set>
                                      <p:cBhvr>
                                        <p:cTn id="76" dur="1" fill="hold">
                                          <p:stCondLst>
                                            <p:cond delay="0"/>
                                          </p:stCondLst>
                                        </p:cTn>
                                        <p:tgtEl>
                                          <p:spTgt spid="15"/>
                                        </p:tgtEl>
                                        <p:attrNameLst>
                                          <p:attrName>style.visibility</p:attrName>
                                        </p:attrNameLst>
                                      </p:cBhvr>
                                      <p:to>
                                        <p:strVal val="visible"/>
                                      </p:to>
                                    </p:set>
                                  </p:childTnLst>
                                </p:cTn>
                              </p:par>
                              <p:par>
                                <p:cTn id="77" presetID="1" presetClass="entr" presetSubtype="0" fill="hold" grpId="1" nodeType="withEffect">
                                  <p:stCondLst>
                                    <p:cond delay="0"/>
                                  </p:stCondLst>
                                  <p:childTnLst>
                                    <p:set>
                                      <p:cBhvr>
                                        <p:cTn id="78" dur="1" fill="hold">
                                          <p:stCondLst>
                                            <p:cond delay="0"/>
                                          </p:stCondLst>
                                        </p:cTn>
                                        <p:tgtEl>
                                          <p:spTgt spid="2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2">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9" end="9"/>
                                            </p:txEl>
                                          </p:spTgt>
                                        </p:tgtEl>
                                        <p:attrNameLst>
                                          <p:attrName>ppt_c</p:attrName>
                                        </p:attrNameLst>
                                      </p:cBhvr>
                                      <p:to>
                                        <a:schemeClr val="bg2"/>
                                      </p:to>
                                    </p:animClr>
                                  </p:subTnLst>
                                </p:cTn>
                              </p:par>
                              <p:par>
                                <p:cTn id="83" presetID="3" presetClass="exit" presetSubtype="10" fill="hold" grpId="0" nodeType="withEffect">
                                  <p:stCondLst>
                                    <p:cond delay="0"/>
                                  </p:stCondLst>
                                  <p:childTnLst>
                                    <p:animEffect transition="out" filter="blinds(horizontal)">
                                      <p:cBhvr>
                                        <p:cTn id="84" dur="500"/>
                                        <p:tgtEl>
                                          <p:spTgt spid="22"/>
                                        </p:tgtEl>
                                      </p:cBhvr>
                                    </p:animEffect>
                                    <p:set>
                                      <p:cBhvr>
                                        <p:cTn id="85" dur="1" fill="hold">
                                          <p:stCondLst>
                                            <p:cond delay="499"/>
                                          </p:stCondLst>
                                        </p:cTn>
                                        <p:tgtEl>
                                          <p:spTgt spid="22"/>
                                        </p:tgtEl>
                                        <p:attrNameLst>
                                          <p:attrName>style.visibility</p:attrName>
                                        </p:attrNameLst>
                                      </p:cBhvr>
                                      <p:to>
                                        <p:strVal val="hidden"/>
                                      </p:to>
                                    </p:set>
                                  </p:childTnLst>
                                </p:cTn>
                              </p:par>
                              <p:par>
                                <p:cTn id="86" presetID="3" presetClass="exit" presetSubtype="10" fill="hold" nodeType="withEffect">
                                  <p:stCondLst>
                                    <p:cond delay="0"/>
                                  </p:stCondLst>
                                  <p:childTnLst>
                                    <p:animEffect transition="out" filter="blinds(horizontal)">
                                      <p:cBhvr>
                                        <p:cTn id="87" dur="500"/>
                                        <p:tgtEl>
                                          <p:spTgt spid="15"/>
                                        </p:tgtEl>
                                      </p:cBhvr>
                                    </p:animEffect>
                                    <p:set>
                                      <p:cBhvr>
                                        <p:cTn id="88" dur="1" fill="hold">
                                          <p:stCondLst>
                                            <p:cond delay="499"/>
                                          </p:stCondLst>
                                        </p:cTn>
                                        <p:tgtEl>
                                          <p:spTgt spid="15"/>
                                        </p:tgtEl>
                                        <p:attrNameLst>
                                          <p:attrName>style.visibility</p:attrName>
                                        </p:attrNameLst>
                                      </p:cBhvr>
                                      <p:to>
                                        <p:strVal val="hidden"/>
                                      </p:to>
                                    </p:set>
                                  </p:childTnLst>
                                </p:cTn>
                              </p:par>
                              <p:par>
                                <p:cTn id="89" presetID="1" presetClass="entr" presetSubtype="0"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2">
                                            <p:txEl>
                                              <p:pRg st="10" end="10"/>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10" end="10"/>
                                            </p:txEl>
                                          </p:spTgt>
                                        </p:tgtEl>
                                        <p:attrNameLst>
                                          <p:attrName>ppt_c</p:attrName>
                                        </p:attrNameLst>
                                      </p:cBhvr>
                                      <p:to>
                                        <a:schemeClr val="bg2"/>
                                      </p:to>
                                    </p:animClr>
                                  </p:subTnLst>
                                </p:cTn>
                              </p:par>
                              <p:par>
                                <p:cTn id="95" presetID="3" presetClass="exit" presetSubtype="10" fill="hold" grpId="1" nodeType="withEffect">
                                  <p:stCondLst>
                                    <p:cond delay="0"/>
                                  </p:stCondLst>
                                  <p:childTnLst>
                                    <p:animEffect transition="out" filter="blinds(horizontal)">
                                      <p:cBhvr>
                                        <p:cTn id="96" dur="500"/>
                                        <p:tgtEl>
                                          <p:spTgt spid="23"/>
                                        </p:tgtEl>
                                      </p:cBhvr>
                                    </p:animEffect>
                                    <p:set>
                                      <p:cBhvr>
                                        <p:cTn id="97" dur="1" fill="hold">
                                          <p:stCondLst>
                                            <p:cond delay="499"/>
                                          </p:stCondLst>
                                        </p:cTn>
                                        <p:tgtEl>
                                          <p:spTgt spid="23"/>
                                        </p:tgtEl>
                                        <p:attrNameLst>
                                          <p:attrName>style.visibility</p:attrName>
                                        </p:attrNameLst>
                                      </p:cBhvr>
                                      <p:to>
                                        <p:strVal val="hidden"/>
                                      </p:to>
                                    </p:set>
                                  </p:childTnLst>
                                </p:cTn>
                              </p:par>
                              <p:par>
                                <p:cTn id="98" presetID="1" presetClass="entr" presetSubtype="0"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12">
                                            <p:txEl>
                                              <p:pRg st="11" end="11"/>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11" end="11"/>
                                            </p:txEl>
                                          </p:spTgt>
                                        </p:tgtEl>
                                        <p:attrNameLst>
                                          <p:attrName>ppt_c</p:attrName>
                                        </p:attrNameLst>
                                      </p:cBhvr>
                                      <p:to>
                                        <a:schemeClr val="bg2"/>
                                      </p:to>
                                    </p:animClr>
                                  </p:subTnLst>
                                </p:cTn>
                              </p:par>
                              <p:par>
                                <p:cTn id="104" presetID="3" presetClass="exit" presetSubtype="10" fill="hold" grpId="1" nodeType="withEffect">
                                  <p:stCondLst>
                                    <p:cond delay="0"/>
                                  </p:stCondLst>
                                  <p:childTnLst>
                                    <p:animEffect transition="out" filter="blinds(horizontal)">
                                      <p:cBhvr>
                                        <p:cTn id="105" dur="500"/>
                                        <p:tgtEl>
                                          <p:spTgt spid="24"/>
                                        </p:tgtEl>
                                      </p:cBhvr>
                                    </p:animEffect>
                                    <p:set>
                                      <p:cBhvr>
                                        <p:cTn id="106" dur="1" fill="hold">
                                          <p:stCondLst>
                                            <p:cond delay="499"/>
                                          </p:stCondLst>
                                        </p:cTn>
                                        <p:tgtEl>
                                          <p:spTgt spid="24"/>
                                        </p:tgtEl>
                                        <p:attrNameLst>
                                          <p:attrName>style.visibility</p:attrName>
                                        </p:attrNameLst>
                                      </p:cBhvr>
                                      <p:to>
                                        <p:strVal val="hidden"/>
                                      </p:to>
                                    </p:set>
                                  </p:childTnLst>
                                </p:cTn>
                              </p:par>
                              <p:par>
                                <p:cTn id="107" presetID="1" presetClass="entr" presetSubtype="0" fill="hold" grpId="0" nodeType="withEffect">
                                  <p:stCondLst>
                                    <p:cond delay="0"/>
                                  </p:stCondLst>
                                  <p:childTnLst>
                                    <p:set>
                                      <p:cBhvr>
                                        <p:cTn id="108" dur="1" fill="hold">
                                          <p:stCondLst>
                                            <p:cond delay="0"/>
                                          </p:stCondLst>
                                        </p:cTn>
                                        <p:tgtEl>
                                          <p:spTgt spid="25"/>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12">
                                            <p:txEl>
                                              <p:pRg st="12" end="12"/>
                                            </p:txEl>
                                          </p:spTgt>
                                        </p:tgtEl>
                                        <p:attrNameLst>
                                          <p:attrName>style.visibility</p:attrName>
                                        </p:attrNameLst>
                                      </p:cBhvr>
                                      <p:to>
                                        <p:strVal val="visible"/>
                                      </p:to>
                                    </p:set>
                                  </p:childTnLst>
                                </p:cTn>
                              </p:par>
                              <p:par>
                                <p:cTn id="113" presetID="3" presetClass="exit" presetSubtype="10" fill="hold" grpId="1" nodeType="withEffect">
                                  <p:stCondLst>
                                    <p:cond delay="0"/>
                                  </p:stCondLst>
                                  <p:childTnLst>
                                    <p:animEffect transition="out" filter="blinds(horizontal)">
                                      <p:cBhvr>
                                        <p:cTn id="114" dur="500"/>
                                        <p:tgtEl>
                                          <p:spTgt spid="25"/>
                                        </p:tgtEl>
                                      </p:cBhvr>
                                    </p:animEffect>
                                    <p:set>
                                      <p:cBhvr>
                                        <p:cTn id="115" dur="1" fill="hold">
                                          <p:stCondLst>
                                            <p:cond delay="499"/>
                                          </p:stCondLst>
                                        </p:cTn>
                                        <p:tgtEl>
                                          <p:spTgt spid="25"/>
                                        </p:tgtEl>
                                        <p:attrNameLst>
                                          <p:attrName>style.visibility</p:attrName>
                                        </p:attrNameLst>
                                      </p:cBhvr>
                                      <p:to>
                                        <p:strVal val="hidden"/>
                                      </p:to>
                                    </p:set>
                                  </p:childTnLst>
                                </p:cTn>
                              </p:par>
                              <p:par>
                                <p:cTn id="116" presetID="1" presetClass="entr" presetSubtype="0" fill="hold" grpId="0" nodeType="withEffect">
                                  <p:stCondLst>
                                    <p:cond delay="0"/>
                                  </p:stCondLst>
                                  <p:childTnLst>
                                    <p:set>
                                      <p:cBhvr>
                                        <p:cTn id="117" dur="1" fill="hold">
                                          <p:stCondLst>
                                            <p:cond delay="0"/>
                                          </p:stCondLst>
                                        </p:cTn>
                                        <p:tgtEl>
                                          <p:spTgt spid="26"/>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nodeType="clickEffect">
                                  <p:stCondLst>
                                    <p:cond delay="0"/>
                                  </p:stCondLst>
                                  <p:childTnLst>
                                    <p:set>
                                      <p:cBhvr>
                                        <p:cTn id="121" dur="1" fill="hold">
                                          <p:stCondLst>
                                            <p:cond delay="0"/>
                                          </p:stCondLst>
                                        </p:cTn>
                                        <p:tgtEl>
                                          <p:spTgt spid="16"/>
                                        </p:tgtEl>
                                        <p:attrNameLst>
                                          <p:attrName>style.visibility</p:attrName>
                                        </p:attrNameLst>
                                      </p:cBhvr>
                                      <p:to>
                                        <p:strVal val="visible"/>
                                      </p:to>
                                    </p:set>
                                  </p:childTnLst>
                                </p:cTn>
                              </p:par>
                              <p:par>
                                <p:cTn id="122" presetID="1" presetClass="entr" presetSubtype="0" fill="hold" grpId="2" nodeType="withEffect">
                                  <p:stCondLst>
                                    <p:cond delay="0"/>
                                  </p:stCondLst>
                                  <p:childTnLst>
                                    <p:set>
                                      <p:cBhvr>
                                        <p:cTn id="123" dur="1" fill="hold">
                                          <p:stCondLst>
                                            <p:cond delay="0"/>
                                          </p:stCondLst>
                                        </p:cTn>
                                        <p:tgtEl>
                                          <p:spTgt spid="18"/>
                                        </p:tgtEl>
                                        <p:attrNameLst>
                                          <p:attrName>style.visibility</p:attrName>
                                        </p:attrNameLst>
                                      </p:cBhvr>
                                      <p:to>
                                        <p:strVal val="visible"/>
                                      </p:to>
                                    </p:set>
                                  </p:childTnLst>
                                </p:cTn>
                              </p:par>
                              <p:par>
                                <p:cTn id="124" presetID="1" presetClass="entr" presetSubtype="0" fill="hold" nodeType="withEffect">
                                  <p:stCondLst>
                                    <p:cond delay="0"/>
                                  </p:stCondLst>
                                  <p:childTnLst>
                                    <p:set>
                                      <p:cBhvr>
                                        <p:cTn id="125"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3" autoUpdateAnimBg="0"/>
      <p:bldP spid="10" grpId="0" animBg="1"/>
      <p:bldP spid="10" grpId="1" animBg="1"/>
      <p:bldP spid="17" grpId="0" animBg="1"/>
      <p:bldP spid="17" grpId="1" animBg="1"/>
      <p:bldP spid="18" grpId="0" animBg="1"/>
      <p:bldP spid="18" grpId="1" animBg="1"/>
      <p:bldP spid="18" grpId="2"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4" name="Rounded Rectangle 3"/>
          <p:cNvSpPr/>
          <p:nvPr/>
        </p:nvSpPr>
        <p:spPr>
          <a:xfrm>
            <a:off x="1828800" y="838200"/>
            <a:ext cx="9493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P</a:t>
            </a:r>
            <a:r>
              <a:rPr lang="en-US" sz="900" b="1" u="sng" dirty="0">
                <a:solidFill>
                  <a:schemeClr val="tx1"/>
                </a:solidFill>
              </a:rPr>
              <a:t>u</a:t>
            </a:r>
            <a:r>
              <a:rPr lang="en-US" sz="900" b="1" dirty="0">
                <a:solidFill>
                  <a:schemeClr val="tx1"/>
                </a:solidFill>
              </a:rPr>
              <a:t>mping Unit</a:t>
            </a:r>
          </a:p>
        </p:txBody>
      </p:sp>
      <p:sp>
        <p:nvSpPr>
          <p:cNvPr id="10" name="Rounded Rectangle 9"/>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1" name="Rectangle 10"/>
          <p:cNvSpPr/>
          <p:nvPr/>
        </p:nvSpPr>
        <p:spPr>
          <a:xfrm>
            <a:off x="0" y="4789488"/>
            <a:ext cx="5080000" cy="20685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Pumping Unit Tab</a:t>
            </a:r>
            <a:r>
              <a:rPr lang="en-US" sz="2000" b="1" dirty="0">
                <a:solidFill>
                  <a:srgbClr val="0000FF"/>
                </a:solidFill>
                <a:latin typeface="Calibri" pitchFamily="34" charset="0"/>
              </a:rPr>
              <a:t> </a:t>
            </a:r>
            <a:r>
              <a:rPr lang="en-US" sz="2000" b="1" dirty="0">
                <a:solidFill>
                  <a:schemeClr val="tx1"/>
                </a:solidFill>
                <a:latin typeface="Calibri" pitchFamily="34" charset="0"/>
              </a:rPr>
              <a:t>(Alt+U)</a:t>
            </a:r>
          </a:p>
          <a:p>
            <a:pPr marL="465138" lvl="1" indent="-233363">
              <a:buFontTx/>
              <a:buChar char="•"/>
              <a:defRPr/>
            </a:pPr>
            <a:r>
              <a:rPr lang="en-US" sz="2000" b="1" dirty="0">
                <a:solidFill>
                  <a:schemeClr val="tx1"/>
                </a:solidFill>
                <a:latin typeface="Calibri" pitchFamily="34" charset="0"/>
              </a:rPr>
              <a:t>Pumping Unit</a:t>
            </a:r>
          </a:p>
          <a:p>
            <a:pPr marL="465138" lvl="1" indent="-233363">
              <a:buFontTx/>
              <a:buChar char="•"/>
              <a:defRPr/>
            </a:pPr>
            <a:r>
              <a:rPr lang="en-US" sz="2000" b="1" dirty="0">
                <a:solidFill>
                  <a:schemeClr val="tx1"/>
                </a:solidFill>
                <a:latin typeface="Calibri" pitchFamily="34" charset="0"/>
              </a:rPr>
              <a:t>Pumping Specification</a:t>
            </a:r>
          </a:p>
          <a:p>
            <a:pPr marL="465138" lvl="1" indent="-233363">
              <a:buFontTx/>
              <a:buChar char="•"/>
              <a:defRPr/>
            </a:pPr>
            <a:r>
              <a:rPr lang="en-US" sz="2000" b="1" dirty="0">
                <a:solidFill>
                  <a:schemeClr val="tx1"/>
                </a:solidFill>
                <a:latin typeface="Calibri" pitchFamily="34" charset="0"/>
              </a:rPr>
              <a:t>Driver</a:t>
            </a:r>
          </a:p>
          <a:p>
            <a:pPr marL="465138" lvl="1" indent="-233363">
              <a:buFontTx/>
              <a:buChar char="•"/>
              <a:defRPr/>
            </a:pPr>
            <a:r>
              <a:rPr lang="en-US" sz="2000" b="1" dirty="0">
                <a:solidFill>
                  <a:schemeClr val="tx1"/>
                </a:solidFill>
                <a:latin typeface="Calibri" pitchFamily="34" charset="0"/>
              </a:rPr>
              <a:t>Pumping Unit Notes</a:t>
            </a:r>
          </a:p>
          <a:p>
            <a:pPr marL="465138" lvl="1" indent="-233363">
              <a:buFontTx/>
              <a:buChar char="•"/>
              <a:defRPr/>
            </a:pPr>
            <a:r>
              <a:rPr lang="en-US" sz="2000" b="1" dirty="0">
                <a:solidFill>
                  <a:schemeClr val="tx1"/>
                </a:solidFill>
                <a:latin typeface="Calibri" pitchFamily="34" charset="0"/>
              </a:rPr>
              <a:t>Covered in Detail during </a:t>
            </a:r>
            <a:r>
              <a:rPr lang="en-US" sz="2000" b="1" dirty="0">
                <a:solidFill>
                  <a:srgbClr val="0000FF"/>
                </a:solidFill>
                <a:latin typeface="Calibri" pitchFamily="34" charset="0"/>
              </a:rPr>
              <a:t>Special Topics</a:t>
            </a:r>
          </a:p>
          <a:p>
            <a:pPr marL="465138" lvl="1" indent="-233363">
              <a:buFontTx/>
              <a:buChar char="•"/>
              <a:defRPr/>
            </a:pPr>
            <a:endParaRPr lang="en-US" sz="2000" b="1" dirty="0">
              <a:solidFill>
                <a:schemeClr val="tx1"/>
              </a:solidFill>
              <a:latin typeface="Calibri" pitchFamily="34" charset="0"/>
            </a:endParaRPr>
          </a:p>
        </p:txBody>
      </p:sp>
      <p:sp>
        <p:nvSpPr>
          <p:cNvPr id="6" name="Rounded Rectangle 5"/>
          <p:cNvSpPr>
            <a:spLocks noChangeArrowheads="1"/>
          </p:cNvSpPr>
          <p:nvPr/>
        </p:nvSpPr>
        <p:spPr bwMode="auto">
          <a:xfrm>
            <a:off x="260350" y="1349375"/>
            <a:ext cx="3354388" cy="2570163"/>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7" name="Rounded Rectangle 6"/>
          <p:cNvSpPr>
            <a:spLocks noChangeArrowheads="1"/>
          </p:cNvSpPr>
          <p:nvPr/>
        </p:nvSpPr>
        <p:spPr bwMode="auto">
          <a:xfrm>
            <a:off x="3490913" y="1524000"/>
            <a:ext cx="2271712" cy="241617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8" name="Rounded Rectangle 7"/>
          <p:cNvSpPr>
            <a:spLocks noChangeArrowheads="1"/>
          </p:cNvSpPr>
          <p:nvPr/>
        </p:nvSpPr>
        <p:spPr bwMode="auto">
          <a:xfrm>
            <a:off x="5748338" y="1349375"/>
            <a:ext cx="3119437" cy="4281488"/>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9" name="Rounded Rectangle 8"/>
          <p:cNvSpPr>
            <a:spLocks noChangeArrowheads="1"/>
          </p:cNvSpPr>
          <p:nvPr/>
        </p:nvSpPr>
        <p:spPr bwMode="auto">
          <a:xfrm>
            <a:off x="225425" y="3852863"/>
            <a:ext cx="5681663" cy="893762"/>
          </a:xfrm>
          <a:prstGeom prst="roundRect">
            <a:avLst>
              <a:gd name="adj" fmla="val 16667"/>
            </a:avLst>
          </a:prstGeom>
          <a:noFill/>
          <a:ln w="28575" algn="ctr">
            <a:solidFill>
              <a:srgbClr val="C00000"/>
            </a:solidFill>
            <a:round/>
            <a:headEnd/>
            <a:tailEnd/>
          </a:ln>
        </p:spPr>
        <p:txBody>
          <a:bodyPr/>
          <a:lstStyle/>
          <a:p>
            <a:pPr defTabSz="863600"/>
            <a:endParaRPr lang="en-US" dirty="0"/>
          </a:p>
        </p:txBody>
      </p:sp>
      <p:pic>
        <p:nvPicPr>
          <p:cNvPr id="114694" name="Picture 6"/>
          <p:cNvPicPr>
            <a:picLocks noChangeAspect="1" noChangeArrowheads="1"/>
          </p:cNvPicPr>
          <p:nvPr/>
        </p:nvPicPr>
        <p:blipFill>
          <a:blip r:embed="rId3" cstate="print"/>
          <a:srcRect/>
          <a:stretch>
            <a:fillRect/>
          </a:stretch>
        </p:blipFill>
        <p:spPr bwMode="auto">
          <a:xfrm>
            <a:off x="6742113" y="1981200"/>
            <a:ext cx="857250" cy="514350"/>
          </a:xfrm>
          <a:prstGeom prst="rect">
            <a:avLst/>
          </a:prstGeom>
          <a:noFill/>
          <a:ln w="9525">
            <a:noFill/>
            <a:miter lim="800000"/>
            <a:headEnd/>
            <a:tailEnd/>
          </a:ln>
        </p:spPr>
      </p:pic>
      <p:pic>
        <p:nvPicPr>
          <p:cNvPr id="114695" name="Picture 7"/>
          <p:cNvPicPr>
            <a:picLocks noChangeAspect="1" noChangeArrowheads="1"/>
          </p:cNvPicPr>
          <p:nvPr/>
        </p:nvPicPr>
        <p:blipFill>
          <a:blip r:embed="rId4" cstate="print"/>
          <a:srcRect/>
          <a:stretch>
            <a:fillRect/>
          </a:stretch>
        </p:blipFill>
        <p:spPr bwMode="auto">
          <a:xfrm>
            <a:off x="6761163" y="3494088"/>
            <a:ext cx="962025" cy="361950"/>
          </a:xfrm>
          <a:prstGeom prst="rect">
            <a:avLst/>
          </a:prstGeom>
          <a:noFill/>
          <a:ln w="9525">
            <a:noFill/>
            <a:miter lim="800000"/>
            <a:headEnd/>
            <a:tailEnd/>
          </a:ln>
        </p:spPr>
      </p:pic>
      <p:pic>
        <p:nvPicPr>
          <p:cNvPr id="114696" name="Picture 8"/>
          <p:cNvPicPr>
            <a:picLocks noChangeAspect="1" noChangeArrowheads="1"/>
          </p:cNvPicPr>
          <p:nvPr/>
        </p:nvPicPr>
        <p:blipFill>
          <a:blip r:embed="rId5" cstate="print"/>
          <a:srcRect/>
          <a:stretch>
            <a:fillRect/>
          </a:stretch>
        </p:blipFill>
        <p:spPr bwMode="auto">
          <a:xfrm>
            <a:off x="6113463" y="4302125"/>
            <a:ext cx="1619250" cy="1562100"/>
          </a:xfrm>
          <a:prstGeom prst="rect">
            <a:avLst/>
          </a:prstGeom>
          <a:noFill/>
          <a:ln w="9525">
            <a:noFill/>
            <a:miter lim="800000"/>
            <a:headEnd/>
            <a:tailEnd/>
          </a:ln>
        </p:spPr>
      </p:pic>
      <p:sp>
        <p:nvSpPr>
          <p:cNvPr id="13" name="Title 12"/>
          <p:cNvSpPr>
            <a:spLocks noGrp="1"/>
          </p:cNvSpPr>
          <p:nvPr>
            <p:ph type="title" idx="4294967295"/>
          </p:nvPr>
        </p:nvSpPr>
        <p:spPr>
          <a:xfrm>
            <a:off x="227014" y="-529537"/>
            <a:ext cx="1253444" cy="456974"/>
          </a:xfrm>
        </p:spPr>
        <p:txBody>
          <a:bodyPr/>
          <a:lstStyle/>
          <a:p>
            <a:r>
              <a:rPr lang="en-US" dirty="0" smtClean="0"/>
              <a:t>  Unit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2" end="2"/>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3" end="3"/>
                                            </p:txEl>
                                          </p:spTgt>
                                        </p:tgtEl>
                                        <p:attrNameLst>
                                          <p:attrName>ppt_c</p:attrName>
                                        </p:attrNameLst>
                                      </p:cBhvr>
                                      <p:to>
                                        <a:schemeClr val="bg2"/>
                                      </p:to>
                                    </p:animClr>
                                  </p:sub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3" presetClass="exit" presetSubtype="10" fill="hold" grpId="1" nodeType="withEffect">
                                  <p:stCondLst>
                                    <p:cond delay="0"/>
                                  </p:stCondLst>
                                  <p:childTnLst>
                                    <p:animEffect transition="out" filter="blinds(horizontal)">
                                      <p:cBhvr>
                                        <p:cTn id="20" dur="500"/>
                                        <p:tgtEl>
                                          <p:spTgt spid="6"/>
                                        </p:tgtEl>
                                      </p:cBhvr>
                                    </p:animEffect>
                                    <p:set>
                                      <p:cBhvr>
                                        <p:cTn id="21" dur="1" fill="hold">
                                          <p:stCondLst>
                                            <p:cond delay="499"/>
                                          </p:stCondLst>
                                        </p:cTn>
                                        <p:tgtEl>
                                          <p:spTgt spid="6"/>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1">
                                            <p:txEl>
                                              <p:pRg st="4" end="4"/>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par>
                                <p:cTn id="28" presetID="3" presetClass="exit" presetSubtype="10" fill="hold" grpId="1" nodeType="withEffect">
                                  <p:stCondLst>
                                    <p:cond delay="0"/>
                                  </p:stCondLst>
                                  <p:childTnLst>
                                    <p:animEffect transition="out" filter="blinds(horizontal)">
                                      <p:cBhvr>
                                        <p:cTn id="29" dur="500"/>
                                        <p:tgtEl>
                                          <p:spTgt spid="7"/>
                                        </p:tgtEl>
                                      </p:cBhvr>
                                    </p:animEffect>
                                    <p:set>
                                      <p:cBhvr>
                                        <p:cTn id="30" dur="1" fill="hold">
                                          <p:stCondLst>
                                            <p:cond delay="499"/>
                                          </p:stCondLst>
                                        </p:cTn>
                                        <p:tgtEl>
                                          <p:spTgt spid="7"/>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469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3" presetClass="exit" presetSubtype="10" fill="hold" nodeType="clickEffect">
                                  <p:stCondLst>
                                    <p:cond delay="0"/>
                                  </p:stCondLst>
                                  <p:childTnLst>
                                    <p:animEffect transition="out" filter="blinds(horizontal)">
                                      <p:cBhvr>
                                        <p:cTn id="38" dur="500"/>
                                        <p:tgtEl>
                                          <p:spTgt spid="114694"/>
                                        </p:tgtEl>
                                      </p:cBhvr>
                                    </p:animEffect>
                                    <p:set>
                                      <p:cBhvr>
                                        <p:cTn id="39" dur="1" fill="hold">
                                          <p:stCondLst>
                                            <p:cond delay="499"/>
                                          </p:stCondLst>
                                        </p:cTn>
                                        <p:tgtEl>
                                          <p:spTgt spid="114694"/>
                                        </p:tgtEl>
                                        <p:attrNameLst>
                                          <p:attrName>style.visibility</p:attrName>
                                        </p:attrNameLst>
                                      </p:cBhvr>
                                      <p:to>
                                        <p:strVal val="hidden"/>
                                      </p:to>
                                    </p:set>
                                  </p:childTnLst>
                                </p:cTn>
                              </p:par>
                              <p:par>
                                <p:cTn id="40" presetID="1" presetClass="entr" presetSubtype="0" fill="hold" nodeType="withEffect">
                                  <p:stCondLst>
                                    <p:cond delay="0"/>
                                  </p:stCondLst>
                                  <p:childTnLst>
                                    <p:set>
                                      <p:cBhvr>
                                        <p:cTn id="41" dur="1" fill="hold">
                                          <p:stCondLst>
                                            <p:cond delay="0"/>
                                          </p:stCondLst>
                                        </p:cTn>
                                        <p:tgtEl>
                                          <p:spTgt spid="114695"/>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3" presetClass="exit" presetSubtype="10" fill="hold" nodeType="clickEffect">
                                  <p:stCondLst>
                                    <p:cond delay="0"/>
                                  </p:stCondLst>
                                  <p:childTnLst>
                                    <p:animEffect transition="out" filter="blinds(horizontal)">
                                      <p:cBhvr>
                                        <p:cTn id="45" dur="500"/>
                                        <p:tgtEl>
                                          <p:spTgt spid="114695"/>
                                        </p:tgtEl>
                                      </p:cBhvr>
                                    </p:animEffect>
                                    <p:set>
                                      <p:cBhvr>
                                        <p:cTn id="46" dur="1" fill="hold">
                                          <p:stCondLst>
                                            <p:cond delay="499"/>
                                          </p:stCondLst>
                                        </p:cTn>
                                        <p:tgtEl>
                                          <p:spTgt spid="114695"/>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11469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4" end="4"/>
                                            </p:txEl>
                                          </p:spTgt>
                                        </p:tgtEl>
                                        <p:attrNameLst>
                                          <p:attrName>ppt_c</p:attrName>
                                        </p:attrNameLst>
                                      </p:cBhvr>
                                      <p:to>
                                        <a:schemeClr val="bg2"/>
                                      </p:to>
                                    </p:animClr>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1">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5" end="5"/>
                                            </p:txEl>
                                          </p:spTgt>
                                        </p:tgtEl>
                                        <p:attrNameLst>
                                          <p:attrName>ppt_c</p:attrName>
                                        </p:attrNameLst>
                                      </p:cBhvr>
                                      <p:to>
                                        <a:schemeClr val="bg2"/>
                                      </p:to>
                                    </p:animClr>
                                  </p:subTnLst>
                                </p:cTn>
                              </p:par>
                              <p:par>
                                <p:cTn id="55" presetID="3" presetClass="exit" presetSubtype="10" fill="hold" nodeType="withEffect">
                                  <p:stCondLst>
                                    <p:cond delay="0"/>
                                  </p:stCondLst>
                                  <p:childTnLst>
                                    <p:animEffect transition="out" filter="blinds(horizontal)">
                                      <p:cBhvr>
                                        <p:cTn id="56" dur="500"/>
                                        <p:tgtEl>
                                          <p:spTgt spid="114696"/>
                                        </p:tgtEl>
                                      </p:cBhvr>
                                    </p:animEffect>
                                    <p:set>
                                      <p:cBhvr>
                                        <p:cTn id="57" dur="1" fill="hold">
                                          <p:stCondLst>
                                            <p:cond delay="499"/>
                                          </p:stCondLst>
                                        </p:cTn>
                                        <p:tgtEl>
                                          <p:spTgt spid="114696"/>
                                        </p:tgtEl>
                                        <p:attrNameLst>
                                          <p:attrName>style.visibility</p:attrName>
                                        </p:attrNameLst>
                                      </p:cBhvr>
                                      <p:to>
                                        <p:strVal val="hidden"/>
                                      </p:to>
                                    </p:set>
                                  </p:childTnLst>
                                </p:cTn>
                              </p:par>
                              <p:par>
                                <p:cTn id="58" presetID="3" presetClass="exit" presetSubtype="10" fill="hold" grpId="1" nodeType="withEffect">
                                  <p:stCondLst>
                                    <p:cond delay="0"/>
                                  </p:stCondLst>
                                  <p:childTnLst>
                                    <p:animEffect transition="out" filter="blinds(horizontal)">
                                      <p:cBhvr>
                                        <p:cTn id="59" dur="500"/>
                                        <p:tgtEl>
                                          <p:spTgt spid="8"/>
                                        </p:tgtEl>
                                      </p:cBhvr>
                                    </p:animEffect>
                                    <p:set>
                                      <p:cBhvr>
                                        <p:cTn id="60" dur="1" fill="hold">
                                          <p:stCondLst>
                                            <p:cond delay="499"/>
                                          </p:stCondLst>
                                        </p:cTn>
                                        <p:tgtEl>
                                          <p:spTgt spid="8"/>
                                        </p:tgtEl>
                                        <p:attrNameLst>
                                          <p:attrName>style.visibility</p:attrName>
                                        </p:attrNameLst>
                                      </p:cBhvr>
                                      <p:to>
                                        <p:strVal val="hidden"/>
                                      </p:to>
                                    </p:set>
                                  </p:childTnLst>
                                </p:cTn>
                              </p:par>
                              <p:par>
                                <p:cTn id="61" presetID="1" presetClass="entr" presetSubtype="0"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1">
                                            <p:txEl>
                                              <p:pRg st="6" end="6"/>
                                            </p:txEl>
                                          </p:spTgt>
                                        </p:tgtEl>
                                        <p:attrNameLst>
                                          <p:attrName>style.visibility</p:attrName>
                                        </p:attrNameLst>
                                      </p:cBhvr>
                                      <p:to>
                                        <p:strVal val="visible"/>
                                      </p:to>
                                    </p:set>
                                  </p:childTnLst>
                                </p:cTn>
                              </p:par>
                              <p:par>
                                <p:cTn id="67" presetID="3" presetClass="exit" presetSubtype="10" fill="hold" grpId="1" nodeType="withEffect">
                                  <p:stCondLst>
                                    <p:cond delay="0"/>
                                  </p:stCondLst>
                                  <p:childTnLst>
                                    <p:animEffect transition="out" filter="blinds(horizontal)">
                                      <p:cBhvr>
                                        <p:cTn id="68" dur="500"/>
                                        <p:tgtEl>
                                          <p:spTgt spid="9"/>
                                        </p:tgtEl>
                                      </p:cBhvr>
                                    </p:animEffect>
                                    <p:set>
                                      <p:cBhvr>
                                        <p:cTn id="69"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bldLvl="3" autoUpdateAnimBg="0"/>
      <p:bldP spid="6" grpId="0" animBg="1"/>
      <p:bldP spid="6" grpId="1" animBg="1"/>
      <p:bldP spid="7" grpId="0" animBg="1"/>
      <p:bldP spid="7" grpId="1" animBg="1"/>
      <p:bldP spid="8" grpId="0" animBg="1"/>
      <p:bldP spid="8" grpId="1" animBg="1"/>
      <p:bldP spid="9" grpId="0" animBg="1"/>
      <p:bldP spid="9" grpId="1"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4" name="Rounded Rectangle 3"/>
          <p:cNvSpPr/>
          <p:nvPr/>
        </p:nvSpPr>
        <p:spPr>
          <a:xfrm>
            <a:off x="2590800" y="838200"/>
            <a:ext cx="674688"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P</a:t>
            </a:r>
            <a:r>
              <a:rPr lang="en-US" sz="900" b="1" dirty="0">
                <a:solidFill>
                  <a:schemeClr val="tx1"/>
                </a:solidFill>
              </a:rPr>
              <a:t>lunger</a:t>
            </a:r>
            <a:endParaRPr lang="en-US" sz="900" b="1" u="sng" dirty="0">
              <a:solidFill>
                <a:schemeClr val="tx1"/>
              </a:solidFill>
            </a:endParaRPr>
          </a:p>
        </p:txBody>
      </p:sp>
      <p:sp>
        <p:nvSpPr>
          <p:cNvPr id="10" name="Rounded Rectangle 9"/>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2" name="Rectangle 11"/>
          <p:cNvSpPr/>
          <p:nvPr/>
        </p:nvSpPr>
        <p:spPr>
          <a:xfrm>
            <a:off x="4021138" y="5514975"/>
            <a:ext cx="5080000" cy="12700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Plunger Tab</a:t>
            </a:r>
            <a:r>
              <a:rPr lang="en-US" sz="2000" b="1" dirty="0">
                <a:solidFill>
                  <a:srgbClr val="0000FF"/>
                </a:solidFill>
                <a:latin typeface="Calibri" pitchFamily="34" charset="0"/>
              </a:rPr>
              <a:t> </a:t>
            </a:r>
            <a:r>
              <a:rPr lang="en-US" sz="2000" b="1" dirty="0">
                <a:solidFill>
                  <a:schemeClr val="tx1"/>
                </a:solidFill>
                <a:latin typeface="Calibri" pitchFamily="34" charset="0"/>
              </a:rPr>
              <a:t>(Alt+P)</a:t>
            </a:r>
          </a:p>
          <a:p>
            <a:pPr marL="465138" lvl="1" indent="-233363">
              <a:buFontTx/>
              <a:buChar char="•"/>
              <a:defRPr/>
            </a:pPr>
            <a:r>
              <a:rPr lang="en-US" sz="2000" b="1" dirty="0">
                <a:solidFill>
                  <a:schemeClr val="tx1"/>
                </a:solidFill>
                <a:latin typeface="Calibri" pitchFamily="34" charset="0"/>
              </a:rPr>
              <a:t>Freeform Data Entry</a:t>
            </a:r>
          </a:p>
          <a:p>
            <a:pPr marL="465138" lvl="1" indent="-233363">
              <a:buFontTx/>
              <a:buChar char="•"/>
              <a:defRPr/>
            </a:pPr>
            <a:r>
              <a:rPr lang="en-US" sz="2000" b="1" dirty="0">
                <a:solidFill>
                  <a:schemeClr val="tx1"/>
                </a:solidFill>
                <a:latin typeface="Calibri" pitchFamily="34" charset="0"/>
              </a:rPr>
              <a:t>Covered in Detail during </a:t>
            </a:r>
            <a:r>
              <a:rPr lang="en-US" sz="2000" b="1" dirty="0">
                <a:solidFill>
                  <a:srgbClr val="0000FF"/>
                </a:solidFill>
                <a:latin typeface="Calibri" pitchFamily="34" charset="0"/>
              </a:rPr>
              <a:t>Data Entry</a:t>
            </a:r>
          </a:p>
          <a:p>
            <a:pPr marL="465138" lvl="1" indent="-233363">
              <a:buFontTx/>
              <a:buChar char="•"/>
              <a:defRPr/>
            </a:pPr>
            <a:endParaRPr lang="en-US" sz="2000" b="1" dirty="0">
              <a:solidFill>
                <a:schemeClr val="tx1"/>
              </a:solidFill>
              <a:latin typeface="Calibri" pitchFamily="34" charset="0"/>
            </a:endParaRPr>
          </a:p>
        </p:txBody>
      </p:sp>
      <p:sp>
        <p:nvSpPr>
          <p:cNvPr id="6" name="Title 5"/>
          <p:cNvSpPr>
            <a:spLocks noGrp="1"/>
          </p:cNvSpPr>
          <p:nvPr>
            <p:ph type="title" idx="4294967295"/>
          </p:nvPr>
        </p:nvSpPr>
        <p:spPr>
          <a:xfrm>
            <a:off x="227014" y="-515024"/>
            <a:ext cx="1877558" cy="427945"/>
          </a:xfrm>
        </p:spPr>
        <p:txBody>
          <a:bodyPr/>
          <a:lstStyle/>
          <a:p>
            <a:r>
              <a:rPr lang="en-US" dirty="0" smtClean="0"/>
              <a:t>  Plunger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3"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819400" y="2286000"/>
            <a:ext cx="3810000" cy="9906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Lease:  List of leases on route</a:t>
            </a:r>
          </a:p>
        </p:txBody>
      </p:sp>
      <p:cxnSp>
        <p:nvCxnSpPr>
          <p:cNvPr id="9" name="Straight Arrow Connector 8"/>
          <p:cNvCxnSpPr>
            <a:stCxn id="7" idx="0"/>
          </p:cNvCxnSpPr>
          <p:nvPr/>
        </p:nvCxnSpPr>
        <p:spPr>
          <a:xfrm rot="16200000" flipV="1">
            <a:off x="2667000" y="228600"/>
            <a:ext cx="1524000" cy="25908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3316" name="Picture 7"/>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cxnSp>
        <p:nvCxnSpPr>
          <p:cNvPr id="13" name="Straight Arrow Connector 12"/>
          <p:cNvCxnSpPr/>
          <p:nvPr/>
        </p:nvCxnSpPr>
        <p:spPr>
          <a:xfrm rot="10800000">
            <a:off x="2162175" y="725488"/>
            <a:ext cx="2562225" cy="156051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847975" y="2300288"/>
            <a:ext cx="38100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rPr>
              <a:t>Lease</a:t>
            </a:r>
            <a:r>
              <a:rPr lang="en-US" sz="2000" b="1" dirty="0">
                <a:solidFill>
                  <a:schemeClr val="tx1"/>
                </a:solidFill>
              </a:rPr>
              <a:t>:  List of leases on route</a:t>
            </a:r>
          </a:p>
        </p:txBody>
      </p:sp>
      <p:sp>
        <p:nvSpPr>
          <p:cNvPr id="8" name="Rectangle 7"/>
          <p:cNvSpPr/>
          <p:nvPr/>
        </p:nvSpPr>
        <p:spPr>
          <a:xfrm>
            <a:off x="152400" y="228600"/>
            <a:ext cx="2895600" cy="39528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Title 9"/>
          <p:cNvSpPr>
            <a:spLocks noGrp="1"/>
          </p:cNvSpPr>
          <p:nvPr>
            <p:ph type="title" idx="4294967295"/>
          </p:nvPr>
        </p:nvSpPr>
        <p:spPr>
          <a:xfrm>
            <a:off x="227014" y="-500510"/>
            <a:ext cx="2283958" cy="413431"/>
          </a:xfrm>
        </p:spPr>
        <p:txBody>
          <a:bodyPr/>
          <a:lstStyle/>
          <a:p>
            <a:r>
              <a:rPr lang="en-US" dirty="0" smtClean="0"/>
              <a:t>  Lease List</a:t>
            </a:r>
            <a:endParaRPr lang="en-U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4" name="Rounded Rectangle 3"/>
          <p:cNvSpPr/>
          <p:nvPr/>
        </p:nvSpPr>
        <p:spPr>
          <a:xfrm>
            <a:off x="3048000" y="838200"/>
            <a:ext cx="90487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Compressor</a:t>
            </a:r>
          </a:p>
        </p:txBody>
      </p:sp>
      <p:sp>
        <p:nvSpPr>
          <p:cNvPr id="11" name="Rounded Rectangle 10"/>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2" name="Rectangle 11"/>
          <p:cNvSpPr/>
          <p:nvPr/>
        </p:nvSpPr>
        <p:spPr>
          <a:xfrm>
            <a:off x="4021138" y="5326063"/>
            <a:ext cx="5080000" cy="14589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Compressor Tab</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Compressor</a:t>
            </a:r>
          </a:p>
          <a:p>
            <a:pPr marL="465138" lvl="1" indent="-233363">
              <a:buFontTx/>
              <a:buChar char="•"/>
              <a:defRPr/>
            </a:pPr>
            <a:r>
              <a:rPr lang="en-US" sz="2000" b="1" dirty="0">
                <a:solidFill>
                  <a:schemeClr val="tx1"/>
                </a:solidFill>
                <a:latin typeface="Calibri" pitchFamily="34" charset="0"/>
              </a:rPr>
              <a:t>Driver</a:t>
            </a:r>
          </a:p>
          <a:p>
            <a:pPr marL="465138" lvl="1" indent="-233363">
              <a:buFontTx/>
              <a:buChar char="•"/>
              <a:defRPr/>
            </a:pPr>
            <a:r>
              <a:rPr lang="en-US" sz="2000" b="1" dirty="0">
                <a:solidFill>
                  <a:schemeClr val="tx1"/>
                </a:solidFill>
                <a:latin typeface="Calibri" pitchFamily="34" charset="0"/>
              </a:rPr>
              <a:t>Covered in Detail during </a:t>
            </a:r>
            <a:r>
              <a:rPr lang="en-US" sz="2000" b="1" dirty="0">
                <a:solidFill>
                  <a:srgbClr val="0000FF"/>
                </a:solidFill>
                <a:latin typeface="Calibri" pitchFamily="34" charset="0"/>
              </a:rPr>
              <a:t>Special Topics</a:t>
            </a:r>
          </a:p>
          <a:p>
            <a:pPr marL="465138" lvl="1" indent="-233363">
              <a:buFontTx/>
              <a:buChar char="•"/>
              <a:defRPr/>
            </a:pPr>
            <a:endParaRPr lang="en-US" sz="2000" b="1" dirty="0">
              <a:solidFill>
                <a:schemeClr val="tx1"/>
              </a:solidFill>
              <a:latin typeface="Calibri" pitchFamily="34" charset="0"/>
            </a:endParaRPr>
          </a:p>
        </p:txBody>
      </p:sp>
      <p:pic>
        <p:nvPicPr>
          <p:cNvPr id="116742" name="Picture 6"/>
          <p:cNvPicPr>
            <a:picLocks noChangeAspect="1" noChangeArrowheads="1"/>
          </p:cNvPicPr>
          <p:nvPr/>
        </p:nvPicPr>
        <p:blipFill>
          <a:blip r:embed="rId3" cstate="print"/>
          <a:srcRect/>
          <a:stretch>
            <a:fillRect/>
          </a:stretch>
        </p:blipFill>
        <p:spPr bwMode="auto">
          <a:xfrm>
            <a:off x="6784975" y="2043113"/>
            <a:ext cx="857250" cy="361950"/>
          </a:xfrm>
          <a:prstGeom prst="rect">
            <a:avLst/>
          </a:prstGeom>
          <a:noFill/>
          <a:ln w="9525">
            <a:noFill/>
            <a:miter lim="800000"/>
            <a:headEnd/>
            <a:tailEnd/>
          </a:ln>
        </p:spPr>
      </p:pic>
      <p:pic>
        <p:nvPicPr>
          <p:cNvPr id="116743" name="Picture 7"/>
          <p:cNvPicPr>
            <a:picLocks noChangeAspect="1" noChangeArrowheads="1"/>
          </p:cNvPicPr>
          <p:nvPr/>
        </p:nvPicPr>
        <p:blipFill>
          <a:blip r:embed="rId4" cstate="print"/>
          <a:srcRect/>
          <a:stretch>
            <a:fillRect/>
          </a:stretch>
        </p:blipFill>
        <p:spPr bwMode="auto">
          <a:xfrm>
            <a:off x="6796088" y="3538538"/>
            <a:ext cx="952500" cy="361950"/>
          </a:xfrm>
          <a:prstGeom prst="rect">
            <a:avLst/>
          </a:prstGeom>
          <a:noFill/>
          <a:ln w="9525">
            <a:noFill/>
            <a:miter lim="800000"/>
            <a:headEnd/>
            <a:tailEnd/>
          </a:ln>
        </p:spPr>
      </p:pic>
      <p:sp>
        <p:nvSpPr>
          <p:cNvPr id="8" name="Rounded Rectangle 7"/>
          <p:cNvSpPr>
            <a:spLocks noChangeArrowheads="1"/>
          </p:cNvSpPr>
          <p:nvPr/>
        </p:nvSpPr>
        <p:spPr bwMode="auto">
          <a:xfrm>
            <a:off x="115888" y="1306513"/>
            <a:ext cx="5646737" cy="3933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pic>
        <p:nvPicPr>
          <p:cNvPr id="115721" name="Picture 8"/>
          <p:cNvPicPr>
            <a:picLocks noChangeAspect="1" noChangeArrowheads="1"/>
          </p:cNvPicPr>
          <p:nvPr/>
        </p:nvPicPr>
        <p:blipFill>
          <a:blip r:embed="rId5" cstate="print"/>
          <a:srcRect/>
          <a:stretch>
            <a:fillRect/>
          </a:stretch>
        </p:blipFill>
        <p:spPr bwMode="auto">
          <a:xfrm>
            <a:off x="1541463" y="1884363"/>
            <a:ext cx="981075" cy="504825"/>
          </a:xfrm>
          <a:prstGeom prst="rect">
            <a:avLst/>
          </a:prstGeom>
          <a:noFill/>
          <a:ln w="9525">
            <a:noFill/>
            <a:miter lim="800000"/>
            <a:headEnd/>
            <a:tailEnd/>
          </a:ln>
        </p:spPr>
      </p:pic>
      <p:sp>
        <p:nvSpPr>
          <p:cNvPr id="10" name="Rounded Rectangle 9"/>
          <p:cNvSpPr>
            <a:spLocks noChangeArrowheads="1"/>
          </p:cNvSpPr>
          <p:nvPr/>
        </p:nvSpPr>
        <p:spPr bwMode="auto">
          <a:xfrm>
            <a:off x="5718175" y="1314450"/>
            <a:ext cx="3216275" cy="3933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3" name="Title 12"/>
          <p:cNvSpPr>
            <a:spLocks noGrp="1"/>
          </p:cNvSpPr>
          <p:nvPr>
            <p:ph type="title" idx="4294967295"/>
          </p:nvPr>
        </p:nvSpPr>
        <p:spPr>
          <a:xfrm>
            <a:off x="227014" y="-471482"/>
            <a:ext cx="2675844" cy="398917"/>
          </a:xfrm>
        </p:spPr>
        <p:txBody>
          <a:bodyPr/>
          <a:lstStyle/>
          <a:p>
            <a:r>
              <a:rPr lang="en-US" dirty="0" smtClean="0"/>
              <a:t>  Compressor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57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2" end="2"/>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childTnLst>
                                </p:cTn>
                              </p:par>
                              <p:par>
                                <p:cTn id="23" presetID="3" presetClass="exit" presetSubtype="10" fill="hold" nodeType="withEffect">
                                  <p:stCondLst>
                                    <p:cond delay="0"/>
                                  </p:stCondLst>
                                  <p:childTnLst>
                                    <p:animEffect transition="out" filter="blinds(horizontal)">
                                      <p:cBhvr>
                                        <p:cTn id="24" dur="500"/>
                                        <p:tgtEl>
                                          <p:spTgt spid="115721"/>
                                        </p:tgtEl>
                                      </p:cBhvr>
                                    </p:animEffect>
                                    <p:set>
                                      <p:cBhvr>
                                        <p:cTn id="25" dur="1" fill="hold">
                                          <p:stCondLst>
                                            <p:cond delay="499"/>
                                          </p:stCondLst>
                                        </p:cTn>
                                        <p:tgtEl>
                                          <p:spTgt spid="115721"/>
                                        </p:tgtEl>
                                        <p:attrNameLst>
                                          <p:attrName>style.visibility</p:attrName>
                                        </p:attrNameLst>
                                      </p:cBhvr>
                                      <p:to>
                                        <p:strVal val="hidden"/>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par>
                                <p:cTn id="28" presetID="3" presetClass="exit" presetSubtype="10" fill="hold" grpId="1" nodeType="withEffect">
                                  <p:stCondLst>
                                    <p:cond delay="0"/>
                                  </p:stCondLst>
                                  <p:childTnLst>
                                    <p:animEffect transition="out" filter="blinds(horizontal)">
                                      <p:cBhvr>
                                        <p:cTn id="29" dur="500"/>
                                        <p:tgtEl>
                                          <p:spTgt spid="8"/>
                                        </p:tgtEl>
                                      </p:cBhvr>
                                    </p:animEffect>
                                    <p:set>
                                      <p:cBhvr>
                                        <p:cTn id="30" dur="1" fill="hold">
                                          <p:stCondLst>
                                            <p:cond delay="499"/>
                                          </p:stCondLst>
                                        </p:cTn>
                                        <p:tgtEl>
                                          <p:spTgt spid="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67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3" presetClass="exit" presetSubtype="10" fill="hold" nodeType="clickEffect">
                                  <p:stCondLst>
                                    <p:cond delay="0"/>
                                  </p:stCondLst>
                                  <p:childTnLst>
                                    <p:animEffect transition="out" filter="blinds(horizontal)">
                                      <p:cBhvr>
                                        <p:cTn id="38" dur="500"/>
                                        <p:tgtEl>
                                          <p:spTgt spid="116742"/>
                                        </p:tgtEl>
                                      </p:cBhvr>
                                    </p:animEffect>
                                    <p:set>
                                      <p:cBhvr>
                                        <p:cTn id="39" dur="1" fill="hold">
                                          <p:stCondLst>
                                            <p:cond delay="499"/>
                                          </p:stCondLst>
                                        </p:cTn>
                                        <p:tgtEl>
                                          <p:spTgt spid="116742"/>
                                        </p:tgtEl>
                                        <p:attrNameLst>
                                          <p:attrName>style.visibility</p:attrName>
                                        </p:attrNameLst>
                                      </p:cBhvr>
                                      <p:to>
                                        <p:strVal val="hidden"/>
                                      </p:to>
                                    </p:set>
                                  </p:childTnLst>
                                </p:cTn>
                              </p:par>
                              <p:par>
                                <p:cTn id="40" presetID="1" presetClass="entr" presetSubtype="0" fill="hold" nodeType="withEffect">
                                  <p:stCondLst>
                                    <p:cond delay="0"/>
                                  </p:stCondLst>
                                  <p:childTnLst>
                                    <p:set>
                                      <p:cBhvr>
                                        <p:cTn id="41" dur="1" fill="hold">
                                          <p:stCondLst>
                                            <p:cond delay="0"/>
                                          </p:stCondLst>
                                        </p:cTn>
                                        <p:tgtEl>
                                          <p:spTgt spid="116743"/>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12">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3" end="3"/>
                                            </p:txEl>
                                          </p:spTgt>
                                        </p:tgtEl>
                                        <p:attrNameLst>
                                          <p:attrName>ppt_c</p:attrName>
                                        </p:attrNameLst>
                                      </p:cBhvr>
                                      <p:to>
                                        <a:schemeClr val="bg2"/>
                                      </p:to>
                                    </p:animClr>
                                  </p:subTnLst>
                                </p:cTn>
                              </p:par>
                            </p:childTnLst>
                          </p:cTn>
                        </p:par>
                      </p:childTnLst>
                    </p:cTn>
                  </p:par>
                  <p:par>
                    <p:cTn id="44" fill="hold">
                      <p:stCondLst>
                        <p:cond delay="indefinite"/>
                      </p:stCondLst>
                      <p:childTnLst>
                        <p:par>
                          <p:cTn id="45" fill="hold">
                            <p:stCondLst>
                              <p:cond delay="0"/>
                            </p:stCondLst>
                            <p:childTnLst>
                              <p:par>
                                <p:cTn id="46" presetID="3" presetClass="exit" presetSubtype="10" fill="hold" nodeType="clickEffect">
                                  <p:stCondLst>
                                    <p:cond delay="0"/>
                                  </p:stCondLst>
                                  <p:childTnLst>
                                    <p:animEffect transition="out" filter="blinds(horizontal)">
                                      <p:cBhvr>
                                        <p:cTn id="47" dur="500"/>
                                        <p:tgtEl>
                                          <p:spTgt spid="116743"/>
                                        </p:tgtEl>
                                      </p:cBhvr>
                                    </p:animEffect>
                                    <p:set>
                                      <p:cBhvr>
                                        <p:cTn id="48" dur="1" fill="hold">
                                          <p:stCondLst>
                                            <p:cond delay="499"/>
                                          </p:stCondLst>
                                        </p:cTn>
                                        <p:tgtEl>
                                          <p:spTgt spid="116743"/>
                                        </p:tgtEl>
                                        <p:attrNameLst>
                                          <p:attrName>style.visibility</p:attrName>
                                        </p:attrNameLst>
                                      </p:cBhvr>
                                      <p:to>
                                        <p:strVal val="hidden"/>
                                      </p:to>
                                    </p:set>
                                  </p:childTnLst>
                                </p:cTn>
                              </p:par>
                              <p:par>
                                <p:cTn id="49" presetID="3" presetClass="exit" presetSubtype="10" fill="hold" grpId="1" nodeType="withEffect">
                                  <p:stCondLst>
                                    <p:cond delay="0"/>
                                  </p:stCondLst>
                                  <p:childTnLst>
                                    <p:animEffect transition="out" filter="blinds(horizontal)">
                                      <p:cBhvr>
                                        <p:cTn id="50" dur="500"/>
                                        <p:tgtEl>
                                          <p:spTgt spid="10"/>
                                        </p:tgtEl>
                                      </p:cBhvr>
                                    </p:animEffect>
                                    <p:set>
                                      <p:cBhvr>
                                        <p:cTn id="51" dur="1" fill="hold">
                                          <p:stCondLst>
                                            <p:cond delay="499"/>
                                          </p:stCondLst>
                                        </p:cTn>
                                        <p:tgtEl>
                                          <p:spTgt spid="10"/>
                                        </p:tgtEl>
                                        <p:attrNameLst>
                                          <p:attrName>style.visibility</p:attrName>
                                        </p:attrNameLst>
                                      </p:cBhvr>
                                      <p:to>
                                        <p:strVal val="hidden"/>
                                      </p:to>
                                    </p:set>
                                  </p:childTnLst>
                                </p:cTn>
                              </p:par>
                              <p:par>
                                <p:cTn id="52" presetID="1" presetClass="entr" presetSubtype="0" fill="hold" grpId="0" nodeType="withEffect">
                                  <p:stCondLst>
                                    <p:cond delay="0"/>
                                  </p:stCondLst>
                                  <p:childTnLst>
                                    <p:set>
                                      <p:cBhvr>
                                        <p:cTn id="53"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3" autoUpdateAnimBg="0"/>
      <p:bldP spid="8" grpId="0" animBg="1"/>
      <p:bldP spid="8" grpId="1" animBg="1"/>
      <p:bldP spid="10" grpId="0" animBg="1"/>
      <p:bldP spid="10" grpId="1"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4" name="Rounded Rectangle 3"/>
          <p:cNvSpPr/>
          <p:nvPr/>
        </p:nvSpPr>
        <p:spPr>
          <a:xfrm>
            <a:off x="3657600" y="838200"/>
            <a:ext cx="8001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S</a:t>
            </a:r>
            <a:r>
              <a:rPr lang="en-US" sz="900" b="1" dirty="0">
                <a:solidFill>
                  <a:schemeClr val="tx1"/>
                </a:solidFill>
              </a:rPr>
              <a:t>ub Pump</a:t>
            </a:r>
            <a:endParaRPr lang="en-US" sz="900" b="1" u="sng" dirty="0">
              <a:solidFill>
                <a:schemeClr val="tx1"/>
              </a:solidFill>
            </a:endParaRPr>
          </a:p>
        </p:txBody>
      </p:sp>
      <p:sp>
        <p:nvSpPr>
          <p:cNvPr id="10" name="Rounded Rectangle 9"/>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2" name="Rectangle 11"/>
          <p:cNvSpPr/>
          <p:nvPr/>
        </p:nvSpPr>
        <p:spPr>
          <a:xfrm>
            <a:off x="4064000" y="5240338"/>
            <a:ext cx="5080000" cy="12700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Sub Pump Tab</a:t>
            </a:r>
            <a:r>
              <a:rPr lang="en-US" sz="2000" b="1" dirty="0">
                <a:solidFill>
                  <a:srgbClr val="0000FF"/>
                </a:solidFill>
                <a:latin typeface="Calibri" pitchFamily="34" charset="0"/>
              </a:rPr>
              <a:t> </a:t>
            </a:r>
            <a:r>
              <a:rPr lang="en-US" sz="2000" b="1" dirty="0">
                <a:solidFill>
                  <a:schemeClr val="tx1"/>
                </a:solidFill>
                <a:latin typeface="Calibri" pitchFamily="34" charset="0"/>
              </a:rPr>
              <a:t>(Alt+S)</a:t>
            </a:r>
          </a:p>
          <a:p>
            <a:pPr marL="465138" lvl="1" indent="-233363">
              <a:buFontTx/>
              <a:buChar char="•"/>
              <a:defRPr/>
            </a:pPr>
            <a:r>
              <a:rPr lang="en-US" sz="2000" b="1" dirty="0">
                <a:solidFill>
                  <a:schemeClr val="tx1"/>
                </a:solidFill>
                <a:latin typeface="Calibri" pitchFamily="34" charset="0"/>
              </a:rPr>
              <a:t>Freeform Data Entry</a:t>
            </a:r>
          </a:p>
          <a:p>
            <a:pPr marL="465138" lvl="1" indent="-233363">
              <a:buFontTx/>
              <a:buChar char="•"/>
              <a:defRPr/>
            </a:pPr>
            <a:r>
              <a:rPr lang="en-US" sz="2000" b="1" dirty="0">
                <a:solidFill>
                  <a:schemeClr val="tx1"/>
                </a:solidFill>
                <a:latin typeface="Calibri" pitchFamily="34" charset="0"/>
              </a:rPr>
              <a:t>Covered in Detail during </a:t>
            </a:r>
            <a:r>
              <a:rPr lang="en-US" sz="2000" b="1" dirty="0">
                <a:solidFill>
                  <a:srgbClr val="0000FF"/>
                </a:solidFill>
                <a:latin typeface="Calibri" pitchFamily="34" charset="0"/>
              </a:rPr>
              <a:t>Data Entry</a:t>
            </a:r>
          </a:p>
          <a:p>
            <a:pPr marL="465138" lvl="1" indent="-233363">
              <a:buFontTx/>
              <a:buChar char="•"/>
              <a:defRPr/>
            </a:pPr>
            <a:endParaRPr lang="en-US" sz="2000" b="1" dirty="0">
              <a:solidFill>
                <a:schemeClr val="tx1"/>
              </a:solidFill>
              <a:latin typeface="Calibri" pitchFamily="34" charset="0"/>
            </a:endParaRPr>
          </a:p>
        </p:txBody>
      </p:sp>
      <p:sp>
        <p:nvSpPr>
          <p:cNvPr id="6" name="Title 5"/>
          <p:cNvSpPr>
            <a:spLocks noGrp="1"/>
          </p:cNvSpPr>
          <p:nvPr>
            <p:ph type="title" idx="4294967295"/>
          </p:nvPr>
        </p:nvSpPr>
        <p:spPr>
          <a:xfrm>
            <a:off x="227013" y="-471482"/>
            <a:ext cx="2312987" cy="413431"/>
          </a:xfrm>
        </p:spPr>
        <p:txBody>
          <a:bodyPr/>
          <a:lstStyle/>
          <a:p>
            <a:r>
              <a:rPr lang="en-US" dirty="0" smtClean="0"/>
              <a:t>  Sub Pump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3" autoUpdateAnimBg="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4" name="Rounded Rectangle 3"/>
          <p:cNvSpPr/>
          <p:nvPr/>
        </p:nvSpPr>
        <p:spPr>
          <a:xfrm>
            <a:off x="4343400" y="838200"/>
            <a:ext cx="4572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W</a:t>
            </a:r>
            <a:r>
              <a:rPr lang="en-US" sz="900" b="1" dirty="0">
                <a:solidFill>
                  <a:schemeClr val="tx1"/>
                </a:solidFill>
              </a:rPr>
              <a:t>ell</a:t>
            </a:r>
            <a:endParaRPr lang="en-US" sz="900" b="1" u="sng" dirty="0">
              <a:solidFill>
                <a:schemeClr val="tx1"/>
              </a:solidFill>
            </a:endParaRPr>
          </a:p>
        </p:txBody>
      </p:sp>
      <p:sp>
        <p:nvSpPr>
          <p:cNvPr id="13" name="Rounded Rectangle 12"/>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4" name="Rectangle 13"/>
          <p:cNvSpPr/>
          <p:nvPr/>
        </p:nvSpPr>
        <p:spPr>
          <a:xfrm>
            <a:off x="4021138" y="5254625"/>
            <a:ext cx="5080000" cy="95726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Well Tab</a:t>
            </a:r>
            <a:r>
              <a:rPr lang="en-US" sz="2000" b="1" dirty="0">
                <a:solidFill>
                  <a:srgbClr val="0000FF"/>
                </a:solidFill>
                <a:latin typeface="Calibri" pitchFamily="34" charset="0"/>
              </a:rPr>
              <a:t> </a:t>
            </a:r>
            <a:r>
              <a:rPr lang="en-US" sz="2000" b="1" dirty="0">
                <a:solidFill>
                  <a:schemeClr val="tx1"/>
                </a:solidFill>
                <a:latin typeface="Calibri" pitchFamily="34" charset="0"/>
              </a:rPr>
              <a:t>(Alt+W)</a:t>
            </a:r>
          </a:p>
          <a:p>
            <a:pPr marL="465138" lvl="1" indent="-233363">
              <a:buFontTx/>
              <a:buChar char="•"/>
              <a:defRPr/>
            </a:pPr>
            <a:r>
              <a:rPr lang="en-US" sz="2000" b="1" dirty="0">
                <a:solidFill>
                  <a:schemeClr val="tx1"/>
                </a:solidFill>
                <a:latin typeface="Calibri" pitchFamily="34" charset="0"/>
              </a:rPr>
              <a:t>Freeform Data Entry</a:t>
            </a: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sp>
        <p:nvSpPr>
          <p:cNvPr id="6" name="Title 5"/>
          <p:cNvSpPr>
            <a:spLocks noGrp="1"/>
          </p:cNvSpPr>
          <p:nvPr>
            <p:ph type="title" idx="4294967295"/>
          </p:nvPr>
        </p:nvSpPr>
        <p:spPr>
          <a:xfrm>
            <a:off x="227014" y="-485996"/>
            <a:ext cx="1253444" cy="427945"/>
          </a:xfrm>
        </p:spPr>
        <p:txBody>
          <a:bodyPr/>
          <a:lstStyle/>
          <a:p>
            <a:r>
              <a:rPr lang="en-US" dirty="0" smtClean="0"/>
              <a:t>  Well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bldLvl="3" autoUpdateAnimBg="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4" name="Rounded Rectangle 3"/>
          <p:cNvSpPr/>
          <p:nvPr/>
        </p:nvSpPr>
        <p:spPr>
          <a:xfrm>
            <a:off x="4724400" y="838200"/>
            <a:ext cx="5334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N</a:t>
            </a:r>
            <a:r>
              <a:rPr lang="en-US" sz="900" b="1" dirty="0">
                <a:solidFill>
                  <a:schemeClr val="tx1"/>
                </a:solidFill>
              </a:rPr>
              <a:t>otes</a:t>
            </a:r>
            <a:endParaRPr lang="en-US" sz="900" b="1" u="sng" dirty="0">
              <a:solidFill>
                <a:schemeClr val="tx1"/>
              </a:solidFill>
            </a:endParaRPr>
          </a:p>
        </p:txBody>
      </p:sp>
      <p:sp>
        <p:nvSpPr>
          <p:cNvPr id="9" name="Rounded Rectangle 8"/>
          <p:cNvSpPr/>
          <p:nvPr/>
        </p:nvSpPr>
        <p:spPr>
          <a:xfrm>
            <a:off x="838200"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0" name="Rectangle 9"/>
          <p:cNvSpPr/>
          <p:nvPr/>
        </p:nvSpPr>
        <p:spPr>
          <a:xfrm>
            <a:off x="4035425" y="4600575"/>
            <a:ext cx="5080000" cy="97313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Notes Tab</a:t>
            </a:r>
            <a:r>
              <a:rPr lang="en-US" sz="2000" b="1" dirty="0">
                <a:solidFill>
                  <a:srgbClr val="0000FF"/>
                </a:solidFill>
                <a:latin typeface="Calibri" pitchFamily="34" charset="0"/>
              </a:rPr>
              <a:t> </a:t>
            </a:r>
            <a:r>
              <a:rPr lang="en-US" sz="2000" b="1" dirty="0">
                <a:solidFill>
                  <a:schemeClr val="tx1"/>
                </a:solidFill>
                <a:latin typeface="Calibri" pitchFamily="34" charset="0"/>
              </a:rPr>
              <a:t>(Alt+N)</a:t>
            </a:r>
          </a:p>
          <a:p>
            <a:pPr marL="465138" lvl="1" indent="-233363">
              <a:buFontTx/>
              <a:buChar char="•"/>
              <a:defRPr/>
            </a:pPr>
            <a:r>
              <a:rPr lang="en-US" sz="2000" b="1" dirty="0">
                <a:solidFill>
                  <a:schemeClr val="tx1"/>
                </a:solidFill>
                <a:latin typeface="Calibri" pitchFamily="34" charset="0"/>
              </a:rPr>
              <a:t>Freeform Data Entry</a:t>
            </a: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sp>
        <p:nvSpPr>
          <p:cNvPr id="6" name="Title 5"/>
          <p:cNvSpPr>
            <a:spLocks noGrp="1"/>
          </p:cNvSpPr>
          <p:nvPr>
            <p:ph type="title" idx="4294967295"/>
          </p:nvPr>
        </p:nvSpPr>
        <p:spPr>
          <a:xfrm>
            <a:off x="227013" y="-500510"/>
            <a:ext cx="1514701" cy="427945"/>
          </a:xfrm>
        </p:spPr>
        <p:txBody>
          <a:bodyPr/>
          <a:lstStyle/>
          <a:p>
            <a:r>
              <a:rPr lang="en-US" dirty="0" smtClean="0"/>
              <a:t>  Notes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autoUpdateAnimBg="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2"/>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4" name="Rounded Rectangle 3"/>
          <p:cNvSpPr/>
          <p:nvPr/>
        </p:nvSpPr>
        <p:spPr>
          <a:xfrm>
            <a:off x="5040313" y="838200"/>
            <a:ext cx="5334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O</a:t>
            </a:r>
            <a:r>
              <a:rPr lang="en-US" sz="900" b="1" dirty="0">
                <a:solidFill>
                  <a:schemeClr val="tx1"/>
                </a:solidFill>
              </a:rPr>
              <a:t>ther</a:t>
            </a:r>
            <a:endParaRPr lang="en-US" sz="900" b="1" u="sng" dirty="0">
              <a:solidFill>
                <a:schemeClr val="tx1"/>
              </a:solidFill>
            </a:endParaRPr>
          </a:p>
        </p:txBody>
      </p:sp>
      <p:sp>
        <p:nvSpPr>
          <p:cNvPr id="9" name="Rounded Rectangle 8"/>
          <p:cNvSpPr/>
          <p:nvPr/>
        </p:nvSpPr>
        <p:spPr>
          <a:xfrm>
            <a:off x="803275" y="595313"/>
            <a:ext cx="80962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11" name="Rectangle 10"/>
          <p:cNvSpPr/>
          <p:nvPr/>
        </p:nvSpPr>
        <p:spPr>
          <a:xfrm>
            <a:off x="4035425" y="4600575"/>
            <a:ext cx="5080000" cy="114776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Other Tab</a:t>
            </a:r>
            <a:r>
              <a:rPr lang="en-US" sz="2000" b="1" dirty="0">
                <a:solidFill>
                  <a:srgbClr val="0000FF"/>
                </a:solidFill>
                <a:latin typeface="Calibri" pitchFamily="34" charset="0"/>
              </a:rPr>
              <a:t> </a:t>
            </a:r>
            <a:r>
              <a:rPr lang="en-US" sz="2000" b="1" dirty="0">
                <a:solidFill>
                  <a:schemeClr val="tx1"/>
                </a:solidFill>
                <a:latin typeface="Calibri" pitchFamily="34" charset="0"/>
              </a:rPr>
              <a:t>(Alt+O)</a:t>
            </a:r>
          </a:p>
          <a:p>
            <a:pPr marL="465138" lvl="1" indent="-233363">
              <a:buFontTx/>
              <a:buChar char="•"/>
              <a:defRPr/>
            </a:pPr>
            <a:r>
              <a:rPr lang="en-US" sz="2000" b="1" dirty="0">
                <a:solidFill>
                  <a:schemeClr val="tx1"/>
                </a:solidFill>
                <a:latin typeface="Calibri" pitchFamily="34" charset="0"/>
              </a:rPr>
              <a:t>Freeform Data Entry</a:t>
            </a:r>
          </a:p>
          <a:p>
            <a:pPr marL="465138" lvl="1" indent="-233363">
              <a:defRPr/>
            </a:pPr>
            <a:endParaRPr lang="en-US" sz="2000" b="1" dirty="0">
              <a:solidFill>
                <a:srgbClr val="0000FF"/>
              </a:solidFill>
              <a:latin typeface="Calibri" pitchFamily="34" charset="0"/>
            </a:endParaRPr>
          </a:p>
          <a:p>
            <a:pPr marL="465138" lvl="1" indent="-233363">
              <a:defRPr/>
            </a:pPr>
            <a:endParaRPr lang="en-US" sz="2000" b="1" dirty="0">
              <a:solidFill>
                <a:schemeClr val="tx1"/>
              </a:solidFill>
              <a:latin typeface="Calibri" pitchFamily="34" charset="0"/>
            </a:endParaRPr>
          </a:p>
        </p:txBody>
      </p:sp>
      <p:sp>
        <p:nvSpPr>
          <p:cNvPr id="6" name="Title 5"/>
          <p:cNvSpPr>
            <a:spLocks noGrp="1"/>
          </p:cNvSpPr>
          <p:nvPr>
            <p:ph type="title" idx="4294967295"/>
          </p:nvPr>
        </p:nvSpPr>
        <p:spPr>
          <a:xfrm>
            <a:off x="227014" y="-529537"/>
            <a:ext cx="1427616" cy="456974"/>
          </a:xfrm>
        </p:spPr>
        <p:txBody>
          <a:bodyPr/>
          <a:lstStyle/>
          <a:p>
            <a:r>
              <a:rPr lang="en-US" dirty="0" smtClean="0"/>
              <a:t>  Other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bldLvl="3" autoUpdateAnimBg="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8"/>
          <p:cNvPicPr>
            <a:picLocks noChangeAspect="1" noChangeArrowheads="1"/>
          </p:cNvPicPr>
          <p:nvPr/>
        </p:nvPicPr>
        <p:blipFill>
          <a:blip r:embed="rId2" cstate="print"/>
          <a:srcRect/>
          <a:stretch>
            <a:fillRect/>
          </a:stretch>
        </p:blipFill>
        <p:spPr bwMode="auto">
          <a:xfrm>
            <a:off x="0" y="1588"/>
            <a:ext cx="9144000" cy="6856412"/>
          </a:xfrm>
          <a:prstGeom prst="rect">
            <a:avLst/>
          </a:prstGeom>
          <a:solidFill>
            <a:srgbClr val="DDDDDD"/>
          </a:solidFill>
          <a:ln w="9525">
            <a:noFill/>
            <a:miter lim="800000"/>
            <a:headEnd/>
            <a:tailEnd/>
          </a:ln>
        </p:spPr>
      </p:pic>
      <p:sp>
        <p:nvSpPr>
          <p:cNvPr id="3" name="Rounded Rectangle 2"/>
          <p:cNvSpPr/>
          <p:nvPr/>
        </p:nvSpPr>
        <p:spPr>
          <a:xfrm>
            <a:off x="1450975" y="609600"/>
            <a:ext cx="655638" cy="2047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Reports</a:t>
            </a:r>
          </a:p>
        </p:txBody>
      </p:sp>
      <p:pic>
        <p:nvPicPr>
          <p:cNvPr id="144391" name="Picture 7"/>
          <p:cNvPicPr>
            <a:picLocks noChangeAspect="1" noChangeArrowheads="1"/>
          </p:cNvPicPr>
          <p:nvPr/>
        </p:nvPicPr>
        <p:blipFill>
          <a:blip r:embed="rId3" cstate="print"/>
          <a:srcRect/>
          <a:stretch>
            <a:fillRect/>
          </a:stretch>
        </p:blipFill>
        <p:spPr bwMode="auto">
          <a:xfrm>
            <a:off x="1019175" y="1363663"/>
            <a:ext cx="2105025" cy="541337"/>
          </a:xfrm>
          <a:prstGeom prst="rect">
            <a:avLst/>
          </a:prstGeom>
          <a:noFill/>
          <a:ln w="9525">
            <a:noFill/>
            <a:miter lim="800000"/>
            <a:headEnd/>
            <a:tailEnd/>
          </a:ln>
        </p:spPr>
      </p:pic>
      <p:sp>
        <p:nvSpPr>
          <p:cNvPr id="9" name="Rounded Rectangle 8"/>
          <p:cNvSpPr/>
          <p:nvPr/>
        </p:nvSpPr>
        <p:spPr>
          <a:xfrm>
            <a:off x="762000" y="1016000"/>
            <a:ext cx="2514600" cy="508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24" name="Rectangle 23"/>
          <p:cNvSpPr/>
          <p:nvPr/>
        </p:nvSpPr>
        <p:spPr>
          <a:xfrm>
            <a:off x="4021138" y="3759200"/>
            <a:ext cx="5080000" cy="30257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Reports Tab  </a:t>
            </a:r>
            <a:r>
              <a:rPr lang="en-US" sz="2000" b="1" dirty="0">
                <a:solidFill>
                  <a:schemeClr val="tx1"/>
                </a:solidFill>
                <a:latin typeface="Calibri" pitchFamily="34" charset="0"/>
              </a:rPr>
              <a:t>- Send Production to FTP</a:t>
            </a:r>
          </a:p>
          <a:p>
            <a:pPr marL="465138" lvl="1" indent="-233363">
              <a:buFontTx/>
              <a:buChar char="•"/>
              <a:defRPr/>
            </a:pPr>
            <a:r>
              <a:rPr lang="en-US" sz="2000" b="1" dirty="0">
                <a:solidFill>
                  <a:schemeClr val="tx1"/>
                </a:solidFill>
                <a:latin typeface="Calibri" pitchFamily="34" charset="0"/>
              </a:rPr>
              <a:t>3 Types of Reports</a:t>
            </a:r>
          </a:p>
          <a:p>
            <a:pPr marL="922338" lvl="2" indent="-233363">
              <a:buFont typeface="Wingdings" pitchFamily="2" charset="2"/>
              <a:buChar char="ü"/>
              <a:defRPr/>
            </a:pPr>
            <a:r>
              <a:rPr lang="en-US" sz="2000" b="1" dirty="0">
                <a:solidFill>
                  <a:schemeClr val="tx1"/>
                </a:solidFill>
                <a:latin typeface="Calibri" pitchFamily="34" charset="0"/>
              </a:rPr>
              <a:t>Daily </a:t>
            </a:r>
          </a:p>
          <a:p>
            <a:pPr marL="922338" lvl="2" indent="-233363">
              <a:buFont typeface="Wingdings" pitchFamily="2" charset="2"/>
              <a:buChar char="ü"/>
              <a:defRPr/>
            </a:pPr>
            <a:r>
              <a:rPr lang="en-US" sz="2000" b="1" dirty="0">
                <a:solidFill>
                  <a:schemeClr val="tx1"/>
                </a:solidFill>
                <a:latin typeface="Calibri" pitchFamily="34" charset="0"/>
              </a:rPr>
              <a:t>Multiday</a:t>
            </a:r>
          </a:p>
          <a:p>
            <a:pPr marL="922338" lvl="2" indent="-233363">
              <a:buFont typeface="Wingdings" pitchFamily="2" charset="2"/>
              <a:buChar char="ü"/>
              <a:defRPr/>
            </a:pPr>
            <a:r>
              <a:rPr lang="en-US" sz="2000" b="1" dirty="0">
                <a:solidFill>
                  <a:schemeClr val="tx1"/>
                </a:solidFill>
                <a:latin typeface="Calibri" pitchFamily="34" charset="0"/>
              </a:rPr>
              <a:t>Monthly</a:t>
            </a:r>
          </a:p>
          <a:p>
            <a:pPr marL="465138" lvl="1" indent="-233363">
              <a:buFontTx/>
              <a:buChar char="•"/>
              <a:defRPr/>
            </a:pPr>
            <a:r>
              <a:rPr lang="en-US" sz="2000" b="1" dirty="0">
                <a:solidFill>
                  <a:schemeClr val="tx1"/>
                </a:solidFill>
                <a:latin typeface="Calibri" pitchFamily="34" charset="0"/>
              </a:rPr>
              <a:t>Printable Read Only Reports</a:t>
            </a:r>
          </a:p>
          <a:p>
            <a:pPr marL="465138" lvl="1" indent="-233363">
              <a:buFontTx/>
              <a:buChar char="•"/>
              <a:defRPr/>
            </a:pPr>
            <a:r>
              <a:rPr lang="en-US" sz="2000" b="1" dirty="0">
                <a:solidFill>
                  <a:schemeClr val="tx1"/>
                </a:solidFill>
                <a:latin typeface="Calibri" pitchFamily="34" charset="0"/>
              </a:rPr>
              <a:t>Begin and End Dates</a:t>
            </a:r>
          </a:p>
          <a:p>
            <a:pPr marL="465138" lvl="1" indent="-233363">
              <a:buFontTx/>
              <a:buChar char="•"/>
              <a:defRPr/>
            </a:pPr>
            <a:r>
              <a:rPr lang="en-US" sz="2000" b="1" dirty="0">
                <a:solidFill>
                  <a:schemeClr val="tx1"/>
                </a:solidFill>
                <a:latin typeface="Calibri" pitchFamily="34" charset="0"/>
              </a:rPr>
              <a:t>Run Report</a:t>
            </a:r>
          </a:p>
          <a:p>
            <a:pPr marL="465138" lvl="1" indent="-233363">
              <a:buFontTx/>
              <a:buChar char="•"/>
              <a:defRPr/>
            </a:pPr>
            <a:r>
              <a:rPr lang="en-US" sz="2000" b="1" dirty="0">
                <a:solidFill>
                  <a:schemeClr val="tx1"/>
                </a:solidFill>
                <a:latin typeface="Calibri" pitchFamily="34" charset="0"/>
              </a:rPr>
              <a:t>Covered in Detail during </a:t>
            </a:r>
            <a:r>
              <a:rPr lang="en-US" sz="2000" b="1" dirty="0">
                <a:solidFill>
                  <a:srgbClr val="0000FF"/>
                </a:solidFill>
                <a:latin typeface="Calibri" pitchFamily="34" charset="0"/>
              </a:rPr>
              <a:t>Special Topics</a:t>
            </a:r>
          </a:p>
          <a:p>
            <a:pPr marL="465138" lvl="1" indent="-233363">
              <a:buFontTx/>
              <a:buChar char="•"/>
              <a:defRPr/>
            </a:pPr>
            <a:endParaRPr lang="en-US" sz="2000" b="1" dirty="0">
              <a:solidFill>
                <a:schemeClr val="tx1"/>
              </a:solidFill>
              <a:latin typeface="Calibri" pitchFamily="34" charset="0"/>
            </a:endParaRPr>
          </a:p>
        </p:txBody>
      </p:sp>
      <p:sp>
        <p:nvSpPr>
          <p:cNvPr id="25" name="Rounded Rectangle 24"/>
          <p:cNvSpPr/>
          <p:nvPr/>
        </p:nvSpPr>
        <p:spPr>
          <a:xfrm>
            <a:off x="762000" y="1600200"/>
            <a:ext cx="25146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26" name="Rounded Rectangle 25"/>
          <p:cNvSpPr/>
          <p:nvPr/>
        </p:nvSpPr>
        <p:spPr>
          <a:xfrm>
            <a:off x="533400" y="4419600"/>
            <a:ext cx="2514600" cy="685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27" name="Rounded Rectangle 26"/>
          <p:cNvSpPr/>
          <p:nvPr/>
        </p:nvSpPr>
        <p:spPr>
          <a:xfrm>
            <a:off x="1328738" y="5195888"/>
            <a:ext cx="942975" cy="27305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Run Reports</a:t>
            </a:r>
          </a:p>
        </p:txBody>
      </p:sp>
      <p:sp>
        <p:nvSpPr>
          <p:cNvPr id="10" name="Title 9"/>
          <p:cNvSpPr>
            <a:spLocks noGrp="1"/>
          </p:cNvSpPr>
          <p:nvPr>
            <p:ph type="title" idx="4294967295"/>
          </p:nvPr>
        </p:nvSpPr>
        <p:spPr>
          <a:xfrm>
            <a:off x="227014" y="-529538"/>
            <a:ext cx="1659844" cy="442459"/>
          </a:xfrm>
        </p:spPr>
        <p:txBody>
          <a:bodyPr/>
          <a:lstStyle/>
          <a:p>
            <a:r>
              <a:rPr lang="en-US" dirty="0" smtClean="0"/>
              <a:t>Reports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4">
                                            <p:txEl>
                                              <p:pRg st="2" end="2"/>
                                            </p:txEl>
                                          </p:spTgt>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4">
                                            <p:txEl>
                                              <p:pRg st="3" end="3"/>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1" nodeType="clickEffect">
                                  <p:stCondLst>
                                    <p:cond delay="0"/>
                                  </p:stCondLst>
                                  <p:childTnLst>
                                    <p:animEffect transition="out" filter="blinds(horizont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par>
                                <p:cTn id="18" presetID="1" presetClass="entr" presetSubtype="0" fill="hold" nodeType="withEffect">
                                  <p:stCondLst>
                                    <p:cond delay="0"/>
                                  </p:stCondLst>
                                  <p:childTnLst>
                                    <p:set>
                                      <p:cBhvr>
                                        <p:cTn id="19" dur="1" fill="hold">
                                          <p:stCondLst>
                                            <p:cond delay="0"/>
                                          </p:stCondLst>
                                        </p:cTn>
                                        <p:tgtEl>
                                          <p:spTgt spid="144391"/>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24">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4">
                                            <p:txEl>
                                              <p:pRg st="4" end="4"/>
                                            </p:txEl>
                                          </p:spTgt>
                                        </p:tgtEl>
                                        <p:attrNameLst>
                                          <p:attrName>ppt_c</p:attrName>
                                        </p:attrNameLst>
                                      </p:cBhvr>
                                      <p:to>
                                        <a:schemeClr val="bg2"/>
                                      </p:to>
                                    </p:animClr>
                                  </p:sub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4">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4">
                                            <p:txEl>
                                              <p:pRg st="5" end="5"/>
                                            </p:txEl>
                                          </p:spTgt>
                                        </p:tgtEl>
                                        <p:attrNameLst>
                                          <p:attrName>ppt_c</p:attrName>
                                        </p:attrNameLst>
                                      </p:cBhvr>
                                      <p:to>
                                        <a:schemeClr val="bg2"/>
                                      </p:to>
                                    </p:animClr>
                                  </p:sub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4">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24">
                                            <p:txEl>
                                              <p:pRg st="6" end="6"/>
                                            </p:txEl>
                                          </p:spTgt>
                                        </p:tgtEl>
                                        <p:attrNameLst>
                                          <p:attrName>ppt_c</p:attrName>
                                        </p:attrNameLst>
                                      </p:cBhvr>
                                      <p:to>
                                        <a:schemeClr val="bg2"/>
                                      </p:to>
                                    </p:animClr>
                                  </p:subTnLst>
                                </p:cTn>
                              </p:par>
                              <p:par>
                                <p:cTn id="30" presetID="1"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4">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24">
                                            <p:txEl>
                                              <p:pRg st="7" end="7"/>
                                            </p:txEl>
                                          </p:spTgt>
                                        </p:tgtEl>
                                        <p:attrNameLst>
                                          <p:attrName>ppt_c</p:attrName>
                                        </p:attrNameLst>
                                      </p:cBhvr>
                                      <p:to>
                                        <a:schemeClr val="bg2"/>
                                      </p:to>
                                    </p:animClr>
                                  </p:subTnLst>
                                </p:cTn>
                              </p:par>
                              <p:par>
                                <p:cTn id="36" presetID="3" presetClass="exit" presetSubtype="10" fill="hold" grpId="1" nodeType="withEffect">
                                  <p:stCondLst>
                                    <p:cond delay="0"/>
                                  </p:stCondLst>
                                  <p:childTnLst>
                                    <p:animEffect transition="out" filter="blinds(horizontal)">
                                      <p:cBhvr>
                                        <p:cTn id="37" dur="500"/>
                                        <p:tgtEl>
                                          <p:spTgt spid="25"/>
                                        </p:tgtEl>
                                      </p:cBhvr>
                                    </p:animEffect>
                                    <p:set>
                                      <p:cBhvr>
                                        <p:cTn id="38" dur="1" fill="hold">
                                          <p:stCondLst>
                                            <p:cond delay="499"/>
                                          </p:stCondLst>
                                        </p:cTn>
                                        <p:tgtEl>
                                          <p:spTgt spid="25"/>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4">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24">
                                            <p:txEl>
                                              <p:pRg st="8" end="8"/>
                                            </p:txEl>
                                          </p:spTgt>
                                        </p:tgtEl>
                                        <p:attrNameLst>
                                          <p:attrName>ppt_c</p:attrName>
                                        </p:attrNameLst>
                                      </p:cBhvr>
                                      <p:to>
                                        <a:schemeClr val="bg2"/>
                                      </p:to>
                                    </p:animClr>
                                  </p:subTnLst>
                                </p:cTn>
                              </p:par>
                              <p:par>
                                <p:cTn id="45" presetID="3" presetClass="exit" presetSubtype="10" fill="hold" grpId="1" nodeType="withEffect">
                                  <p:stCondLst>
                                    <p:cond delay="0"/>
                                  </p:stCondLst>
                                  <p:childTnLst>
                                    <p:animEffect transition="out" filter="blinds(horizontal)">
                                      <p:cBhvr>
                                        <p:cTn id="46" dur="500"/>
                                        <p:tgtEl>
                                          <p:spTgt spid="26"/>
                                        </p:tgtEl>
                                      </p:cBhvr>
                                    </p:animEffect>
                                    <p:set>
                                      <p:cBhvr>
                                        <p:cTn id="47" dur="1" fill="hold">
                                          <p:stCondLst>
                                            <p:cond delay="499"/>
                                          </p:stCondLst>
                                        </p:cTn>
                                        <p:tgtEl>
                                          <p:spTgt spid="26"/>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4">
                                            <p:txEl>
                                              <p:pRg st="9" end="9"/>
                                            </p:txEl>
                                          </p:spTgt>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4" grpId="0" build="p" bldLvl="3" autoUpdateAnimBg="0"/>
      <p:bldP spid="25" grpId="0" animBg="1"/>
      <p:bldP spid="25" grpId="1" animBg="1"/>
      <p:bldP spid="26" grpId="0" animBg="1"/>
      <p:bldP spid="26" grpId="1" animBg="1"/>
      <p:bldP spid="27"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8"/>
          <p:cNvPicPr>
            <a:picLocks noChangeAspect="1" noChangeArrowheads="1"/>
          </p:cNvPicPr>
          <p:nvPr/>
        </p:nvPicPr>
        <p:blipFill>
          <a:blip r:embed="rId2" cstate="print"/>
          <a:srcRect/>
          <a:stretch>
            <a:fillRect/>
          </a:stretch>
        </p:blipFill>
        <p:spPr bwMode="auto">
          <a:xfrm>
            <a:off x="0" y="0"/>
            <a:ext cx="9144000" cy="6856413"/>
          </a:xfrm>
          <a:prstGeom prst="rect">
            <a:avLst/>
          </a:prstGeom>
          <a:noFill/>
          <a:ln w="9525">
            <a:noFill/>
            <a:miter lim="800000"/>
            <a:headEnd/>
            <a:tailEnd/>
          </a:ln>
        </p:spPr>
      </p:pic>
      <p:sp>
        <p:nvSpPr>
          <p:cNvPr id="4" name="Rounded Rectangle 3"/>
          <p:cNvSpPr/>
          <p:nvPr/>
        </p:nvSpPr>
        <p:spPr>
          <a:xfrm>
            <a:off x="1981200" y="601663"/>
            <a:ext cx="533400" cy="207962"/>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Notes</a:t>
            </a:r>
          </a:p>
        </p:txBody>
      </p:sp>
      <p:sp>
        <p:nvSpPr>
          <p:cNvPr id="11" name="Rectangle 10"/>
          <p:cNvSpPr/>
          <p:nvPr/>
        </p:nvSpPr>
        <p:spPr>
          <a:xfrm>
            <a:off x="4021138" y="5384800"/>
            <a:ext cx="5080000" cy="11398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Notes Tab</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Freeform Data Entry</a:t>
            </a:r>
          </a:p>
          <a:p>
            <a:pPr marL="465138" lvl="1" indent="-233363">
              <a:buFontTx/>
              <a:buChar char="•"/>
              <a:defRPr/>
            </a:pPr>
            <a:r>
              <a:rPr lang="en-US" sz="2000" b="1" dirty="0">
                <a:solidFill>
                  <a:schemeClr val="tx1"/>
                </a:solidFill>
                <a:latin typeface="Calibri" pitchFamily="34" charset="0"/>
              </a:rPr>
              <a:t>Covered in Detail during </a:t>
            </a:r>
            <a:r>
              <a:rPr lang="en-US" sz="2000" b="1" dirty="0">
                <a:solidFill>
                  <a:srgbClr val="0000FF"/>
                </a:solidFill>
                <a:latin typeface="Calibri" pitchFamily="34" charset="0"/>
              </a:rPr>
              <a:t>Data Entry</a:t>
            </a:r>
          </a:p>
          <a:p>
            <a:pPr marL="465138" lvl="1" indent="-233363">
              <a:buFontTx/>
              <a:buChar char="•"/>
              <a:defRPr/>
            </a:pPr>
            <a:endParaRPr lang="en-US" sz="2000" b="1" dirty="0">
              <a:solidFill>
                <a:schemeClr val="tx1"/>
              </a:solidFill>
              <a:latin typeface="Calibri" pitchFamily="34" charset="0"/>
            </a:endParaRPr>
          </a:p>
        </p:txBody>
      </p:sp>
      <p:sp>
        <p:nvSpPr>
          <p:cNvPr id="5" name="Title 4"/>
          <p:cNvSpPr>
            <a:spLocks noGrp="1"/>
          </p:cNvSpPr>
          <p:nvPr>
            <p:ph type="title" idx="4294967295"/>
          </p:nvPr>
        </p:nvSpPr>
        <p:spPr>
          <a:xfrm>
            <a:off x="227014" y="-485996"/>
            <a:ext cx="1238930" cy="413431"/>
          </a:xfrm>
        </p:spPr>
        <p:txBody>
          <a:bodyPr/>
          <a:lstStyle/>
          <a:p>
            <a:r>
              <a:rPr lang="en-US" dirty="0" smtClean="0"/>
              <a:t>Notes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bldLvl="3" autoUpdateAnimBg="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858" name="Picture 7"/>
          <p:cNvPicPr>
            <a:picLocks noChangeAspect="1" noChangeArrowheads="1"/>
          </p:cNvPicPr>
          <p:nvPr/>
        </p:nvPicPr>
        <p:blipFill>
          <a:blip r:embed="rId2" cstate="print"/>
          <a:srcRect/>
          <a:stretch>
            <a:fillRect/>
          </a:stretch>
        </p:blipFill>
        <p:spPr bwMode="auto">
          <a:xfrm>
            <a:off x="0" y="9525"/>
            <a:ext cx="9144000" cy="6837363"/>
          </a:xfrm>
          <a:prstGeom prst="rect">
            <a:avLst/>
          </a:prstGeom>
          <a:noFill/>
          <a:ln w="9525">
            <a:noFill/>
            <a:miter lim="800000"/>
            <a:headEnd/>
            <a:tailEnd/>
          </a:ln>
        </p:spPr>
      </p:pic>
      <p:sp>
        <p:nvSpPr>
          <p:cNvPr id="4" name="Rounded Rectangle 3"/>
          <p:cNvSpPr/>
          <p:nvPr/>
        </p:nvSpPr>
        <p:spPr>
          <a:xfrm>
            <a:off x="2362200" y="609600"/>
            <a:ext cx="636588" cy="2174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Pumper</a:t>
            </a:r>
          </a:p>
        </p:txBody>
      </p:sp>
      <p:sp>
        <p:nvSpPr>
          <p:cNvPr id="8" name="Rectangle 7"/>
          <p:cNvSpPr/>
          <p:nvPr/>
        </p:nvSpPr>
        <p:spPr>
          <a:xfrm>
            <a:off x="4021138" y="5384800"/>
            <a:ext cx="5080000" cy="90011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Pumper Tab</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Pumper Information</a:t>
            </a: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sp>
        <p:nvSpPr>
          <p:cNvPr id="5" name="Title 4"/>
          <p:cNvSpPr>
            <a:spLocks noGrp="1"/>
          </p:cNvSpPr>
          <p:nvPr>
            <p:ph type="title" idx="4294967295"/>
          </p:nvPr>
        </p:nvSpPr>
        <p:spPr>
          <a:xfrm>
            <a:off x="227014" y="-544052"/>
            <a:ext cx="1572758" cy="442459"/>
          </a:xfrm>
        </p:spPr>
        <p:txBody>
          <a:bodyPr/>
          <a:lstStyle/>
          <a:p>
            <a:r>
              <a:rPr lang="en-US" dirty="0" smtClean="0"/>
              <a:t>Pumper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3" autoUpdateAnimBg="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8"/>
          <p:cNvPicPr>
            <a:picLocks noChangeAspect="1" noChangeArrowheads="1"/>
          </p:cNvPicPr>
          <p:nvPr/>
        </p:nvPicPr>
        <p:blipFill>
          <a:blip r:embed="rId2" cstate="print"/>
          <a:srcRect/>
          <a:stretch>
            <a:fillRect/>
          </a:stretch>
        </p:blipFill>
        <p:spPr bwMode="auto">
          <a:xfrm>
            <a:off x="0" y="4763"/>
            <a:ext cx="9144000" cy="6846887"/>
          </a:xfrm>
          <a:prstGeom prst="rect">
            <a:avLst/>
          </a:prstGeom>
          <a:noFill/>
          <a:ln w="9525">
            <a:noFill/>
            <a:miter lim="800000"/>
            <a:headEnd/>
            <a:tailEnd/>
          </a:ln>
        </p:spPr>
      </p:pic>
      <p:sp>
        <p:nvSpPr>
          <p:cNvPr id="3" name="Rounded Rectangle 2"/>
          <p:cNvSpPr/>
          <p:nvPr/>
        </p:nvSpPr>
        <p:spPr>
          <a:xfrm>
            <a:off x="2819400" y="590550"/>
            <a:ext cx="777875" cy="2174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Company</a:t>
            </a:r>
          </a:p>
        </p:txBody>
      </p:sp>
      <p:sp>
        <p:nvSpPr>
          <p:cNvPr id="9" name="Rectangle 8"/>
          <p:cNvSpPr/>
          <p:nvPr/>
        </p:nvSpPr>
        <p:spPr>
          <a:xfrm>
            <a:off x="4021138" y="5356225"/>
            <a:ext cx="5080000" cy="14732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Company Tab</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District  </a:t>
            </a:r>
          </a:p>
          <a:p>
            <a:pPr marL="465138" lvl="1" indent="-233363">
              <a:buFontTx/>
              <a:buChar char="•"/>
              <a:defRPr/>
            </a:pPr>
            <a:r>
              <a:rPr lang="en-US" sz="2000" b="1" dirty="0">
                <a:solidFill>
                  <a:schemeClr val="tx1"/>
                </a:solidFill>
                <a:latin typeface="Calibri" pitchFamily="34" charset="0"/>
              </a:rPr>
              <a:t>Contact Information – can be an address</a:t>
            </a:r>
          </a:p>
          <a:p>
            <a:pPr marL="465138" lvl="1" indent="-233363">
              <a:buFontTx/>
              <a:buChar char="•"/>
              <a:defRPr/>
            </a:pPr>
            <a:r>
              <a:rPr lang="en-US" sz="2000" b="1" dirty="0">
                <a:solidFill>
                  <a:schemeClr val="tx1"/>
                </a:solidFill>
                <a:latin typeface="Calibri" pitchFamily="34" charset="0"/>
              </a:rPr>
              <a:t>Company Employees will rarely use</a:t>
            </a: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sp>
        <p:nvSpPr>
          <p:cNvPr id="5" name="Title 4"/>
          <p:cNvSpPr>
            <a:spLocks noGrp="1"/>
          </p:cNvSpPr>
          <p:nvPr>
            <p:ph type="title" idx="4294967295"/>
          </p:nvPr>
        </p:nvSpPr>
        <p:spPr>
          <a:xfrm>
            <a:off x="227014" y="-485996"/>
            <a:ext cx="1935616" cy="413431"/>
          </a:xfrm>
        </p:spPr>
        <p:txBody>
          <a:bodyPr/>
          <a:lstStyle/>
          <a:p>
            <a:r>
              <a:rPr lang="en-US" dirty="0" smtClean="0"/>
              <a:t>Company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2" end="2"/>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3" end="3"/>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2"/>
          <p:cNvSpPr txBox="1">
            <a:spLocks noChangeArrowheads="1"/>
          </p:cNvSpPr>
          <p:nvPr/>
        </p:nvSpPr>
        <p:spPr bwMode="auto">
          <a:xfrm>
            <a:off x="131763" y="131763"/>
            <a:ext cx="7812087" cy="579437"/>
          </a:xfrm>
          <a:prstGeom prst="rect">
            <a:avLst/>
          </a:prstGeom>
          <a:noFill/>
          <a:ln w="9525">
            <a:noFill/>
            <a:miter lim="800000"/>
            <a:headEnd/>
            <a:tailEnd/>
          </a:ln>
        </p:spPr>
        <p:txBody>
          <a:bodyPr lIns="86467" tIns="43236" rIns="86467" bIns="43236">
            <a:spAutoFit/>
          </a:bodyPr>
          <a:lstStyle/>
          <a:p>
            <a:pPr defTabSz="863600">
              <a:spcBef>
                <a:spcPct val="50000"/>
              </a:spcBef>
            </a:pPr>
            <a:r>
              <a:rPr lang="en-US" sz="3200" b="1" dirty="0" smtClean="0">
                <a:solidFill>
                  <a:schemeClr val="bg1"/>
                </a:solidFill>
              </a:rPr>
              <a:t>Program Options</a:t>
            </a:r>
            <a:endParaRPr lang="en-US" sz="3200" b="1" dirty="0">
              <a:solidFill>
                <a:schemeClr val="bg1"/>
              </a:solidFill>
            </a:endParaRPr>
          </a:p>
        </p:txBody>
      </p:sp>
      <p:sp>
        <p:nvSpPr>
          <p:cNvPr id="4" name="Rectangle 3"/>
          <p:cNvSpPr/>
          <p:nvPr/>
        </p:nvSpPr>
        <p:spPr>
          <a:xfrm>
            <a:off x="122238" y="10668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chemeClr val="bg2"/>
                </a:solidFill>
                <a:latin typeface="Calibri" pitchFamily="34" charset="0"/>
              </a:rPr>
              <a:t>PumperPal Program Overview</a:t>
            </a:r>
          </a:p>
          <a:p>
            <a:pPr marL="465138" lvl="1" indent="-233363">
              <a:buFontTx/>
              <a:buChar char="•"/>
              <a:defRPr/>
            </a:pPr>
            <a:r>
              <a:rPr lang="en-US" sz="2400" b="1" dirty="0">
                <a:solidFill>
                  <a:schemeClr val="bg2"/>
                </a:solidFill>
                <a:latin typeface="Calibri" pitchFamily="34" charset="0"/>
              </a:rPr>
              <a:t>PumperPal  Screens / Tabs / Navigation</a:t>
            </a:r>
          </a:p>
        </p:txBody>
      </p:sp>
      <p:sp>
        <p:nvSpPr>
          <p:cNvPr id="6" name="Rectangle 5"/>
          <p:cNvSpPr/>
          <p:nvPr/>
        </p:nvSpPr>
        <p:spPr>
          <a:xfrm>
            <a:off x="122238" y="24384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chemeClr val="bg2"/>
                </a:solidFill>
                <a:latin typeface="Calibri" pitchFamily="34" charset="0"/>
              </a:rPr>
              <a:t>Program Functionality</a:t>
            </a:r>
          </a:p>
          <a:p>
            <a:pPr marL="465138" lvl="1" indent="-233363">
              <a:buFontTx/>
              <a:buChar char="•"/>
              <a:defRPr/>
            </a:pPr>
            <a:r>
              <a:rPr lang="en-US" sz="2400" b="1" dirty="0">
                <a:solidFill>
                  <a:schemeClr val="bg2"/>
                </a:solidFill>
                <a:latin typeface="Calibri" pitchFamily="34" charset="0"/>
              </a:rPr>
              <a:t>PumperPal Main Sections Utilized</a:t>
            </a:r>
          </a:p>
        </p:txBody>
      </p:sp>
      <p:sp>
        <p:nvSpPr>
          <p:cNvPr id="8" name="Rectangle 7"/>
          <p:cNvSpPr/>
          <p:nvPr/>
        </p:nvSpPr>
        <p:spPr>
          <a:xfrm>
            <a:off x="122238" y="3962400"/>
            <a:ext cx="7467600" cy="14589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Program Options</a:t>
            </a:r>
          </a:p>
          <a:p>
            <a:pPr marL="465138" lvl="1" indent="-233363">
              <a:buFontTx/>
              <a:buChar char="•"/>
              <a:defRPr/>
            </a:pPr>
            <a:r>
              <a:rPr lang="en-US" sz="2400" b="1" dirty="0">
                <a:solidFill>
                  <a:schemeClr val="tx1"/>
                </a:solidFill>
                <a:latin typeface="Calibri" pitchFamily="34" charset="0"/>
              </a:rPr>
              <a:t>Overview  of  Options</a:t>
            </a:r>
          </a:p>
          <a:p>
            <a:pPr marL="465138" lvl="1" indent="-233363">
              <a:buFontTx/>
              <a:buChar char="•"/>
              <a:defRPr/>
            </a:pPr>
            <a:endParaRPr lang="en-US" sz="2400" b="1" dirty="0">
              <a:solidFill>
                <a:schemeClr val="tx1"/>
              </a:solidFill>
              <a:latin typeface="Calibri" pitchFamily="34" charset="0"/>
            </a:endParaRPr>
          </a:p>
          <a:p>
            <a:pPr marL="465138" lvl="1" indent="-233363">
              <a:defRPr/>
            </a:pPr>
            <a:endParaRPr lang="en-US" sz="2400" b="1" dirty="0">
              <a:solidFill>
                <a:schemeClr val="tx1"/>
              </a:solidFill>
              <a:latin typeface="Calibri" pitchFamily="34" charset="0"/>
            </a:endParaRPr>
          </a:p>
        </p:txBody>
      </p:sp>
      <p:sp>
        <p:nvSpPr>
          <p:cNvPr id="7" name="Title 6"/>
          <p:cNvSpPr>
            <a:spLocks noGrp="1"/>
          </p:cNvSpPr>
          <p:nvPr>
            <p:ph type="title" idx="4294967295"/>
          </p:nvPr>
        </p:nvSpPr>
        <p:spPr>
          <a:xfrm>
            <a:off x="227013" y="-500510"/>
            <a:ext cx="1587273" cy="413431"/>
          </a:xfrm>
        </p:spPr>
        <p:txBody>
          <a:bodyPr/>
          <a:lstStyle/>
          <a:p>
            <a:r>
              <a:rPr lang="en-US" dirty="0" smtClean="0"/>
              <a:t>Options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438400" y="152400"/>
            <a:ext cx="762000" cy="609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2971800" y="2438400"/>
            <a:ext cx="3810000" cy="990600"/>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Dropdown box or F12 to open list of leases on route</a:t>
            </a:r>
          </a:p>
        </p:txBody>
      </p:sp>
      <p:cxnSp>
        <p:nvCxnSpPr>
          <p:cNvPr id="11" name="Straight Arrow Connector 10"/>
          <p:cNvCxnSpPr>
            <a:stCxn id="9" idx="0"/>
            <a:endCxn id="8" idx="5"/>
          </p:cNvCxnSpPr>
          <p:nvPr/>
        </p:nvCxnSpPr>
        <p:spPr>
          <a:xfrm rot="16200000" flipV="1">
            <a:off x="3100388" y="661987"/>
            <a:ext cx="1765300" cy="178752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4341" name="Picture 7"/>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cxnSp>
        <p:nvCxnSpPr>
          <p:cNvPr id="15" name="Straight Arrow Connector 14"/>
          <p:cNvCxnSpPr/>
          <p:nvPr/>
        </p:nvCxnSpPr>
        <p:spPr>
          <a:xfrm rot="16200000" flipV="1">
            <a:off x="3135313" y="674687"/>
            <a:ext cx="1765300" cy="178752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2971800" y="2438400"/>
            <a:ext cx="3810000" cy="8382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Dropdown box or F12 to open list of leases on route</a:t>
            </a:r>
          </a:p>
        </p:txBody>
      </p:sp>
      <p:sp>
        <p:nvSpPr>
          <p:cNvPr id="12" name="Rounded Rectangle 11"/>
          <p:cNvSpPr/>
          <p:nvPr/>
        </p:nvSpPr>
        <p:spPr>
          <a:xfrm>
            <a:off x="2514600" y="228600"/>
            <a:ext cx="609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Title 9"/>
          <p:cNvSpPr>
            <a:spLocks noGrp="1"/>
          </p:cNvSpPr>
          <p:nvPr>
            <p:ph type="title" idx="4294967295"/>
          </p:nvPr>
        </p:nvSpPr>
        <p:spPr>
          <a:xfrm>
            <a:off x="227013" y="-500510"/>
            <a:ext cx="2400073" cy="413431"/>
          </a:xfrm>
        </p:spPr>
        <p:txBody>
          <a:bodyPr/>
          <a:lstStyle/>
          <a:p>
            <a:r>
              <a:rPr lang="en-US" dirty="0" smtClean="0"/>
              <a:t>  Dropdown</a:t>
            </a:r>
            <a:endParaRPr lang="en-US"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2209800" y="152400"/>
            <a:ext cx="3048000" cy="838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Overview of Options </a:t>
            </a:r>
          </a:p>
        </p:txBody>
      </p:sp>
      <p:pic>
        <p:nvPicPr>
          <p:cNvPr id="124931" name="Picture 2"/>
          <p:cNvPicPr>
            <a:picLocks noChangeAspect="1" noChangeArrowheads="1"/>
          </p:cNvPicPr>
          <p:nvPr/>
        </p:nvPicPr>
        <p:blipFill>
          <a:blip r:embed="rId2" cstate="print"/>
          <a:srcRect/>
          <a:stretch>
            <a:fillRect/>
          </a:stretch>
        </p:blipFill>
        <p:spPr bwMode="auto">
          <a:xfrm>
            <a:off x="6781800" y="685800"/>
            <a:ext cx="1762125" cy="3848100"/>
          </a:xfrm>
          <a:prstGeom prst="rect">
            <a:avLst/>
          </a:prstGeom>
          <a:noFill/>
          <a:ln w="9525">
            <a:noFill/>
            <a:miter lim="800000"/>
            <a:headEnd/>
            <a:tailEnd/>
          </a:ln>
        </p:spPr>
      </p:pic>
      <p:sp>
        <p:nvSpPr>
          <p:cNvPr id="7" name="Rectangle 6"/>
          <p:cNvSpPr/>
          <p:nvPr/>
        </p:nvSpPr>
        <p:spPr>
          <a:xfrm>
            <a:off x="2209800" y="1066800"/>
            <a:ext cx="3048000" cy="838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Frequently Used Options:</a:t>
            </a:r>
          </a:p>
        </p:txBody>
      </p:sp>
      <p:sp>
        <p:nvSpPr>
          <p:cNvPr id="11" name="Oval 10"/>
          <p:cNvSpPr/>
          <p:nvPr/>
        </p:nvSpPr>
        <p:spPr>
          <a:xfrm>
            <a:off x="6553200" y="609600"/>
            <a:ext cx="1371600" cy="381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3" name="Rectangle 12"/>
          <p:cNvSpPr/>
          <p:nvPr/>
        </p:nvSpPr>
        <p:spPr>
          <a:xfrm>
            <a:off x="2209800" y="1981200"/>
            <a:ext cx="3048000" cy="1295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chemeClr val="tx2"/>
                </a:solidFill>
              </a:rPr>
              <a:t>Retrieve Route</a:t>
            </a:r>
          </a:p>
          <a:p>
            <a:pPr lvl="1">
              <a:defRPr/>
            </a:pPr>
            <a:r>
              <a:rPr lang="en-US" sz="2000" b="1" dirty="0">
                <a:solidFill>
                  <a:schemeClr val="tx1"/>
                </a:solidFill>
              </a:rPr>
              <a:t>Retrieves Route Data Previously Entered</a:t>
            </a:r>
          </a:p>
        </p:txBody>
      </p:sp>
      <p:pic>
        <p:nvPicPr>
          <p:cNvPr id="124935" name="Picture 5"/>
          <p:cNvPicPr>
            <a:picLocks noChangeAspect="1" noChangeArrowheads="1"/>
          </p:cNvPicPr>
          <p:nvPr/>
        </p:nvPicPr>
        <p:blipFill>
          <a:blip r:embed="rId3" cstate="print"/>
          <a:srcRect/>
          <a:stretch>
            <a:fillRect/>
          </a:stretch>
        </p:blipFill>
        <p:spPr bwMode="auto">
          <a:xfrm>
            <a:off x="0" y="0"/>
            <a:ext cx="9144000" cy="6865938"/>
          </a:xfrm>
          <a:prstGeom prst="rect">
            <a:avLst/>
          </a:prstGeom>
          <a:noFill/>
          <a:ln w="9525">
            <a:noFill/>
            <a:miter lim="800000"/>
            <a:headEnd/>
            <a:tailEnd/>
          </a:ln>
        </p:spPr>
      </p:pic>
      <p:pic>
        <p:nvPicPr>
          <p:cNvPr id="124936" name="Picture 2"/>
          <p:cNvPicPr>
            <a:picLocks noChangeAspect="1" noChangeArrowheads="1"/>
          </p:cNvPicPr>
          <p:nvPr/>
        </p:nvPicPr>
        <p:blipFill>
          <a:blip r:embed="rId2" cstate="print"/>
          <a:srcRect/>
          <a:stretch>
            <a:fillRect/>
          </a:stretch>
        </p:blipFill>
        <p:spPr bwMode="auto">
          <a:xfrm>
            <a:off x="6781800" y="685800"/>
            <a:ext cx="1762125" cy="3848100"/>
          </a:xfrm>
          <a:prstGeom prst="rect">
            <a:avLst/>
          </a:prstGeom>
          <a:noFill/>
          <a:ln w="9525">
            <a:noFill/>
            <a:miter lim="800000"/>
            <a:headEnd/>
            <a:tailEnd/>
          </a:ln>
        </p:spPr>
      </p:pic>
      <p:sp>
        <p:nvSpPr>
          <p:cNvPr id="17" name="Rectangle 16"/>
          <p:cNvSpPr/>
          <p:nvPr/>
        </p:nvSpPr>
        <p:spPr>
          <a:xfrm>
            <a:off x="8229600" y="304800"/>
            <a:ext cx="762000" cy="304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sp>
        <p:nvSpPr>
          <p:cNvPr id="19" name="Rounded Rectangle 18"/>
          <p:cNvSpPr/>
          <p:nvPr/>
        </p:nvSpPr>
        <p:spPr>
          <a:xfrm>
            <a:off x="6629400" y="609600"/>
            <a:ext cx="1219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22" name="Rounded Rectangle 21"/>
          <p:cNvSpPr/>
          <p:nvPr/>
        </p:nvSpPr>
        <p:spPr>
          <a:xfrm>
            <a:off x="6629400" y="1066800"/>
            <a:ext cx="1219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26" name="Rounded Rectangle 25"/>
          <p:cNvSpPr/>
          <p:nvPr/>
        </p:nvSpPr>
        <p:spPr>
          <a:xfrm>
            <a:off x="6629400" y="3124200"/>
            <a:ext cx="1219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28" name="Rounded Rectangle 27"/>
          <p:cNvSpPr/>
          <p:nvPr/>
        </p:nvSpPr>
        <p:spPr>
          <a:xfrm>
            <a:off x="6629400" y="3810000"/>
            <a:ext cx="1219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29" name="Rectangle 28"/>
          <p:cNvSpPr/>
          <p:nvPr/>
        </p:nvSpPr>
        <p:spPr>
          <a:xfrm>
            <a:off x="0" y="1262063"/>
            <a:ext cx="6386513" cy="37750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chemeClr val="tx1"/>
                </a:solidFill>
                <a:latin typeface="Calibri" pitchFamily="34" charset="0"/>
              </a:rPr>
              <a:t>Overview of </a:t>
            </a:r>
            <a:r>
              <a:rPr lang="en-US" sz="2400" b="1" dirty="0">
                <a:solidFill>
                  <a:srgbClr val="0000FF"/>
                </a:solidFill>
                <a:latin typeface="Calibri" pitchFamily="34" charset="0"/>
              </a:rPr>
              <a:t>Options</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Frequently Used </a:t>
            </a:r>
            <a:r>
              <a:rPr lang="en-US" sz="2000" b="1" dirty="0">
                <a:solidFill>
                  <a:srgbClr val="0000FF"/>
                </a:solidFill>
                <a:latin typeface="Calibri" pitchFamily="34" charset="0"/>
              </a:rPr>
              <a:t>Options</a:t>
            </a:r>
          </a:p>
          <a:p>
            <a:pPr marL="922338" lvl="2" indent="-233363">
              <a:buFont typeface="Wingdings" pitchFamily="2" charset="2"/>
              <a:buChar char="ü"/>
              <a:defRPr/>
            </a:pPr>
            <a:r>
              <a:rPr lang="en-US" sz="2000" b="1" dirty="0">
                <a:solidFill>
                  <a:schemeClr val="tx1"/>
                </a:solidFill>
                <a:latin typeface="Calibri" pitchFamily="34" charset="0"/>
              </a:rPr>
              <a:t>Retrieve Route – Retrieves Route Data Previously Entered </a:t>
            </a:r>
          </a:p>
          <a:p>
            <a:pPr marL="922338" lvl="2" indent="-233363">
              <a:buFont typeface="Wingdings" pitchFamily="2" charset="2"/>
              <a:buChar char="ü"/>
              <a:defRPr/>
            </a:pPr>
            <a:r>
              <a:rPr lang="en-US" sz="2000" b="1" dirty="0">
                <a:solidFill>
                  <a:schemeClr val="tx1"/>
                </a:solidFill>
                <a:latin typeface="Calibri" pitchFamily="34" charset="0"/>
              </a:rPr>
              <a:t>Change Route – Allows Operator to Toggle (switch) between Multiple Routes</a:t>
            </a:r>
          </a:p>
          <a:p>
            <a:pPr marL="922338" lvl="2" indent="-233363">
              <a:buFont typeface="Wingdings" pitchFamily="2" charset="2"/>
              <a:buChar char="ü"/>
              <a:defRPr/>
            </a:pPr>
            <a:r>
              <a:rPr lang="en-US" sz="2000" b="1" dirty="0">
                <a:solidFill>
                  <a:schemeClr val="tx1"/>
                </a:solidFill>
                <a:latin typeface="Calibri" pitchFamily="34" charset="0"/>
              </a:rPr>
              <a:t>Check For Updates – Used to Obtain PumperPal Updates</a:t>
            </a:r>
          </a:p>
          <a:p>
            <a:pPr marL="922338" lvl="2" indent="-233363">
              <a:buFont typeface="Wingdings" pitchFamily="2" charset="2"/>
              <a:buChar char="ü"/>
              <a:defRPr/>
            </a:pPr>
            <a:r>
              <a:rPr lang="en-US" sz="2000" b="1" dirty="0">
                <a:solidFill>
                  <a:schemeClr val="tx1"/>
                </a:solidFill>
                <a:latin typeface="Calibri" pitchFamily="34" charset="0"/>
              </a:rPr>
              <a:t>Shortcut Keys – Glossary of Key Strokes to Access Input Screens</a:t>
            </a: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sp>
        <p:nvSpPr>
          <p:cNvPr id="15" name="Title 14"/>
          <p:cNvSpPr>
            <a:spLocks noGrp="1"/>
          </p:cNvSpPr>
          <p:nvPr>
            <p:ph type="title" idx="4294967295"/>
          </p:nvPr>
        </p:nvSpPr>
        <p:spPr>
          <a:xfrm>
            <a:off x="227013" y="-471482"/>
            <a:ext cx="2095273" cy="427945"/>
          </a:xfrm>
        </p:spPr>
        <p:txBody>
          <a:bodyPr/>
          <a:lstStyle/>
          <a:p>
            <a:r>
              <a:rPr lang="en-US" dirty="0" smtClean="0"/>
              <a:t>  Overview</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4" end="4"/>
                                            </p:txEl>
                                          </p:spTgt>
                                        </p:tgtEl>
                                        <p:attrNameLst>
                                          <p:attrName>ppt_c</p:attrName>
                                        </p:attrNameLst>
                                      </p:cBhvr>
                                      <p:to>
                                        <a:schemeClr val="bg2"/>
                                      </p:to>
                                    </p:animClr>
                                  </p:sub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5" end="5"/>
                                            </p:txEl>
                                          </p:spTgt>
                                        </p:tgtEl>
                                        <p:attrNameLst>
                                          <p:attrName>ppt_c</p:attrName>
                                        </p:attrNameLst>
                                      </p:cBhvr>
                                      <p:to>
                                        <a:schemeClr val="bg2"/>
                                      </p:to>
                                    </p:animClr>
                                  </p:subTnLst>
                                </p:cTn>
                              </p:par>
                              <p:par>
                                <p:cTn id="21" presetID="3" presetClass="exit" presetSubtype="10" fill="hold" grpId="1" nodeType="withEffect">
                                  <p:stCondLst>
                                    <p:cond delay="0"/>
                                  </p:stCondLst>
                                  <p:childTnLst>
                                    <p:animEffect transition="out" filter="blinds(horizontal)">
                                      <p:cBhvr>
                                        <p:cTn id="22" dur="500"/>
                                        <p:tgtEl>
                                          <p:spTgt spid="19"/>
                                        </p:tgtEl>
                                      </p:cBhvr>
                                    </p:animEffect>
                                    <p:set>
                                      <p:cBhvr>
                                        <p:cTn id="23" dur="1" fill="hold">
                                          <p:stCondLst>
                                            <p:cond delay="499"/>
                                          </p:stCondLst>
                                        </p:cTn>
                                        <p:tgtEl>
                                          <p:spTgt spid="19"/>
                                        </p:tgtEl>
                                        <p:attrNameLst>
                                          <p:attrName>style.visibility</p:attrName>
                                        </p:attrNameLst>
                                      </p:cBhvr>
                                      <p:to>
                                        <p:strVal val="hidden"/>
                                      </p:to>
                                    </p:set>
                                  </p:childTnLst>
                                </p:cTn>
                              </p:par>
                              <p:par>
                                <p:cTn id="24" presetID="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9">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6" end="6"/>
                                            </p:txEl>
                                          </p:spTgt>
                                        </p:tgtEl>
                                        <p:attrNameLst>
                                          <p:attrName>ppt_c</p:attrName>
                                        </p:attrNameLst>
                                      </p:cBhvr>
                                      <p:to>
                                        <a:schemeClr val="bg2"/>
                                      </p:to>
                                    </p:animClr>
                                  </p:subTnLst>
                                </p:cTn>
                              </p:par>
                              <p:par>
                                <p:cTn id="30" presetID="1"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childTnLst>
                                </p:cTn>
                              </p:par>
                              <p:par>
                                <p:cTn id="32" presetID="3" presetClass="exit" presetSubtype="10" fill="hold" grpId="1" nodeType="withEffect">
                                  <p:stCondLst>
                                    <p:cond delay="0"/>
                                  </p:stCondLst>
                                  <p:childTnLst>
                                    <p:animEffect transition="out" filter="blinds(horizontal)">
                                      <p:cBhvr>
                                        <p:cTn id="33" dur="500"/>
                                        <p:tgtEl>
                                          <p:spTgt spid="22"/>
                                        </p:tgtEl>
                                      </p:cBhvr>
                                    </p:animEffect>
                                    <p:set>
                                      <p:cBhvr>
                                        <p:cTn id="34" dur="1" fill="hold">
                                          <p:stCondLst>
                                            <p:cond delay="499"/>
                                          </p:stCondLst>
                                        </p:cTn>
                                        <p:tgtEl>
                                          <p:spTgt spid="2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9">
                                            <p:txEl>
                                              <p:pRg st="7" end="7"/>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2" grpId="0" animBg="1"/>
      <p:bldP spid="22" grpId="1" animBg="1"/>
      <p:bldP spid="26" grpId="0" animBg="1"/>
      <p:bldP spid="28" grpId="0" animBg="1"/>
      <p:bldP spid="29" grpId="0" build="p" bldLvl="3" autoUpdateAnimBg="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2209800" y="152400"/>
            <a:ext cx="3048000" cy="838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Overview of Options </a:t>
            </a:r>
          </a:p>
        </p:txBody>
      </p:sp>
      <p:pic>
        <p:nvPicPr>
          <p:cNvPr id="125955" name="Picture 2"/>
          <p:cNvPicPr>
            <a:picLocks noChangeAspect="1" noChangeArrowheads="1"/>
          </p:cNvPicPr>
          <p:nvPr/>
        </p:nvPicPr>
        <p:blipFill>
          <a:blip r:embed="rId2" cstate="print"/>
          <a:srcRect/>
          <a:stretch>
            <a:fillRect/>
          </a:stretch>
        </p:blipFill>
        <p:spPr bwMode="auto">
          <a:xfrm>
            <a:off x="6781800" y="685800"/>
            <a:ext cx="1762125" cy="3848100"/>
          </a:xfrm>
          <a:prstGeom prst="rect">
            <a:avLst/>
          </a:prstGeom>
          <a:noFill/>
          <a:ln w="9525">
            <a:noFill/>
            <a:miter lim="800000"/>
            <a:headEnd/>
            <a:tailEnd/>
          </a:ln>
        </p:spPr>
      </p:pic>
      <p:sp>
        <p:nvSpPr>
          <p:cNvPr id="7" name="Rectangle 6"/>
          <p:cNvSpPr/>
          <p:nvPr/>
        </p:nvSpPr>
        <p:spPr>
          <a:xfrm>
            <a:off x="2209800" y="1066800"/>
            <a:ext cx="3048000" cy="838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Frequently Used Options:</a:t>
            </a:r>
          </a:p>
        </p:txBody>
      </p:sp>
      <p:sp>
        <p:nvSpPr>
          <p:cNvPr id="11" name="Oval 10"/>
          <p:cNvSpPr/>
          <p:nvPr/>
        </p:nvSpPr>
        <p:spPr>
          <a:xfrm>
            <a:off x="6553200" y="609600"/>
            <a:ext cx="1371600" cy="381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3" name="Rectangle 12"/>
          <p:cNvSpPr/>
          <p:nvPr/>
        </p:nvSpPr>
        <p:spPr>
          <a:xfrm>
            <a:off x="2209800" y="1981200"/>
            <a:ext cx="3048000" cy="1295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chemeClr val="tx2"/>
                </a:solidFill>
              </a:rPr>
              <a:t>Retrieve Route</a:t>
            </a:r>
          </a:p>
          <a:p>
            <a:pPr lvl="1">
              <a:defRPr/>
            </a:pPr>
            <a:r>
              <a:rPr lang="en-US" sz="2000" b="1" dirty="0">
                <a:solidFill>
                  <a:schemeClr val="tx1"/>
                </a:solidFill>
              </a:rPr>
              <a:t>Retrieves Route Data Previously Entered</a:t>
            </a:r>
          </a:p>
        </p:txBody>
      </p:sp>
      <p:pic>
        <p:nvPicPr>
          <p:cNvPr id="125959" name="Picture 5"/>
          <p:cNvPicPr>
            <a:picLocks noChangeAspect="1" noChangeArrowheads="1"/>
          </p:cNvPicPr>
          <p:nvPr/>
        </p:nvPicPr>
        <p:blipFill>
          <a:blip r:embed="rId3" cstate="print"/>
          <a:srcRect/>
          <a:stretch>
            <a:fillRect/>
          </a:stretch>
        </p:blipFill>
        <p:spPr bwMode="auto">
          <a:xfrm>
            <a:off x="0" y="-7938"/>
            <a:ext cx="9144000" cy="6865938"/>
          </a:xfrm>
          <a:prstGeom prst="rect">
            <a:avLst/>
          </a:prstGeom>
          <a:noFill/>
          <a:ln w="9525">
            <a:noFill/>
            <a:miter lim="800000"/>
            <a:headEnd/>
            <a:tailEnd/>
          </a:ln>
        </p:spPr>
      </p:pic>
      <p:pic>
        <p:nvPicPr>
          <p:cNvPr id="125960" name="Picture 2"/>
          <p:cNvPicPr>
            <a:picLocks noChangeAspect="1" noChangeArrowheads="1"/>
          </p:cNvPicPr>
          <p:nvPr/>
        </p:nvPicPr>
        <p:blipFill>
          <a:blip r:embed="rId2" cstate="print"/>
          <a:srcRect/>
          <a:stretch>
            <a:fillRect/>
          </a:stretch>
        </p:blipFill>
        <p:spPr bwMode="auto">
          <a:xfrm>
            <a:off x="6781800" y="685800"/>
            <a:ext cx="1762125" cy="3848100"/>
          </a:xfrm>
          <a:prstGeom prst="rect">
            <a:avLst/>
          </a:prstGeom>
          <a:noFill/>
          <a:ln w="9525">
            <a:noFill/>
            <a:miter lim="800000"/>
            <a:headEnd/>
            <a:tailEnd/>
          </a:ln>
        </p:spPr>
      </p:pic>
      <p:sp>
        <p:nvSpPr>
          <p:cNvPr id="17" name="Rectangle 16"/>
          <p:cNvSpPr/>
          <p:nvPr/>
        </p:nvSpPr>
        <p:spPr>
          <a:xfrm>
            <a:off x="8229600" y="304800"/>
            <a:ext cx="762000" cy="304800"/>
          </a:xfrm>
          <a:prstGeom prst="rect">
            <a:avLst/>
          </a:prstGeom>
          <a:solidFill>
            <a:srgbClr val="FFFF00"/>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sp>
        <p:nvSpPr>
          <p:cNvPr id="19" name="Rounded Rectangle 18"/>
          <p:cNvSpPr/>
          <p:nvPr/>
        </p:nvSpPr>
        <p:spPr>
          <a:xfrm>
            <a:off x="6629400" y="8382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34" name="Rounded Rectangle 33"/>
          <p:cNvSpPr/>
          <p:nvPr/>
        </p:nvSpPr>
        <p:spPr>
          <a:xfrm>
            <a:off x="6629400" y="12954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37" name="Rounded Rectangle 36"/>
          <p:cNvSpPr/>
          <p:nvPr/>
        </p:nvSpPr>
        <p:spPr>
          <a:xfrm>
            <a:off x="6629400" y="15240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40" name="Rounded Rectangle 39"/>
          <p:cNvSpPr/>
          <p:nvPr/>
        </p:nvSpPr>
        <p:spPr>
          <a:xfrm>
            <a:off x="6629400" y="17526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43" name="Rounded Rectangle 42"/>
          <p:cNvSpPr/>
          <p:nvPr/>
        </p:nvSpPr>
        <p:spPr>
          <a:xfrm>
            <a:off x="6629400" y="19812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47" name="Rounded Rectangle 46"/>
          <p:cNvSpPr/>
          <p:nvPr/>
        </p:nvSpPr>
        <p:spPr>
          <a:xfrm>
            <a:off x="6629400" y="22098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50" name="Rounded Rectangle 49"/>
          <p:cNvSpPr/>
          <p:nvPr/>
        </p:nvSpPr>
        <p:spPr>
          <a:xfrm>
            <a:off x="6629400" y="24384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53" name="Rounded Rectangle 52"/>
          <p:cNvSpPr/>
          <p:nvPr/>
        </p:nvSpPr>
        <p:spPr>
          <a:xfrm>
            <a:off x="6629400" y="26670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56" name="Rounded Rectangle 55"/>
          <p:cNvSpPr/>
          <p:nvPr/>
        </p:nvSpPr>
        <p:spPr>
          <a:xfrm>
            <a:off x="6629400" y="28956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59" name="Rounded Rectangle 58"/>
          <p:cNvSpPr/>
          <p:nvPr/>
        </p:nvSpPr>
        <p:spPr>
          <a:xfrm>
            <a:off x="6629400" y="33528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2" name="Rounded Rectangle 61"/>
          <p:cNvSpPr/>
          <p:nvPr/>
        </p:nvSpPr>
        <p:spPr>
          <a:xfrm>
            <a:off x="6629400" y="35814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5" name="Rounded Rectangle 64"/>
          <p:cNvSpPr/>
          <p:nvPr/>
        </p:nvSpPr>
        <p:spPr>
          <a:xfrm>
            <a:off x="6629400" y="39624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8" name="Rounded Rectangle 67"/>
          <p:cNvSpPr/>
          <p:nvPr/>
        </p:nvSpPr>
        <p:spPr>
          <a:xfrm>
            <a:off x="6629400" y="4191000"/>
            <a:ext cx="1524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9" name="Rectangle 68"/>
          <p:cNvSpPr/>
          <p:nvPr/>
        </p:nvSpPr>
        <p:spPr>
          <a:xfrm>
            <a:off x="0" y="609600"/>
            <a:ext cx="6618288" cy="5892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chemeClr val="tx1"/>
                </a:solidFill>
                <a:latin typeface="Calibri" pitchFamily="34" charset="0"/>
              </a:rPr>
              <a:t>Overview of </a:t>
            </a:r>
            <a:r>
              <a:rPr lang="en-US" sz="2400" b="1" dirty="0">
                <a:solidFill>
                  <a:srgbClr val="0000FF"/>
                </a:solidFill>
                <a:latin typeface="Calibri" pitchFamily="34" charset="0"/>
              </a:rPr>
              <a:t>Options</a:t>
            </a:r>
            <a:endParaRPr lang="en-US" sz="2000" b="1" dirty="0">
              <a:solidFill>
                <a:schemeClr val="tx1"/>
              </a:solidFill>
              <a:latin typeface="Calibri" pitchFamily="34" charset="0"/>
            </a:endParaRPr>
          </a:p>
          <a:p>
            <a:pPr marL="465138" lvl="1" indent="-233363">
              <a:buFontTx/>
              <a:buChar char="•"/>
              <a:defRPr/>
            </a:pPr>
            <a:r>
              <a:rPr lang="en-US" sz="2000" b="1" dirty="0">
                <a:solidFill>
                  <a:srgbClr val="0000FF"/>
                </a:solidFill>
                <a:latin typeface="Calibri" pitchFamily="34" charset="0"/>
              </a:rPr>
              <a:t>Options</a:t>
            </a:r>
            <a:r>
              <a:rPr lang="en-US" sz="2000" b="1" dirty="0">
                <a:solidFill>
                  <a:schemeClr val="tx1"/>
                </a:solidFill>
                <a:latin typeface="Calibri" pitchFamily="34" charset="0"/>
              </a:rPr>
              <a:t> used by Administrators </a:t>
            </a:r>
          </a:p>
          <a:p>
            <a:pPr marL="922338" lvl="2" indent="-233363">
              <a:buFont typeface="Wingdings" pitchFamily="2" charset="2"/>
              <a:buChar char="ü"/>
              <a:defRPr/>
            </a:pPr>
            <a:r>
              <a:rPr lang="en-US" sz="2000" b="1" dirty="0">
                <a:solidFill>
                  <a:schemeClr val="tx1"/>
                </a:solidFill>
                <a:latin typeface="Calibri" pitchFamily="34" charset="0"/>
              </a:rPr>
              <a:t>Send Route – Used to Send Production Data that has been collected to FTP Server </a:t>
            </a:r>
          </a:p>
          <a:p>
            <a:pPr marL="922338" lvl="2" indent="-233363">
              <a:buFont typeface="Wingdings" pitchFamily="2" charset="2"/>
              <a:buChar char="ü"/>
              <a:defRPr/>
            </a:pPr>
            <a:r>
              <a:rPr lang="en-US" sz="2000" b="1" dirty="0">
                <a:solidFill>
                  <a:schemeClr val="tx1"/>
                </a:solidFill>
                <a:latin typeface="Calibri" pitchFamily="34" charset="0"/>
              </a:rPr>
              <a:t>Create Route – Create or Build a new Route</a:t>
            </a:r>
          </a:p>
          <a:p>
            <a:pPr marL="922338" lvl="2" indent="-233363">
              <a:buFont typeface="Wingdings" pitchFamily="2" charset="2"/>
              <a:buChar char="ü"/>
              <a:defRPr/>
            </a:pPr>
            <a:r>
              <a:rPr lang="en-US" sz="2000" b="1" dirty="0">
                <a:solidFill>
                  <a:schemeClr val="tx1"/>
                </a:solidFill>
                <a:latin typeface="Calibri" pitchFamily="34" charset="0"/>
              </a:rPr>
              <a:t>Change Property Number (</a:t>
            </a:r>
            <a:r>
              <a:rPr lang="en-US" sz="2000" b="1" dirty="0">
                <a:solidFill>
                  <a:srgbClr val="C00000"/>
                </a:solidFill>
                <a:latin typeface="Calibri" pitchFamily="34" charset="0"/>
              </a:rPr>
              <a:t>Seldom Used</a:t>
            </a:r>
            <a:r>
              <a:rPr lang="en-US" sz="2000" b="1" dirty="0">
                <a:solidFill>
                  <a:schemeClr val="tx1"/>
                </a:solidFill>
                <a:latin typeface="Calibri" pitchFamily="34" charset="0"/>
              </a:rPr>
              <a:t>)</a:t>
            </a:r>
          </a:p>
          <a:p>
            <a:pPr marL="922338" lvl="2" indent="-233363">
              <a:buFont typeface="Wingdings" pitchFamily="2" charset="2"/>
              <a:buChar char="ü"/>
              <a:defRPr/>
            </a:pPr>
            <a:r>
              <a:rPr lang="en-US" sz="2000" b="1" dirty="0">
                <a:solidFill>
                  <a:schemeClr val="tx1"/>
                </a:solidFill>
                <a:latin typeface="Calibri" pitchFamily="34" charset="0"/>
              </a:rPr>
              <a:t>Change Pumper Number (</a:t>
            </a:r>
            <a:r>
              <a:rPr lang="en-US" sz="2000" b="1" dirty="0">
                <a:solidFill>
                  <a:srgbClr val="C00000"/>
                </a:solidFill>
                <a:latin typeface="Calibri" pitchFamily="34" charset="0"/>
              </a:rPr>
              <a:t>Seldom Used</a:t>
            </a:r>
            <a:r>
              <a:rPr lang="en-US" sz="2000" b="1" dirty="0">
                <a:solidFill>
                  <a:schemeClr val="tx1"/>
                </a:solidFill>
                <a:latin typeface="Calibri" pitchFamily="34" charset="0"/>
              </a:rPr>
              <a:t>)</a:t>
            </a:r>
          </a:p>
          <a:p>
            <a:pPr marL="922338" lvl="2" indent="-233363">
              <a:buFont typeface="Wingdings" pitchFamily="2" charset="2"/>
              <a:buChar char="ü"/>
              <a:defRPr/>
            </a:pPr>
            <a:r>
              <a:rPr lang="en-US" sz="2000" b="1" dirty="0">
                <a:solidFill>
                  <a:schemeClr val="tx1"/>
                </a:solidFill>
                <a:latin typeface="Calibri" pitchFamily="34" charset="0"/>
              </a:rPr>
              <a:t>Change Company Number (</a:t>
            </a:r>
            <a:r>
              <a:rPr lang="en-US" sz="2000" b="1" dirty="0">
                <a:solidFill>
                  <a:srgbClr val="C00000"/>
                </a:solidFill>
                <a:latin typeface="Calibri" pitchFamily="34" charset="0"/>
              </a:rPr>
              <a:t>Seldom Used</a:t>
            </a:r>
            <a:r>
              <a:rPr lang="en-US" sz="2000" b="1" dirty="0">
                <a:solidFill>
                  <a:schemeClr val="tx1"/>
                </a:solidFill>
                <a:latin typeface="Calibri" pitchFamily="34" charset="0"/>
              </a:rPr>
              <a:t>)</a:t>
            </a:r>
          </a:p>
          <a:p>
            <a:pPr marL="922338" lvl="2" indent="-233363">
              <a:buFont typeface="Wingdings" pitchFamily="2" charset="2"/>
              <a:buChar char="ü"/>
              <a:defRPr/>
            </a:pPr>
            <a:r>
              <a:rPr lang="en-US" sz="2000" b="1" dirty="0">
                <a:solidFill>
                  <a:schemeClr val="tx1"/>
                </a:solidFill>
                <a:latin typeface="Calibri" pitchFamily="34" charset="0"/>
              </a:rPr>
              <a:t>Settings – Change FTP Upload Settings (</a:t>
            </a:r>
            <a:r>
              <a:rPr lang="en-US" sz="2000" b="1" dirty="0">
                <a:solidFill>
                  <a:srgbClr val="C00000"/>
                </a:solidFill>
                <a:latin typeface="Calibri" pitchFamily="34" charset="0"/>
              </a:rPr>
              <a:t>Seldom Used</a:t>
            </a:r>
            <a:r>
              <a:rPr lang="en-US" sz="2000" b="1" dirty="0">
                <a:solidFill>
                  <a:schemeClr val="tx1"/>
                </a:solidFill>
                <a:latin typeface="Calibri" pitchFamily="34" charset="0"/>
              </a:rPr>
              <a:t>)</a:t>
            </a:r>
          </a:p>
          <a:p>
            <a:pPr marL="922338" lvl="2" indent="-233363">
              <a:buFont typeface="Wingdings" pitchFamily="2" charset="2"/>
              <a:buChar char="ü"/>
              <a:defRPr/>
            </a:pPr>
            <a:r>
              <a:rPr lang="en-US" sz="2000" b="1" dirty="0">
                <a:solidFill>
                  <a:schemeClr val="tx1"/>
                </a:solidFill>
                <a:latin typeface="Calibri" pitchFamily="34" charset="0"/>
              </a:rPr>
              <a:t>Transfer Leases – Move Leases Between Routes</a:t>
            </a:r>
          </a:p>
          <a:p>
            <a:pPr marL="922338" lvl="2" indent="-233363">
              <a:buFont typeface="Wingdings" pitchFamily="2" charset="2"/>
              <a:buChar char="ü"/>
              <a:defRPr/>
            </a:pPr>
            <a:r>
              <a:rPr lang="en-US" sz="2000" b="1" dirty="0">
                <a:solidFill>
                  <a:schemeClr val="tx1"/>
                </a:solidFill>
                <a:latin typeface="Calibri" pitchFamily="34" charset="0"/>
              </a:rPr>
              <a:t>Database Maintenance (</a:t>
            </a:r>
            <a:r>
              <a:rPr lang="en-US" sz="2000" b="1" dirty="0">
                <a:solidFill>
                  <a:srgbClr val="C00000"/>
                </a:solidFill>
                <a:latin typeface="Calibri" pitchFamily="34" charset="0"/>
              </a:rPr>
              <a:t>Seldom Used</a:t>
            </a:r>
            <a:r>
              <a:rPr lang="en-US" sz="2000" b="1" dirty="0">
                <a:solidFill>
                  <a:schemeClr val="tx1"/>
                </a:solidFill>
                <a:latin typeface="Calibri" pitchFamily="34" charset="0"/>
              </a:rPr>
              <a:t>)</a:t>
            </a:r>
          </a:p>
          <a:p>
            <a:pPr marL="922338" lvl="2" indent="-233363">
              <a:buFont typeface="Wingdings" pitchFamily="2" charset="2"/>
              <a:buChar char="ü"/>
              <a:defRPr/>
            </a:pPr>
            <a:r>
              <a:rPr lang="en-US" sz="2000" b="1" dirty="0">
                <a:solidFill>
                  <a:schemeClr val="tx1"/>
                </a:solidFill>
                <a:latin typeface="Calibri" pitchFamily="34" charset="0"/>
              </a:rPr>
              <a:t>Backup – Backup System to Laptop (</a:t>
            </a:r>
            <a:r>
              <a:rPr lang="en-US" sz="2000" b="1" dirty="0">
                <a:solidFill>
                  <a:srgbClr val="C00000"/>
                </a:solidFill>
                <a:latin typeface="Calibri" pitchFamily="34" charset="0"/>
              </a:rPr>
              <a:t>Seldom Used</a:t>
            </a:r>
            <a:r>
              <a:rPr lang="en-US" sz="2000" b="1" dirty="0">
                <a:solidFill>
                  <a:schemeClr val="tx1"/>
                </a:solidFill>
                <a:latin typeface="Calibri" pitchFamily="34" charset="0"/>
              </a:rPr>
              <a:t>)</a:t>
            </a:r>
          </a:p>
          <a:p>
            <a:pPr marL="922338" lvl="2" indent="-233363">
              <a:buFont typeface="Wingdings" pitchFamily="2" charset="2"/>
              <a:buChar char="ü"/>
              <a:defRPr/>
            </a:pPr>
            <a:r>
              <a:rPr lang="en-US" sz="2000" b="1" dirty="0">
                <a:solidFill>
                  <a:schemeClr val="tx1"/>
                </a:solidFill>
                <a:latin typeface="Calibri" pitchFamily="34" charset="0"/>
              </a:rPr>
              <a:t>Technical Support – Not Active</a:t>
            </a:r>
          </a:p>
          <a:p>
            <a:pPr marL="922338" lvl="2" indent="-233363">
              <a:buFont typeface="Wingdings" pitchFamily="2" charset="2"/>
              <a:buChar char="ü"/>
              <a:defRPr/>
            </a:pPr>
            <a:r>
              <a:rPr lang="en-US" sz="2000" b="1" dirty="0">
                <a:solidFill>
                  <a:schemeClr val="tx1"/>
                </a:solidFill>
                <a:latin typeface="Calibri" pitchFamily="34" charset="0"/>
              </a:rPr>
              <a:t>Remote Support – Allows PumperPal Programmer  Remote Access to your Laptop (</a:t>
            </a:r>
            <a:r>
              <a:rPr lang="en-US" sz="2000" b="1" dirty="0">
                <a:solidFill>
                  <a:srgbClr val="C00000"/>
                </a:solidFill>
                <a:latin typeface="Calibri" pitchFamily="34" charset="0"/>
              </a:rPr>
              <a:t>Seldom Used</a:t>
            </a:r>
            <a:r>
              <a:rPr lang="en-US" sz="2000" b="1" dirty="0">
                <a:solidFill>
                  <a:schemeClr val="tx1"/>
                </a:solidFill>
                <a:latin typeface="Calibri" pitchFamily="34" charset="0"/>
              </a:rPr>
              <a:t>)</a:t>
            </a:r>
          </a:p>
          <a:p>
            <a:pPr marL="922338" lvl="2" indent="-233363">
              <a:buFont typeface="Wingdings" pitchFamily="2" charset="2"/>
              <a:buChar char="ü"/>
              <a:defRPr/>
            </a:pPr>
            <a:r>
              <a:rPr lang="en-US" sz="2000" b="1" dirty="0">
                <a:solidFill>
                  <a:schemeClr val="tx1"/>
                </a:solidFill>
                <a:latin typeface="Calibri" pitchFamily="34" charset="0"/>
              </a:rPr>
              <a:t>Help – Not Active</a:t>
            </a:r>
          </a:p>
          <a:p>
            <a:pPr marL="922338" lvl="2" indent="-233363">
              <a:buFont typeface="Wingdings" pitchFamily="2" charset="2"/>
              <a:buChar char="ü"/>
              <a:defRPr/>
            </a:pPr>
            <a:r>
              <a:rPr lang="en-US" sz="2000" b="1" dirty="0">
                <a:solidFill>
                  <a:schemeClr val="tx1"/>
                </a:solidFill>
                <a:latin typeface="Calibri" pitchFamily="34" charset="0"/>
              </a:rPr>
              <a:t>About </a:t>
            </a:r>
          </a:p>
          <a:p>
            <a:pPr marL="922338" lvl="2" indent="-233363">
              <a:buFont typeface="Wingdings" pitchFamily="2" charset="2"/>
              <a:buChar char="ü"/>
              <a:defRPr/>
            </a:pPr>
            <a:endParaRPr lang="en-US" sz="2000" b="1" dirty="0">
              <a:solidFill>
                <a:schemeClr val="tx1"/>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sp>
        <p:nvSpPr>
          <p:cNvPr id="24" name="Title 23"/>
          <p:cNvSpPr>
            <a:spLocks noGrp="1"/>
          </p:cNvSpPr>
          <p:nvPr>
            <p:ph type="title" idx="4294967295"/>
          </p:nvPr>
        </p:nvSpPr>
        <p:spPr>
          <a:xfrm>
            <a:off x="227014" y="-500510"/>
            <a:ext cx="1427616" cy="413431"/>
          </a:xfrm>
        </p:spPr>
        <p:txBody>
          <a:bodyPr/>
          <a:lstStyle/>
          <a:p>
            <a:r>
              <a:rPr lang="en-US" dirty="0" smtClean="0"/>
              <a:t>  Items</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9">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4" end="4"/>
                                            </p:txEl>
                                          </p:spTgt>
                                        </p:tgtEl>
                                        <p:attrNameLst>
                                          <p:attrName>ppt_c</p:attrName>
                                        </p:attrNameLst>
                                      </p:cBhvr>
                                      <p:to>
                                        <a:schemeClr val="bg2"/>
                                      </p:to>
                                    </p:animClr>
                                  </p:sub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9">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5" end="5"/>
                                            </p:txEl>
                                          </p:spTgt>
                                        </p:tgtEl>
                                        <p:attrNameLst>
                                          <p:attrName>ppt_c</p:attrName>
                                        </p:attrNameLst>
                                      </p:cBhvr>
                                      <p:to>
                                        <a:schemeClr val="bg2"/>
                                      </p:to>
                                    </p:animClr>
                                  </p:sub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par>
                                <p:cTn id="23" presetID="3" presetClass="exit" presetSubtype="10" fill="hold" grpId="1" nodeType="withEffect">
                                  <p:stCondLst>
                                    <p:cond delay="0"/>
                                  </p:stCondLst>
                                  <p:childTnLst>
                                    <p:animEffect transition="out" filter="blinds(horizontal)">
                                      <p:cBhvr>
                                        <p:cTn id="24" dur="500"/>
                                        <p:tgtEl>
                                          <p:spTgt spid="19"/>
                                        </p:tgtEl>
                                      </p:cBhvr>
                                    </p:animEffect>
                                    <p:set>
                                      <p:cBhvr>
                                        <p:cTn id="25" dur="1" fill="hold">
                                          <p:stCondLst>
                                            <p:cond delay="499"/>
                                          </p:stCondLst>
                                        </p:cTn>
                                        <p:tgtEl>
                                          <p:spTgt spid="19"/>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69">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6" end="6"/>
                                            </p:txEl>
                                          </p:spTgt>
                                        </p:tgtEl>
                                        <p:attrNameLst>
                                          <p:attrName>ppt_c</p:attrName>
                                        </p:attrNameLst>
                                      </p:cBhvr>
                                      <p:to>
                                        <a:schemeClr val="bg2"/>
                                      </p:to>
                                    </p:animClr>
                                  </p:subTnLst>
                                </p:cTn>
                              </p:par>
                              <p:par>
                                <p:cTn id="30" presetID="1"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childTnLst>
                                </p:cTn>
                              </p:par>
                              <p:par>
                                <p:cTn id="32" presetID="3" presetClass="exit" presetSubtype="10" fill="hold" grpId="1" nodeType="withEffect">
                                  <p:stCondLst>
                                    <p:cond delay="0"/>
                                  </p:stCondLst>
                                  <p:childTnLst>
                                    <p:animEffect transition="out" filter="blinds(horizontal)">
                                      <p:cBhvr>
                                        <p:cTn id="33" dur="500"/>
                                        <p:tgtEl>
                                          <p:spTgt spid="34"/>
                                        </p:tgtEl>
                                      </p:cBhvr>
                                    </p:animEffect>
                                    <p:set>
                                      <p:cBhvr>
                                        <p:cTn id="34" dur="1" fill="hold">
                                          <p:stCondLst>
                                            <p:cond delay="499"/>
                                          </p:stCondLst>
                                        </p:cTn>
                                        <p:tgtEl>
                                          <p:spTgt spid="3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9">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7" end="7"/>
                                            </p:txEl>
                                          </p:spTgt>
                                        </p:tgtEl>
                                        <p:attrNameLst>
                                          <p:attrName>ppt_c</p:attrName>
                                        </p:attrNameLst>
                                      </p:cBhvr>
                                      <p:to>
                                        <a:schemeClr val="bg2"/>
                                      </p:to>
                                    </p:animClr>
                                  </p:subTnLst>
                                </p:cTn>
                              </p:par>
                              <p:par>
                                <p:cTn id="39" presetID="1" presetClass="entr" presetSubtype="0"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childTnLst>
                                </p:cTn>
                              </p:par>
                              <p:par>
                                <p:cTn id="41" presetID="3" presetClass="exit" presetSubtype="10" fill="hold" grpId="1" nodeType="withEffect">
                                  <p:stCondLst>
                                    <p:cond delay="0"/>
                                  </p:stCondLst>
                                  <p:childTnLst>
                                    <p:animEffect transition="out" filter="blinds(horizontal)">
                                      <p:cBhvr>
                                        <p:cTn id="42" dur="500"/>
                                        <p:tgtEl>
                                          <p:spTgt spid="37"/>
                                        </p:tgtEl>
                                      </p:cBhvr>
                                    </p:animEffect>
                                    <p:set>
                                      <p:cBhvr>
                                        <p:cTn id="43" dur="1" fill="hold">
                                          <p:stCondLst>
                                            <p:cond delay="499"/>
                                          </p:stCondLst>
                                        </p:cTn>
                                        <p:tgtEl>
                                          <p:spTgt spid="37"/>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69">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8" end="8"/>
                                            </p:txEl>
                                          </p:spTgt>
                                        </p:tgtEl>
                                        <p:attrNameLst>
                                          <p:attrName>ppt_c</p:attrName>
                                        </p:attrNameLst>
                                      </p:cBhvr>
                                      <p:to>
                                        <a:schemeClr val="bg2"/>
                                      </p:to>
                                    </p:animClr>
                                  </p:subTnLst>
                                </p:cTn>
                              </p:par>
                              <p:par>
                                <p:cTn id="48" presetID="1" presetClass="entr" presetSubtype="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childTnLst>
                                </p:cTn>
                              </p:par>
                              <p:par>
                                <p:cTn id="50" presetID="3" presetClass="exit" presetSubtype="10" fill="hold" grpId="1" nodeType="withEffect">
                                  <p:stCondLst>
                                    <p:cond delay="0"/>
                                  </p:stCondLst>
                                  <p:childTnLst>
                                    <p:animEffect transition="out" filter="blinds(horizontal)">
                                      <p:cBhvr>
                                        <p:cTn id="51" dur="500"/>
                                        <p:tgtEl>
                                          <p:spTgt spid="40"/>
                                        </p:tgtEl>
                                      </p:cBhvr>
                                    </p:animEffect>
                                    <p:set>
                                      <p:cBhvr>
                                        <p:cTn id="52" dur="1" fill="hold">
                                          <p:stCondLst>
                                            <p:cond delay="499"/>
                                          </p:stCondLst>
                                        </p:cTn>
                                        <p:tgtEl>
                                          <p:spTgt spid="40"/>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9">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9" end="9"/>
                                            </p:txEl>
                                          </p:spTgt>
                                        </p:tgtEl>
                                        <p:attrNameLst>
                                          <p:attrName>ppt_c</p:attrName>
                                        </p:attrNameLst>
                                      </p:cBhvr>
                                      <p:to>
                                        <a:schemeClr val="bg2"/>
                                      </p:to>
                                    </p:animClr>
                                  </p:subTnLst>
                                </p:cTn>
                              </p:par>
                              <p:par>
                                <p:cTn id="57" presetID="1" presetClass="entr" presetSubtype="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childTnLst>
                                </p:cTn>
                              </p:par>
                              <p:par>
                                <p:cTn id="59" presetID="3" presetClass="exit" presetSubtype="10" fill="hold" grpId="1" nodeType="withEffect">
                                  <p:stCondLst>
                                    <p:cond delay="0"/>
                                  </p:stCondLst>
                                  <p:childTnLst>
                                    <p:animEffect transition="out" filter="blinds(horizontal)">
                                      <p:cBhvr>
                                        <p:cTn id="60" dur="500"/>
                                        <p:tgtEl>
                                          <p:spTgt spid="43"/>
                                        </p:tgtEl>
                                      </p:cBhvr>
                                    </p:animEffect>
                                    <p:set>
                                      <p:cBhvr>
                                        <p:cTn id="61" dur="1" fill="hold">
                                          <p:stCondLst>
                                            <p:cond delay="499"/>
                                          </p:stCondLst>
                                        </p:cTn>
                                        <p:tgtEl>
                                          <p:spTgt spid="43"/>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69">
                                            <p:txEl>
                                              <p:pRg st="10" end="10"/>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10" end="10"/>
                                            </p:txEl>
                                          </p:spTgt>
                                        </p:tgtEl>
                                        <p:attrNameLst>
                                          <p:attrName>ppt_c</p:attrName>
                                        </p:attrNameLst>
                                      </p:cBhvr>
                                      <p:to>
                                        <a:schemeClr val="bg2"/>
                                      </p:to>
                                    </p:animClr>
                                  </p:subTnLst>
                                </p:cTn>
                              </p:par>
                              <p:par>
                                <p:cTn id="66" presetID="1" presetClass="entr" presetSubtype="0"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childTnLst>
                                </p:cTn>
                              </p:par>
                              <p:par>
                                <p:cTn id="68" presetID="3" presetClass="exit" presetSubtype="10" fill="hold" grpId="1" nodeType="withEffect">
                                  <p:stCondLst>
                                    <p:cond delay="0"/>
                                  </p:stCondLst>
                                  <p:childTnLst>
                                    <p:animEffect transition="out" filter="blinds(horizontal)">
                                      <p:cBhvr>
                                        <p:cTn id="69" dur="500"/>
                                        <p:tgtEl>
                                          <p:spTgt spid="47"/>
                                        </p:tgtEl>
                                      </p:cBhvr>
                                    </p:animEffect>
                                    <p:set>
                                      <p:cBhvr>
                                        <p:cTn id="70" dur="1" fill="hold">
                                          <p:stCondLst>
                                            <p:cond delay="499"/>
                                          </p:stCondLst>
                                        </p:cTn>
                                        <p:tgtEl>
                                          <p:spTgt spid="47"/>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69">
                                            <p:txEl>
                                              <p:pRg st="11" end="11"/>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11" end="11"/>
                                            </p:txEl>
                                          </p:spTgt>
                                        </p:tgtEl>
                                        <p:attrNameLst>
                                          <p:attrName>ppt_c</p:attrName>
                                        </p:attrNameLst>
                                      </p:cBhvr>
                                      <p:to>
                                        <a:schemeClr val="bg2"/>
                                      </p:to>
                                    </p:animClr>
                                  </p:subTnLst>
                                </p:cTn>
                              </p:par>
                              <p:par>
                                <p:cTn id="75" presetID="1" presetClass="entr" presetSubtype="0" fill="hold" grpId="0" nodeType="withEffect">
                                  <p:stCondLst>
                                    <p:cond delay="0"/>
                                  </p:stCondLst>
                                  <p:childTnLst>
                                    <p:set>
                                      <p:cBhvr>
                                        <p:cTn id="76" dur="1" fill="hold">
                                          <p:stCondLst>
                                            <p:cond delay="0"/>
                                          </p:stCondLst>
                                        </p:cTn>
                                        <p:tgtEl>
                                          <p:spTgt spid="53"/>
                                        </p:tgtEl>
                                        <p:attrNameLst>
                                          <p:attrName>style.visibility</p:attrName>
                                        </p:attrNameLst>
                                      </p:cBhvr>
                                      <p:to>
                                        <p:strVal val="visible"/>
                                      </p:to>
                                    </p:set>
                                  </p:childTnLst>
                                </p:cTn>
                              </p:par>
                              <p:par>
                                <p:cTn id="77" presetID="3" presetClass="exit" presetSubtype="10" fill="hold" grpId="1" nodeType="withEffect">
                                  <p:stCondLst>
                                    <p:cond delay="0"/>
                                  </p:stCondLst>
                                  <p:childTnLst>
                                    <p:animEffect transition="out" filter="blinds(horizontal)">
                                      <p:cBhvr>
                                        <p:cTn id="78" dur="500"/>
                                        <p:tgtEl>
                                          <p:spTgt spid="50"/>
                                        </p:tgtEl>
                                      </p:cBhvr>
                                    </p:animEffect>
                                    <p:set>
                                      <p:cBhvr>
                                        <p:cTn id="79" dur="1" fill="hold">
                                          <p:stCondLst>
                                            <p:cond delay="499"/>
                                          </p:stCondLst>
                                        </p:cTn>
                                        <p:tgtEl>
                                          <p:spTgt spid="50"/>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1" presetClass="entr" presetSubtype="0" fill="hold" grpId="0" nodeType="clickEffect">
                                  <p:stCondLst>
                                    <p:cond delay="0"/>
                                  </p:stCondLst>
                                  <p:childTnLst>
                                    <p:set>
                                      <p:cBhvr>
                                        <p:cTn id="83" dur="1" fill="hold">
                                          <p:stCondLst>
                                            <p:cond delay="0"/>
                                          </p:stCondLst>
                                        </p:cTn>
                                        <p:tgtEl>
                                          <p:spTgt spid="69">
                                            <p:txEl>
                                              <p:pRg st="12" end="12"/>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12" end="12"/>
                                            </p:txEl>
                                          </p:spTgt>
                                        </p:tgtEl>
                                        <p:attrNameLst>
                                          <p:attrName>ppt_c</p:attrName>
                                        </p:attrNameLst>
                                      </p:cBhvr>
                                      <p:to>
                                        <a:schemeClr val="bg2"/>
                                      </p:to>
                                    </p:animClr>
                                  </p:subTnLst>
                                </p:cTn>
                              </p:par>
                              <p:par>
                                <p:cTn id="84" presetID="1" presetClass="entr" presetSubtype="0" fill="hold" grpId="0" nodeType="withEffect">
                                  <p:stCondLst>
                                    <p:cond delay="0"/>
                                  </p:stCondLst>
                                  <p:childTnLst>
                                    <p:set>
                                      <p:cBhvr>
                                        <p:cTn id="85" dur="1" fill="hold">
                                          <p:stCondLst>
                                            <p:cond delay="0"/>
                                          </p:stCondLst>
                                        </p:cTn>
                                        <p:tgtEl>
                                          <p:spTgt spid="56"/>
                                        </p:tgtEl>
                                        <p:attrNameLst>
                                          <p:attrName>style.visibility</p:attrName>
                                        </p:attrNameLst>
                                      </p:cBhvr>
                                      <p:to>
                                        <p:strVal val="visible"/>
                                      </p:to>
                                    </p:set>
                                  </p:childTnLst>
                                </p:cTn>
                              </p:par>
                              <p:par>
                                <p:cTn id="86" presetID="3" presetClass="exit" presetSubtype="10" fill="hold" grpId="1" nodeType="withEffect">
                                  <p:stCondLst>
                                    <p:cond delay="0"/>
                                  </p:stCondLst>
                                  <p:childTnLst>
                                    <p:animEffect transition="out" filter="blinds(horizontal)">
                                      <p:cBhvr>
                                        <p:cTn id="87" dur="500"/>
                                        <p:tgtEl>
                                          <p:spTgt spid="53"/>
                                        </p:tgtEl>
                                      </p:cBhvr>
                                    </p:animEffect>
                                    <p:set>
                                      <p:cBhvr>
                                        <p:cTn id="88" dur="1" fill="hold">
                                          <p:stCondLst>
                                            <p:cond delay="499"/>
                                          </p:stCondLst>
                                        </p:cTn>
                                        <p:tgtEl>
                                          <p:spTgt spid="53"/>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69">
                                            <p:txEl>
                                              <p:pRg st="13" end="13"/>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13" end="13"/>
                                            </p:txEl>
                                          </p:spTgt>
                                        </p:tgtEl>
                                        <p:attrNameLst>
                                          <p:attrName>ppt_c</p:attrName>
                                        </p:attrNameLst>
                                      </p:cBhvr>
                                      <p:to>
                                        <a:schemeClr val="bg2"/>
                                      </p:to>
                                    </p:animClr>
                                  </p:subTnLst>
                                </p:cTn>
                              </p:par>
                              <p:par>
                                <p:cTn id="93" presetID="1" presetClass="entr" presetSubtype="0"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childTnLst>
                                </p:cTn>
                              </p:par>
                              <p:par>
                                <p:cTn id="95" presetID="3" presetClass="exit" presetSubtype="10" fill="hold" grpId="1" nodeType="withEffect">
                                  <p:stCondLst>
                                    <p:cond delay="0"/>
                                  </p:stCondLst>
                                  <p:childTnLst>
                                    <p:animEffect transition="out" filter="blinds(horizontal)">
                                      <p:cBhvr>
                                        <p:cTn id="96" dur="500"/>
                                        <p:tgtEl>
                                          <p:spTgt spid="56"/>
                                        </p:tgtEl>
                                      </p:cBhvr>
                                    </p:animEffect>
                                    <p:set>
                                      <p:cBhvr>
                                        <p:cTn id="97" dur="1" fill="hold">
                                          <p:stCondLst>
                                            <p:cond delay="499"/>
                                          </p:stCondLst>
                                        </p:cTn>
                                        <p:tgtEl>
                                          <p:spTgt spid="56"/>
                                        </p:tgtEl>
                                        <p:attrNameLst>
                                          <p:attrName>style.visibility</p:attrName>
                                        </p:attrNameLst>
                                      </p:cBhvr>
                                      <p:to>
                                        <p:strVal val="hidden"/>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69">
                                            <p:txEl>
                                              <p:pRg st="14" end="14"/>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14" end="14"/>
                                            </p:txEl>
                                          </p:spTgt>
                                        </p:tgtEl>
                                        <p:attrNameLst>
                                          <p:attrName>ppt_c</p:attrName>
                                        </p:attrNameLst>
                                      </p:cBhvr>
                                      <p:to>
                                        <a:schemeClr val="bg2"/>
                                      </p:to>
                                    </p:animClr>
                                  </p:subTnLst>
                                </p:cTn>
                              </p:par>
                              <p:par>
                                <p:cTn id="102" presetID="1" presetClass="entr" presetSubtype="0" fill="hold" grpId="0" nodeType="withEffect">
                                  <p:stCondLst>
                                    <p:cond delay="0"/>
                                  </p:stCondLst>
                                  <p:childTnLst>
                                    <p:set>
                                      <p:cBhvr>
                                        <p:cTn id="103" dur="1" fill="hold">
                                          <p:stCondLst>
                                            <p:cond delay="0"/>
                                          </p:stCondLst>
                                        </p:cTn>
                                        <p:tgtEl>
                                          <p:spTgt spid="62"/>
                                        </p:tgtEl>
                                        <p:attrNameLst>
                                          <p:attrName>style.visibility</p:attrName>
                                        </p:attrNameLst>
                                      </p:cBhvr>
                                      <p:to>
                                        <p:strVal val="visible"/>
                                      </p:to>
                                    </p:set>
                                  </p:childTnLst>
                                </p:cTn>
                              </p:par>
                              <p:par>
                                <p:cTn id="104" presetID="3" presetClass="exit" presetSubtype="10" fill="hold" grpId="1" nodeType="withEffect">
                                  <p:stCondLst>
                                    <p:cond delay="0"/>
                                  </p:stCondLst>
                                  <p:childTnLst>
                                    <p:animEffect transition="out" filter="blinds(horizontal)">
                                      <p:cBhvr>
                                        <p:cTn id="105" dur="500"/>
                                        <p:tgtEl>
                                          <p:spTgt spid="59"/>
                                        </p:tgtEl>
                                      </p:cBhvr>
                                    </p:animEffect>
                                    <p:set>
                                      <p:cBhvr>
                                        <p:cTn id="106" dur="1" fill="hold">
                                          <p:stCondLst>
                                            <p:cond delay="499"/>
                                          </p:stCondLst>
                                        </p:cTn>
                                        <p:tgtEl>
                                          <p:spTgt spid="59"/>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69">
                                            <p:txEl>
                                              <p:pRg st="15" end="15"/>
                                            </p:txEl>
                                          </p:spTgt>
                                        </p:tgtEl>
                                        <p:attrNameLst>
                                          <p:attrName>style.visibility</p:attrName>
                                        </p:attrNameLst>
                                      </p:cBhvr>
                                      <p:to>
                                        <p:strVal val="visible"/>
                                      </p:to>
                                    </p:set>
                                  </p:childTnLst>
                                  <p:subTnLst>
                                    <p:animClr clrSpc="rgb" dir="cw">
                                      <p:cBhvr override="childStyle">
                                        <p:cTn dur="1" fill="hold" display="0" masterRel="nextClick" afterEffect="1"/>
                                        <p:tgtEl>
                                          <p:spTgt spid="69">
                                            <p:txEl>
                                              <p:pRg st="15" end="15"/>
                                            </p:txEl>
                                          </p:spTgt>
                                        </p:tgtEl>
                                        <p:attrNameLst>
                                          <p:attrName>ppt_c</p:attrName>
                                        </p:attrNameLst>
                                      </p:cBhvr>
                                      <p:to>
                                        <a:schemeClr val="bg2"/>
                                      </p:to>
                                    </p:animClr>
                                  </p:subTnLst>
                                </p:cTn>
                              </p:par>
                              <p:par>
                                <p:cTn id="111" presetID="1" presetClass="entr" presetSubtype="0" fill="hold" grpId="0" nodeType="withEffect">
                                  <p:stCondLst>
                                    <p:cond delay="0"/>
                                  </p:stCondLst>
                                  <p:childTnLst>
                                    <p:set>
                                      <p:cBhvr>
                                        <p:cTn id="112" dur="1" fill="hold">
                                          <p:stCondLst>
                                            <p:cond delay="0"/>
                                          </p:stCondLst>
                                        </p:cTn>
                                        <p:tgtEl>
                                          <p:spTgt spid="65"/>
                                        </p:tgtEl>
                                        <p:attrNameLst>
                                          <p:attrName>style.visibility</p:attrName>
                                        </p:attrNameLst>
                                      </p:cBhvr>
                                      <p:to>
                                        <p:strVal val="visible"/>
                                      </p:to>
                                    </p:set>
                                  </p:childTnLst>
                                </p:cTn>
                              </p:par>
                              <p:par>
                                <p:cTn id="113" presetID="3" presetClass="exit" presetSubtype="10" fill="hold" grpId="1" nodeType="withEffect">
                                  <p:stCondLst>
                                    <p:cond delay="0"/>
                                  </p:stCondLst>
                                  <p:childTnLst>
                                    <p:animEffect transition="out" filter="blinds(horizontal)">
                                      <p:cBhvr>
                                        <p:cTn id="114" dur="500"/>
                                        <p:tgtEl>
                                          <p:spTgt spid="65"/>
                                        </p:tgtEl>
                                      </p:cBhvr>
                                    </p:animEffect>
                                    <p:set>
                                      <p:cBhvr>
                                        <p:cTn id="115" dur="1" fill="hold">
                                          <p:stCondLst>
                                            <p:cond delay="499"/>
                                          </p:stCondLst>
                                        </p:cTn>
                                        <p:tgtEl>
                                          <p:spTgt spid="65"/>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69">
                                            <p:txEl>
                                              <p:pRg st="16" end="16"/>
                                            </p:txEl>
                                          </p:spTgt>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34" grpId="0" animBg="1"/>
      <p:bldP spid="34" grpId="1" animBg="1"/>
      <p:bldP spid="37" grpId="0" animBg="1"/>
      <p:bldP spid="37" grpId="1" animBg="1"/>
      <p:bldP spid="40" grpId="0" animBg="1"/>
      <p:bldP spid="40" grpId="1" animBg="1"/>
      <p:bldP spid="43" grpId="0" animBg="1"/>
      <p:bldP spid="43" grpId="1" animBg="1"/>
      <p:bldP spid="47" grpId="0" animBg="1"/>
      <p:bldP spid="47" grpId="1" animBg="1"/>
      <p:bldP spid="50" grpId="0" animBg="1"/>
      <p:bldP spid="50" grpId="1" animBg="1"/>
      <p:bldP spid="53" grpId="0" animBg="1"/>
      <p:bldP spid="53" grpId="1" animBg="1"/>
      <p:bldP spid="56" grpId="0" animBg="1"/>
      <p:bldP spid="56" grpId="1" animBg="1"/>
      <p:bldP spid="59" grpId="0" animBg="1"/>
      <p:bldP spid="59" grpId="1" animBg="1"/>
      <p:bldP spid="62" grpId="0" animBg="1"/>
      <p:bldP spid="65" grpId="0" animBg="1"/>
      <p:bldP spid="65" grpId="1" animBg="1"/>
      <p:bldP spid="68" grpId="0" animBg="1"/>
      <p:bldP spid="69" grpId="0" build="p" bldLvl="3" autoUpdateAnimBg="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131763" y="131763"/>
            <a:ext cx="3540351" cy="579437"/>
          </a:xfrm>
          <a:prstGeom prst="rect">
            <a:avLst/>
          </a:prstGeom>
          <a:noFill/>
          <a:ln w="9525">
            <a:noFill/>
            <a:miter lim="800000"/>
            <a:headEnd/>
            <a:tailEnd/>
          </a:ln>
        </p:spPr>
        <p:txBody>
          <a:bodyPr wrap="square" lIns="86467" tIns="43236" rIns="86467" bIns="43236">
            <a:spAutoFit/>
          </a:bodyPr>
          <a:lstStyle/>
          <a:p>
            <a:pPr defTabSz="863600">
              <a:spcBef>
                <a:spcPct val="50000"/>
              </a:spcBef>
            </a:pPr>
            <a:r>
              <a:rPr lang="en-US" sz="3200" b="1" dirty="0" smtClean="0">
                <a:solidFill>
                  <a:schemeClr val="bg1"/>
                </a:solidFill>
              </a:rPr>
              <a:t>Program Options</a:t>
            </a:r>
            <a:endParaRPr lang="en-US" sz="3200" b="1" dirty="0">
              <a:solidFill>
                <a:schemeClr val="bg1"/>
              </a:solidFill>
            </a:endParaRPr>
          </a:p>
        </p:txBody>
      </p:sp>
      <p:sp>
        <p:nvSpPr>
          <p:cNvPr id="4" name="Rectangle 3"/>
          <p:cNvSpPr/>
          <p:nvPr/>
        </p:nvSpPr>
        <p:spPr>
          <a:xfrm>
            <a:off x="122238" y="10668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chemeClr val="bg2"/>
                </a:solidFill>
                <a:latin typeface="Calibri" pitchFamily="34" charset="0"/>
              </a:rPr>
              <a:t>PumperPal Program Overview</a:t>
            </a:r>
          </a:p>
          <a:p>
            <a:pPr marL="465138" lvl="1" indent="-233363">
              <a:buFontTx/>
              <a:buChar char="•"/>
              <a:defRPr/>
            </a:pPr>
            <a:r>
              <a:rPr lang="en-US" sz="2400" b="1" dirty="0">
                <a:solidFill>
                  <a:schemeClr val="bg2"/>
                </a:solidFill>
                <a:latin typeface="Calibri" pitchFamily="34" charset="0"/>
              </a:rPr>
              <a:t>PumperPal  Screens / Tabs / Navigation</a:t>
            </a:r>
          </a:p>
        </p:txBody>
      </p:sp>
      <p:sp>
        <p:nvSpPr>
          <p:cNvPr id="6" name="Rectangle 5"/>
          <p:cNvSpPr/>
          <p:nvPr/>
        </p:nvSpPr>
        <p:spPr>
          <a:xfrm>
            <a:off x="122238" y="24384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chemeClr val="bg2"/>
                </a:solidFill>
                <a:latin typeface="Calibri" pitchFamily="34" charset="0"/>
              </a:rPr>
              <a:t>Program Functionality</a:t>
            </a:r>
          </a:p>
          <a:p>
            <a:pPr marL="465138" lvl="1" indent="-233363">
              <a:buFontTx/>
              <a:buChar char="•"/>
              <a:defRPr/>
            </a:pPr>
            <a:r>
              <a:rPr lang="en-US" sz="2400" b="1" dirty="0">
                <a:solidFill>
                  <a:schemeClr val="bg2"/>
                </a:solidFill>
                <a:latin typeface="Calibri" pitchFamily="34" charset="0"/>
              </a:rPr>
              <a:t>PumperPal  Main  Sections  Utilized</a:t>
            </a:r>
          </a:p>
        </p:txBody>
      </p:sp>
      <p:sp>
        <p:nvSpPr>
          <p:cNvPr id="8" name="Rectangle 7"/>
          <p:cNvSpPr/>
          <p:nvPr/>
        </p:nvSpPr>
        <p:spPr>
          <a:xfrm>
            <a:off x="122238" y="3962400"/>
            <a:ext cx="7467600" cy="14589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Program Options</a:t>
            </a:r>
          </a:p>
          <a:p>
            <a:pPr marL="465138" lvl="1" indent="-233363">
              <a:buFontTx/>
              <a:buChar char="•"/>
              <a:defRPr/>
            </a:pPr>
            <a:r>
              <a:rPr lang="en-US" sz="2400" b="1" dirty="0">
                <a:solidFill>
                  <a:schemeClr val="bg2"/>
                </a:solidFill>
                <a:latin typeface="Calibri" pitchFamily="34" charset="0"/>
              </a:rPr>
              <a:t>Overview  of  Options</a:t>
            </a:r>
          </a:p>
          <a:p>
            <a:pPr marL="465138" lvl="1" indent="-233363">
              <a:buFontTx/>
              <a:buChar char="•"/>
              <a:defRPr/>
            </a:pPr>
            <a:r>
              <a:rPr lang="en-US" sz="2400" b="1" dirty="0">
                <a:solidFill>
                  <a:schemeClr val="tx1"/>
                </a:solidFill>
                <a:latin typeface="Calibri" pitchFamily="34" charset="0"/>
              </a:rPr>
              <a:t>Main  Options  Used  by  Operator</a:t>
            </a:r>
          </a:p>
          <a:p>
            <a:pPr marL="465138" lvl="1" indent="-233363">
              <a:defRPr/>
            </a:pPr>
            <a:endParaRPr lang="en-US" sz="2400" b="1" dirty="0">
              <a:solidFill>
                <a:schemeClr val="tx1"/>
              </a:solidFill>
              <a:latin typeface="Calibri" pitchFamily="34" charset="0"/>
            </a:endParaRPr>
          </a:p>
        </p:txBody>
      </p:sp>
      <p:sp>
        <p:nvSpPr>
          <p:cNvPr id="7" name="Title 6"/>
          <p:cNvSpPr>
            <a:spLocks noGrp="1"/>
          </p:cNvSpPr>
          <p:nvPr>
            <p:ph type="title" idx="4294967295"/>
          </p:nvPr>
        </p:nvSpPr>
        <p:spPr>
          <a:xfrm>
            <a:off x="227014" y="-500510"/>
            <a:ext cx="2022700" cy="398917"/>
          </a:xfrm>
        </p:spPr>
        <p:txBody>
          <a:bodyPr/>
          <a:lstStyle/>
          <a:p>
            <a:r>
              <a:rPr lang="en-US" dirty="0" smtClean="0"/>
              <a:t>  Operator</a:t>
            </a:r>
            <a:endParaRPr lang="en-US" dirty="0"/>
          </a:p>
        </p:txBody>
      </p:sp>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28004"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7" name="Rounded Rectangle 6"/>
          <p:cNvSpPr/>
          <p:nvPr/>
        </p:nvSpPr>
        <p:spPr>
          <a:xfrm>
            <a:off x="6629400" y="609600"/>
            <a:ext cx="1219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2" name="Rectangle 11"/>
          <p:cNvSpPr/>
          <p:nvPr/>
        </p:nvSpPr>
        <p:spPr>
          <a:xfrm>
            <a:off x="0" y="827088"/>
            <a:ext cx="6386513" cy="23812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chemeClr val="tx1"/>
                </a:solidFill>
                <a:latin typeface="Calibri" pitchFamily="34" charset="0"/>
              </a:rPr>
              <a:t>Main </a:t>
            </a:r>
            <a:r>
              <a:rPr lang="en-US" sz="2400" b="1" dirty="0">
                <a:solidFill>
                  <a:srgbClr val="0000FF"/>
                </a:solidFill>
                <a:latin typeface="Calibri" pitchFamily="34" charset="0"/>
              </a:rPr>
              <a:t>Options</a:t>
            </a:r>
            <a:r>
              <a:rPr lang="en-US" sz="2400" b="1" dirty="0">
                <a:solidFill>
                  <a:schemeClr val="tx1"/>
                </a:solidFill>
                <a:latin typeface="Calibri" pitchFamily="34" charset="0"/>
              </a:rPr>
              <a:t> used by Operator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Retrieve Route – Retrieves Route Data Previously Entered </a:t>
            </a:r>
          </a:p>
          <a:p>
            <a:pPr marL="922338" lvl="2" indent="-233363">
              <a:buFont typeface="Wingdings" pitchFamily="2" charset="2"/>
              <a:buChar char="ü"/>
              <a:defRPr/>
            </a:pPr>
            <a:r>
              <a:rPr lang="en-US" sz="2000" b="1" dirty="0">
                <a:solidFill>
                  <a:schemeClr val="tx1"/>
                </a:solidFill>
                <a:latin typeface="Calibri" pitchFamily="34" charset="0"/>
              </a:rPr>
              <a:t>Returning from days off </a:t>
            </a:r>
          </a:p>
          <a:p>
            <a:pPr marL="922338" lvl="2" indent="-233363">
              <a:buFont typeface="Wingdings" pitchFamily="2" charset="2"/>
              <a:buChar char="ü"/>
              <a:defRPr/>
            </a:pPr>
            <a:r>
              <a:rPr lang="en-US" sz="2000" b="1" dirty="0">
                <a:solidFill>
                  <a:schemeClr val="tx1"/>
                </a:solidFill>
                <a:latin typeface="Calibri" pitchFamily="34" charset="0"/>
              </a:rPr>
              <a:t>Relief Operator</a:t>
            </a:r>
          </a:p>
          <a:p>
            <a:pPr marL="922338" lvl="2" indent="-233363">
              <a:buFont typeface="Wingdings" pitchFamily="2" charset="2"/>
              <a:buChar char="ü"/>
              <a:defRPr/>
            </a:pPr>
            <a:r>
              <a:rPr lang="en-US" sz="2000" b="1" dirty="0">
                <a:solidFill>
                  <a:schemeClr val="tx1"/>
                </a:solidFill>
                <a:latin typeface="Calibri" pitchFamily="34" charset="0"/>
              </a:rPr>
              <a:t>Will be covered on detail during </a:t>
            </a:r>
            <a:r>
              <a:rPr lang="en-US" sz="2000" b="1" dirty="0">
                <a:solidFill>
                  <a:srgbClr val="0000FF"/>
                </a:solidFill>
                <a:latin typeface="Calibri" pitchFamily="34" charset="0"/>
              </a:rPr>
              <a:t>Data Entry</a:t>
            </a: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sp>
        <p:nvSpPr>
          <p:cNvPr id="8" name="Title 7"/>
          <p:cNvSpPr>
            <a:spLocks noGrp="1"/>
          </p:cNvSpPr>
          <p:nvPr>
            <p:ph type="title" idx="4294967295"/>
          </p:nvPr>
        </p:nvSpPr>
        <p:spPr>
          <a:xfrm>
            <a:off x="227014" y="-529538"/>
            <a:ext cx="1877558" cy="442459"/>
          </a:xfrm>
        </p:spPr>
        <p:txBody>
          <a:bodyPr/>
          <a:lstStyle/>
          <a:p>
            <a:r>
              <a:rPr lang="en-US" dirty="0" smtClean="0"/>
              <a:t>  Retrieve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4" end="4"/>
                                            </p:txEl>
                                          </p:spTgt>
                                        </p:tgtEl>
                                        <p:attrNameLst>
                                          <p:attrName>ppt_c</p:attrName>
                                        </p:attrNameLst>
                                      </p:cBhvr>
                                      <p:to>
                                        <a:schemeClr val="bg2"/>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5" end="5"/>
                                            </p:txEl>
                                          </p:spTgt>
                                        </p:tgtEl>
                                        <p:attrNameLst>
                                          <p:attrName>ppt_c</p:attrName>
                                        </p:attrNameLst>
                                      </p:cBhvr>
                                      <p:to>
                                        <a:schemeClr val="bg2"/>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build="p" bldLvl="3" autoUpdateAnimBg="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29028"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7" name="Rounded Rectangle 6"/>
          <p:cNvSpPr/>
          <p:nvPr/>
        </p:nvSpPr>
        <p:spPr>
          <a:xfrm>
            <a:off x="6629400" y="1066800"/>
            <a:ext cx="1219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3" name="Rectangle 12"/>
          <p:cNvSpPr/>
          <p:nvPr/>
        </p:nvSpPr>
        <p:spPr>
          <a:xfrm>
            <a:off x="0" y="827088"/>
            <a:ext cx="6386513" cy="23812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chemeClr val="tx1"/>
                </a:solidFill>
                <a:latin typeface="Calibri" pitchFamily="34" charset="0"/>
              </a:rPr>
              <a:t>Main </a:t>
            </a:r>
            <a:r>
              <a:rPr lang="en-US" sz="2400" b="1" dirty="0">
                <a:solidFill>
                  <a:srgbClr val="0000FF"/>
                </a:solidFill>
                <a:latin typeface="Calibri" pitchFamily="34" charset="0"/>
              </a:rPr>
              <a:t>Options</a:t>
            </a:r>
            <a:r>
              <a:rPr lang="en-US" sz="2400" b="1" dirty="0">
                <a:solidFill>
                  <a:schemeClr val="tx1"/>
                </a:solidFill>
                <a:latin typeface="Calibri" pitchFamily="34" charset="0"/>
              </a:rPr>
              <a:t> used by Operator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Change Route – Allows Operator to Toggle (switch) between Multiple Routes</a:t>
            </a:r>
          </a:p>
          <a:p>
            <a:pPr marL="922338" lvl="2" indent="-233363">
              <a:buFont typeface="Wingdings" pitchFamily="2" charset="2"/>
              <a:buChar char="ü"/>
              <a:defRPr/>
            </a:pPr>
            <a:r>
              <a:rPr lang="en-US" sz="2000" b="1" dirty="0">
                <a:solidFill>
                  <a:schemeClr val="tx1"/>
                </a:solidFill>
                <a:latin typeface="Calibri" pitchFamily="34" charset="0"/>
              </a:rPr>
              <a:t>Pump Multiple Routes</a:t>
            </a:r>
          </a:p>
          <a:p>
            <a:pPr marL="922338" lvl="2" indent="-233363">
              <a:buFont typeface="Wingdings" pitchFamily="2" charset="2"/>
              <a:buChar char="ü"/>
              <a:defRPr/>
            </a:pPr>
            <a:r>
              <a:rPr lang="en-US" sz="2000" b="1" dirty="0">
                <a:solidFill>
                  <a:schemeClr val="tx1"/>
                </a:solidFill>
                <a:latin typeface="Calibri" pitchFamily="34" charset="0"/>
              </a:rPr>
              <a:t>List of Routes Retrieved</a:t>
            </a:r>
          </a:p>
          <a:p>
            <a:pPr marL="922338" lvl="2" indent="-233363">
              <a:buFont typeface="Wingdings" pitchFamily="2" charset="2"/>
              <a:buChar char="ü"/>
              <a:defRPr/>
            </a:pPr>
            <a:r>
              <a:rPr lang="en-US" sz="2000" b="1" dirty="0">
                <a:solidFill>
                  <a:schemeClr val="tx1"/>
                </a:solidFill>
                <a:latin typeface="Calibri" pitchFamily="34" charset="0"/>
              </a:rPr>
              <a:t>Check the Route </a:t>
            </a: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7" name="Picture 2"/>
          <p:cNvPicPr>
            <a:picLocks noChangeAspect="1" noChangeArrowheads="1"/>
          </p:cNvPicPr>
          <p:nvPr/>
        </p:nvPicPr>
        <p:blipFill>
          <a:blip r:embed="rId4" cstate="print"/>
          <a:srcRect/>
          <a:stretch>
            <a:fillRect/>
          </a:stretch>
        </p:blipFill>
        <p:spPr bwMode="auto">
          <a:xfrm>
            <a:off x="1447800" y="3648075"/>
            <a:ext cx="5410200" cy="3133725"/>
          </a:xfrm>
          <a:prstGeom prst="rect">
            <a:avLst/>
          </a:prstGeom>
          <a:noFill/>
          <a:ln w="9525">
            <a:noFill/>
            <a:miter lim="800000"/>
            <a:headEnd/>
            <a:tailEnd/>
          </a:ln>
        </p:spPr>
      </p:pic>
      <p:sp>
        <p:nvSpPr>
          <p:cNvPr id="19" name="Rounded Rectangle 18"/>
          <p:cNvSpPr/>
          <p:nvPr/>
        </p:nvSpPr>
        <p:spPr>
          <a:xfrm>
            <a:off x="1600200" y="5257800"/>
            <a:ext cx="2362200" cy="304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Title 8"/>
          <p:cNvSpPr>
            <a:spLocks noGrp="1"/>
          </p:cNvSpPr>
          <p:nvPr>
            <p:ph type="title" idx="4294967295"/>
          </p:nvPr>
        </p:nvSpPr>
        <p:spPr>
          <a:xfrm>
            <a:off x="227014" y="-515024"/>
            <a:ext cx="1761444" cy="427945"/>
          </a:xfrm>
        </p:spPr>
        <p:txBody>
          <a:bodyPr/>
          <a:lstStyle/>
          <a:p>
            <a:r>
              <a:rPr lang="en-US" dirty="0" smtClean="0"/>
              <a:t>  Change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3">
                                            <p:txEl>
                                              <p:pRg st="4" end="4"/>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3">
                                            <p:txEl>
                                              <p:pRg st="5" end="5"/>
                                            </p:txEl>
                                          </p:spTgt>
                                        </p:tgtEl>
                                        <p:attrNameLst>
                                          <p:attrName>ppt_c</p:attrName>
                                        </p:attrNameLst>
                                      </p:cBhvr>
                                      <p:to>
                                        <a:schemeClr val="bg2"/>
                                      </p:to>
                                    </p:animClr>
                                  </p:sub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build="p" bldLvl="3" autoUpdateAnimBg="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0"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30052"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7" name="Rounded Rectangle 6"/>
          <p:cNvSpPr/>
          <p:nvPr/>
        </p:nvSpPr>
        <p:spPr>
          <a:xfrm>
            <a:off x="6629400" y="3124200"/>
            <a:ext cx="1219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8" name="Rectangle 17"/>
          <p:cNvSpPr/>
          <p:nvPr/>
        </p:nvSpPr>
        <p:spPr>
          <a:xfrm>
            <a:off x="0" y="827088"/>
            <a:ext cx="6386513" cy="23812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chemeClr val="tx1"/>
                </a:solidFill>
                <a:latin typeface="Calibri" pitchFamily="34" charset="0"/>
              </a:rPr>
              <a:t>Main </a:t>
            </a:r>
            <a:r>
              <a:rPr lang="en-US" sz="2400" b="1" dirty="0">
                <a:solidFill>
                  <a:srgbClr val="0000FF"/>
                </a:solidFill>
                <a:latin typeface="Calibri" pitchFamily="34" charset="0"/>
              </a:rPr>
              <a:t>Options</a:t>
            </a:r>
            <a:r>
              <a:rPr lang="en-US" sz="2400" b="1" dirty="0">
                <a:solidFill>
                  <a:schemeClr val="tx1"/>
                </a:solidFill>
                <a:latin typeface="Calibri" pitchFamily="34" charset="0"/>
              </a:rPr>
              <a:t> used by Operator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Check for Updates – Used to Obtain PumperPal Updates (Version)</a:t>
            </a:r>
          </a:p>
          <a:p>
            <a:pPr marL="922338" lvl="2" indent="-233363">
              <a:buFont typeface="Wingdings" pitchFamily="2" charset="2"/>
              <a:buChar char="ü"/>
              <a:defRPr/>
            </a:pPr>
            <a:r>
              <a:rPr lang="en-US" sz="2000" b="1" dirty="0">
                <a:solidFill>
                  <a:schemeClr val="tx1"/>
                </a:solidFill>
                <a:latin typeface="Calibri" pitchFamily="34" charset="0"/>
              </a:rPr>
              <a:t>When Updates are Available the Operator will be prompted to Update </a:t>
            </a:r>
          </a:p>
          <a:p>
            <a:pPr marL="922338" lvl="2" indent="-233363">
              <a:buFont typeface="Wingdings" pitchFamily="2" charset="2"/>
              <a:buChar char="ü"/>
              <a:defRPr/>
            </a:pPr>
            <a:r>
              <a:rPr lang="en-US" sz="2000" b="1" dirty="0">
                <a:solidFill>
                  <a:schemeClr val="tx1"/>
                </a:solidFill>
                <a:latin typeface="Calibri" pitchFamily="34" charset="0"/>
              </a:rPr>
              <a:t>Check Yes when instructed</a:t>
            </a: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21" name="Picture 2"/>
          <p:cNvPicPr>
            <a:picLocks noChangeAspect="1" noChangeArrowheads="1"/>
          </p:cNvPicPr>
          <p:nvPr/>
        </p:nvPicPr>
        <p:blipFill>
          <a:blip r:embed="rId4" cstate="print"/>
          <a:srcRect/>
          <a:stretch>
            <a:fillRect/>
          </a:stretch>
        </p:blipFill>
        <p:spPr bwMode="auto">
          <a:xfrm>
            <a:off x="5410200" y="4706938"/>
            <a:ext cx="3200400" cy="1219200"/>
          </a:xfrm>
          <a:prstGeom prst="rect">
            <a:avLst/>
          </a:prstGeom>
          <a:noFill/>
          <a:ln w="9525">
            <a:noFill/>
            <a:miter lim="800000"/>
            <a:headEnd/>
            <a:tailEnd/>
          </a:ln>
        </p:spPr>
      </p:pic>
      <p:pic>
        <p:nvPicPr>
          <p:cNvPr id="8" name="Picture 6"/>
          <p:cNvPicPr>
            <a:picLocks noChangeAspect="1" noChangeArrowheads="1"/>
          </p:cNvPicPr>
          <p:nvPr/>
        </p:nvPicPr>
        <p:blipFill>
          <a:blip r:embed="rId5" cstate="print"/>
          <a:srcRect/>
          <a:stretch>
            <a:fillRect/>
          </a:stretch>
        </p:blipFill>
        <p:spPr bwMode="auto">
          <a:xfrm>
            <a:off x="2782888" y="3375025"/>
            <a:ext cx="2752725" cy="1190625"/>
          </a:xfrm>
          <a:prstGeom prst="rect">
            <a:avLst/>
          </a:prstGeom>
          <a:noFill/>
          <a:ln w="9525">
            <a:noFill/>
            <a:miter lim="800000"/>
            <a:headEnd/>
            <a:tailEnd/>
          </a:ln>
        </p:spPr>
      </p:pic>
      <p:sp>
        <p:nvSpPr>
          <p:cNvPr id="9" name="Title 8"/>
          <p:cNvSpPr>
            <a:spLocks noGrp="1"/>
          </p:cNvSpPr>
          <p:nvPr>
            <p:ph type="title" idx="4294967295"/>
          </p:nvPr>
        </p:nvSpPr>
        <p:spPr>
          <a:xfrm>
            <a:off x="227014" y="-529537"/>
            <a:ext cx="1674358" cy="456974"/>
          </a:xfrm>
        </p:spPr>
        <p:txBody>
          <a:bodyPr/>
          <a:lstStyle/>
          <a:p>
            <a:r>
              <a:rPr lang="en-US" dirty="0" smtClean="0"/>
              <a:t>  Update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8">
                                            <p:txEl>
                                              <p:pRg st="4" end="4"/>
                                            </p:txEl>
                                          </p:spTgt>
                                        </p:tgtEl>
                                        <p:attrNameLst>
                                          <p:attrName>ppt_c</p:attrName>
                                        </p:attrNameLst>
                                      </p:cBhvr>
                                      <p:to>
                                        <a:schemeClr val="bg2"/>
                                      </p:to>
                                    </p:animClr>
                                  </p:sub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8">
                                            <p:txEl>
                                              <p:pRg st="5" end="5"/>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3" presetClass="exit" presetSubtype="10" fill="hold" nodeType="clickEffect">
                                  <p:stCondLst>
                                    <p:cond delay="0"/>
                                  </p:stCondLst>
                                  <p:childTnLst>
                                    <p:animEffect transition="out" filter="blinds(horizontal)">
                                      <p:cBhvr>
                                        <p:cTn id="22" dur="500"/>
                                        <p:tgtEl>
                                          <p:spTgt spid="8"/>
                                        </p:tgtEl>
                                      </p:cBhvr>
                                    </p:animEffect>
                                    <p:set>
                                      <p:cBhvr>
                                        <p:cTn id="23" dur="1" fill="hold">
                                          <p:stCondLst>
                                            <p:cond delay="499"/>
                                          </p:stCondLst>
                                        </p:cTn>
                                        <p:tgtEl>
                                          <p:spTgt spid="8"/>
                                        </p:tgtEl>
                                        <p:attrNameLst>
                                          <p:attrName>style.visibility</p:attrName>
                                        </p:attrNameLst>
                                      </p:cBhvr>
                                      <p:to>
                                        <p:strVal val="hidden"/>
                                      </p:to>
                                    </p:set>
                                  </p:childTnLst>
                                </p:cTn>
                              </p:par>
                              <p:par>
                                <p:cTn id="24" presetID="1"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bldLvl="3" autoUpdateAnimBg="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31076"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7" name="Rounded Rectangle 6"/>
          <p:cNvSpPr/>
          <p:nvPr/>
        </p:nvSpPr>
        <p:spPr>
          <a:xfrm>
            <a:off x="6629400" y="3810000"/>
            <a:ext cx="1219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5" name="Rectangle 14"/>
          <p:cNvSpPr/>
          <p:nvPr/>
        </p:nvSpPr>
        <p:spPr>
          <a:xfrm>
            <a:off x="0" y="827088"/>
            <a:ext cx="5472113" cy="13065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endParaRPr lang="en-US" sz="2400" b="1" dirty="0">
              <a:solidFill>
                <a:schemeClr val="tx1"/>
              </a:solidFill>
              <a:latin typeface="Calibri" pitchFamily="34" charset="0"/>
            </a:endParaRPr>
          </a:p>
          <a:p>
            <a:pPr>
              <a:defRPr/>
            </a:pPr>
            <a:r>
              <a:rPr lang="en-US" sz="2400" b="1" dirty="0">
                <a:solidFill>
                  <a:schemeClr val="tx1"/>
                </a:solidFill>
                <a:latin typeface="Calibri" pitchFamily="34" charset="0"/>
              </a:rPr>
              <a:t>Main </a:t>
            </a:r>
            <a:r>
              <a:rPr lang="en-US" sz="2400" b="1" dirty="0">
                <a:solidFill>
                  <a:srgbClr val="0000FF"/>
                </a:solidFill>
                <a:latin typeface="Calibri" pitchFamily="34" charset="0"/>
              </a:rPr>
              <a:t>Options</a:t>
            </a:r>
            <a:r>
              <a:rPr lang="en-US" sz="2400" b="1" dirty="0">
                <a:solidFill>
                  <a:schemeClr val="tx1"/>
                </a:solidFill>
                <a:latin typeface="Calibri" pitchFamily="34" charset="0"/>
              </a:rPr>
              <a:t> used by Operator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Shortcut Keys - Glossary of Key Strokes to Access Input Screens</a:t>
            </a:r>
          </a:p>
          <a:p>
            <a:pPr marL="922338" lvl="2" indent="-233363">
              <a:defRPr/>
            </a:pPr>
            <a:r>
              <a:rPr lang="en-US" sz="2000" b="1" dirty="0">
                <a:solidFill>
                  <a:schemeClr val="tx1"/>
                </a:solidFill>
                <a:latin typeface="Calibri" pitchFamily="34" charset="0"/>
              </a:rPr>
              <a:t> </a:t>
            </a:r>
          </a:p>
          <a:p>
            <a:pPr marL="922338" lvl="2" indent="-233363">
              <a:defRPr/>
            </a:pP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8" name="Picture 12"/>
          <p:cNvPicPr>
            <a:picLocks noChangeAspect="1" noChangeArrowheads="1"/>
          </p:cNvPicPr>
          <p:nvPr/>
        </p:nvPicPr>
        <p:blipFill>
          <a:blip r:embed="rId4" cstate="print"/>
          <a:srcRect/>
          <a:stretch>
            <a:fillRect/>
          </a:stretch>
        </p:blipFill>
        <p:spPr bwMode="auto">
          <a:xfrm>
            <a:off x="5657850" y="642938"/>
            <a:ext cx="3171825" cy="4933950"/>
          </a:xfrm>
          <a:prstGeom prst="rect">
            <a:avLst/>
          </a:prstGeom>
          <a:noFill/>
          <a:ln w="9525">
            <a:noFill/>
            <a:miter lim="800000"/>
            <a:headEnd/>
            <a:tailEnd/>
          </a:ln>
        </p:spPr>
      </p:pic>
      <p:sp>
        <p:nvSpPr>
          <p:cNvPr id="9" name="Title 8"/>
          <p:cNvSpPr>
            <a:spLocks noGrp="1"/>
          </p:cNvSpPr>
          <p:nvPr>
            <p:ph type="title" idx="4294967295"/>
          </p:nvPr>
        </p:nvSpPr>
        <p:spPr>
          <a:xfrm>
            <a:off x="227014" y="-515024"/>
            <a:ext cx="2138816" cy="442459"/>
          </a:xfrm>
        </p:spPr>
        <p:txBody>
          <a:bodyPr/>
          <a:lstStyle/>
          <a:p>
            <a:r>
              <a:rPr lang="en-US" dirty="0" smtClean="0"/>
              <a:t>  Shortcuts</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5">
                                            <p:txEl>
                                              <p:pRg st="5" end="5"/>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bldLvl="3" autoUpdateAnimBg="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ext Box 2"/>
          <p:cNvSpPr txBox="1">
            <a:spLocks noChangeArrowheads="1"/>
          </p:cNvSpPr>
          <p:nvPr/>
        </p:nvSpPr>
        <p:spPr bwMode="auto">
          <a:xfrm>
            <a:off x="131764" y="131763"/>
            <a:ext cx="3583894" cy="579437"/>
          </a:xfrm>
          <a:prstGeom prst="rect">
            <a:avLst/>
          </a:prstGeom>
          <a:noFill/>
          <a:ln w="9525">
            <a:noFill/>
            <a:miter lim="800000"/>
            <a:headEnd/>
            <a:tailEnd/>
          </a:ln>
        </p:spPr>
        <p:txBody>
          <a:bodyPr wrap="square" lIns="86467" tIns="43236" rIns="86467" bIns="43236">
            <a:spAutoFit/>
          </a:bodyPr>
          <a:lstStyle/>
          <a:p>
            <a:pPr defTabSz="863600">
              <a:spcBef>
                <a:spcPct val="50000"/>
              </a:spcBef>
            </a:pPr>
            <a:r>
              <a:rPr lang="en-US" sz="3200" b="1" dirty="0" smtClean="0">
                <a:solidFill>
                  <a:schemeClr val="bg1"/>
                </a:solidFill>
              </a:rPr>
              <a:t>Program Options</a:t>
            </a:r>
            <a:endParaRPr lang="en-US" sz="3200" b="1" dirty="0">
              <a:solidFill>
                <a:schemeClr val="bg1"/>
              </a:solidFill>
            </a:endParaRPr>
          </a:p>
        </p:txBody>
      </p:sp>
      <p:sp>
        <p:nvSpPr>
          <p:cNvPr id="4" name="Rectangle 3"/>
          <p:cNvSpPr/>
          <p:nvPr/>
        </p:nvSpPr>
        <p:spPr>
          <a:xfrm>
            <a:off x="122238" y="10668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chemeClr val="bg2"/>
                </a:solidFill>
                <a:latin typeface="Calibri" pitchFamily="34" charset="0"/>
              </a:rPr>
              <a:t>PumperPal Program Overview</a:t>
            </a:r>
          </a:p>
          <a:p>
            <a:pPr marL="465138" lvl="1" indent="-233363">
              <a:buFontTx/>
              <a:buChar char="•"/>
              <a:defRPr/>
            </a:pPr>
            <a:r>
              <a:rPr lang="en-US" sz="2400" b="1" dirty="0">
                <a:solidFill>
                  <a:schemeClr val="bg2"/>
                </a:solidFill>
                <a:latin typeface="Calibri" pitchFamily="34" charset="0"/>
              </a:rPr>
              <a:t>PumperPal  Screens / Tabs / Navigation</a:t>
            </a:r>
          </a:p>
        </p:txBody>
      </p:sp>
      <p:sp>
        <p:nvSpPr>
          <p:cNvPr id="6" name="Rectangle 5"/>
          <p:cNvSpPr/>
          <p:nvPr/>
        </p:nvSpPr>
        <p:spPr>
          <a:xfrm>
            <a:off x="122238" y="24384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chemeClr val="bg2"/>
                </a:solidFill>
                <a:latin typeface="Calibri" pitchFamily="34" charset="0"/>
              </a:rPr>
              <a:t>Program Functionality</a:t>
            </a:r>
          </a:p>
          <a:p>
            <a:pPr marL="465138" lvl="1" indent="-233363">
              <a:buFontTx/>
              <a:buChar char="•"/>
              <a:defRPr/>
            </a:pPr>
            <a:r>
              <a:rPr lang="en-US" sz="2400" b="1" dirty="0">
                <a:solidFill>
                  <a:schemeClr val="bg2"/>
                </a:solidFill>
                <a:latin typeface="Calibri" pitchFamily="34" charset="0"/>
              </a:rPr>
              <a:t>PumperPal Main Sections Utilized</a:t>
            </a:r>
          </a:p>
        </p:txBody>
      </p:sp>
      <p:sp>
        <p:nvSpPr>
          <p:cNvPr id="8" name="Rectangle 7"/>
          <p:cNvSpPr/>
          <p:nvPr/>
        </p:nvSpPr>
        <p:spPr>
          <a:xfrm>
            <a:off x="122238" y="3962400"/>
            <a:ext cx="7467600" cy="14589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Program Options</a:t>
            </a:r>
          </a:p>
          <a:p>
            <a:pPr marL="465138" lvl="1" indent="-233363">
              <a:buFontTx/>
              <a:buChar char="•"/>
              <a:defRPr/>
            </a:pPr>
            <a:r>
              <a:rPr lang="en-US" sz="2400" b="1" dirty="0">
                <a:solidFill>
                  <a:schemeClr val="bg2"/>
                </a:solidFill>
                <a:latin typeface="Calibri" pitchFamily="34" charset="0"/>
              </a:rPr>
              <a:t>Overview  of  Options</a:t>
            </a:r>
          </a:p>
          <a:p>
            <a:pPr marL="465138" lvl="1" indent="-233363">
              <a:buFontTx/>
              <a:buChar char="•"/>
              <a:defRPr/>
            </a:pPr>
            <a:r>
              <a:rPr lang="en-US" sz="2400" b="1" dirty="0">
                <a:solidFill>
                  <a:schemeClr val="bg2"/>
                </a:solidFill>
                <a:latin typeface="Calibri" pitchFamily="34" charset="0"/>
              </a:rPr>
              <a:t>Main  Options  Used  by  Operator</a:t>
            </a:r>
          </a:p>
          <a:p>
            <a:pPr marL="465138" lvl="1" indent="-233363">
              <a:buFontTx/>
              <a:buChar char="•"/>
              <a:defRPr/>
            </a:pPr>
            <a:r>
              <a:rPr lang="en-US" sz="2400" b="1" dirty="0">
                <a:solidFill>
                  <a:schemeClr val="tx1"/>
                </a:solidFill>
                <a:latin typeface="Calibri" pitchFamily="34" charset="0"/>
              </a:rPr>
              <a:t>Options  Utilized  by  Administrator</a:t>
            </a:r>
          </a:p>
        </p:txBody>
      </p:sp>
      <p:sp>
        <p:nvSpPr>
          <p:cNvPr id="7" name="Title 6"/>
          <p:cNvSpPr>
            <a:spLocks noGrp="1"/>
          </p:cNvSpPr>
          <p:nvPr>
            <p:ph type="title" idx="4294967295"/>
          </p:nvPr>
        </p:nvSpPr>
        <p:spPr>
          <a:xfrm>
            <a:off x="227014" y="-485995"/>
            <a:ext cx="1645330" cy="384402"/>
          </a:xfrm>
        </p:spPr>
        <p:txBody>
          <a:bodyPr/>
          <a:lstStyle/>
          <a:p>
            <a:r>
              <a:rPr lang="en-US" dirty="0" smtClean="0"/>
              <a:t>Options</a:t>
            </a:r>
            <a:endParaRPr lang="en-US" dirty="0"/>
          </a:p>
        </p:txBody>
      </p:sp>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2"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33124"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29400" y="1295400"/>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ectangle 9"/>
          <p:cNvSpPr/>
          <p:nvPr/>
        </p:nvSpPr>
        <p:spPr>
          <a:xfrm>
            <a:off x="0" y="827088"/>
            <a:ext cx="6386513" cy="13652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Create Route  </a:t>
            </a:r>
          </a:p>
          <a:p>
            <a:pPr marL="922338" lvl="2" indent="-233363">
              <a:buFont typeface="Wingdings" pitchFamily="2" charset="2"/>
              <a:buChar char="ü"/>
              <a:defRPr/>
            </a:pPr>
            <a:r>
              <a:rPr lang="en-US" sz="2000" b="1" dirty="0">
                <a:solidFill>
                  <a:schemeClr val="tx1"/>
                </a:solidFill>
                <a:latin typeface="Calibri" pitchFamily="34" charset="0"/>
              </a:rPr>
              <a:t>Will be covered on detail during </a:t>
            </a:r>
            <a:r>
              <a:rPr lang="en-US" sz="2000" b="1" dirty="0">
                <a:solidFill>
                  <a:srgbClr val="0000FF"/>
                </a:solidFill>
                <a:latin typeface="Calibri" pitchFamily="34" charset="0"/>
              </a:rPr>
              <a:t>Special Topics</a:t>
            </a: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35177" name="Picture 9"/>
          <p:cNvPicPr>
            <a:picLocks noChangeAspect="1" noChangeArrowheads="1"/>
          </p:cNvPicPr>
          <p:nvPr/>
        </p:nvPicPr>
        <p:blipFill>
          <a:blip r:embed="rId4" cstate="print"/>
          <a:srcRect/>
          <a:stretch>
            <a:fillRect/>
          </a:stretch>
        </p:blipFill>
        <p:spPr bwMode="auto">
          <a:xfrm>
            <a:off x="2701925" y="2816225"/>
            <a:ext cx="3886200" cy="2705100"/>
          </a:xfrm>
          <a:prstGeom prst="rect">
            <a:avLst/>
          </a:prstGeom>
          <a:noFill/>
          <a:ln w="9525">
            <a:noFill/>
            <a:miter lim="800000"/>
            <a:headEnd/>
            <a:tailEnd/>
          </a:ln>
        </p:spPr>
      </p:pic>
      <p:sp>
        <p:nvSpPr>
          <p:cNvPr id="8" name="Title 7"/>
          <p:cNvSpPr>
            <a:spLocks noGrp="1"/>
          </p:cNvSpPr>
          <p:nvPr>
            <p:ph type="title" idx="4294967295"/>
          </p:nvPr>
        </p:nvSpPr>
        <p:spPr>
          <a:xfrm>
            <a:off x="227014" y="-500510"/>
            <a:ext cx="1630816" cy="427945"/>
          </a:xfrm>
        </p:spPr>
        <p:txBody>
          <a:bodyPr/>
          <a:lstStyle/>
          <a:p>
            <a:r>
              <a:rPr lang="en-US" dirty="0" smtClean="0"/>
              <a:t>  Create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517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build="p" bldLvl="3" autoUpdateAnimBg="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34148"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6" name="Rectangle 5"/>
          <p:cNvSpPr/>
          <p:nvPr/>
        </p:nvSpPr>
        <p:spPr>
          <a:xfrm>
            <a:off x="457200" y="838200"/>
            <a:ext cx="4648200" cy="533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b="1" dirty="0">
              <a:solidFill>
                <a:schemeClr val="tx2"/>
              </a:solidFill>
            </a:endParaRPr>
          </a:p>
          <a:p>
            <a:pPr algn="ctr">
              <a:defRPr/>
            </a:pPr>
            <a:r>
              <a:rPr lang="en-US" sz="2000" b="1" dirty="0">
                <a:solidFill>
                  <a:schemeClr val="tx2"/>
                </a:solidFill>
              </a:rPr>
              <a:t>Change Property Number</a:t>
            </a:r>
          </a:p>
          <a:p>
            <a:pPr lvl="1" algn="ctr">
              <a:defRPr/>
            </a:pPr>
            <a:endParaRPr lang="en-US" sz="2000" b="1" dirty="0">
              <a:solidFill>
                <a:schemeClr val="tx1"/>
              </a:solidFill>
            </a:endParaRPr>
          </a:p>
        </p:txBody>
      </p:sp>
      <p:sp>
        <p:nvSpPr>
          <p:cNvPr id="11" name="Rounded Rectangle 10"/>
          <p:cNvSpPr/>
          <p:nvPr/>
        </p:nvSpPr>
        <p:spPr>
          <a:xfrm>
            <a:off x="6629400" y="1600200"/>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0" y="827088"/>
            <a:ext cx="6386513" cy="194468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Change Property Number </a:t>
            </a:r>
          </a:p>
          <a:p>
            <a:pPr marL="922338" lvl="2" indent="-233363">
              <a:buFont typeface="Wingdings" pitchFamily="2" charset="2"/>
              <a:buChar char="ü"/>
              <a:defRPr/>
            </a:pPr>
            <a:r>
              <a:rPr lang="en-US" sz="2000" b="1" dirty="0">
                <a:solidFill>
                  <a:schemeClr val="tx1"/>
                </a:solidFill>
                <a:latin typeface="Calibri" pitchFamily="34" charset="0"/>
              </a:rPr>
              <a:t>Property Numbers are Created and Controlled by Division PRS Admin</a:t>
            </a:r>
          </a:p>
          <a:p>
            <a:pPr marL="922338" lvl="2" indent="-233363">
              <a:buFont typeface="Wingdings" pitchFamily="2" charset="2"/>
              <a:buChar char="ü"/>
              <a:defRPr/>
            </a:pPr>
            <a:r>
              <a:rPr lang="en-US" sz="2000" b="1" dirty="0">
                <a:solidFill>
                  <a:schemeClr val="tx1"/>
                </a:solidFill>
                <a:latin typeface="Calibri" pitchFamily="34" charset="0"/>
              </a:rPr>
              <a:t>Will be covered on detail during </a:t>
            </a:r>
            <a:r>
              <a:rPr lang="en-US" sz="2000" b="1" dirty="0">
                <a:solidFill>
                  <a:srgbClr val="0000FF"/>
                </a:solidFill>
                <a:latin typeface="Calibri" pitchFamily="34" charset="0"/>
              </a:rPr>
              <a:t>Special Topics</a:t>
            </a: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36202" name="Picture 10"/>
          <p:cNvPicPr>
            <a:picLocks noChangeAspect="1" noChangeArrowheads="1"/>
          </p:cNvPicPr>
          <p:nvPr/>
        </p:nvPicPr>
        <p:blipFill>
          <a:blip r:embed="rId4" cstate="print"/>
          <a:srcRect/>
          <a:stretch>
            <a:fillRect/>
          </a:stretch>
        </p:blipFill>
        <p:spPr bwMode="auto">
          <a:xfrm>
            <a:off x="3325813" y="2954338"/>
            <a:ext cx="3362325" cy="2314575"/>
          </a:xfrm>
          <a:prstGeom prst="rect">
            <a:avLst/>
          </a:prstGeom>
          <a:noFill/>
          <a:ln w="9525">
            <a:noFill/>
            <a:miter lim="800000"/>
            <a:headEnd/>
            <a:tailEnd/>
          </a:ln>
        </p:spPr>
      </p:pic>
      <p:sp>
        <p:nvSpPr>
          <p:cNvPr id="10" name="Title 9"/>
          <p:cNvSpPr>
            <a:spLocks noGrp="1"/>
          </p:cNvSpPr>
          <p:nvPr>
            <p:ph type="title" idx="4294967295"/>
          </p:nvPr>
        </p:nvSpPr>
        <p:spPr>
          <a:xfrm>
            <a:off x="227014" y="-515024"/>
            <a:ext cx="1950130" cy="442459"/>
          </a:xfrm>
        </p:spPr>
        <p:txBody>
          <a:bodyPr/>
          <a:lstStyle/>
          <a:p>
            <a:r>
              <a:rPr lang="en-US" dirty="0" smtClean="0"/>
              <a:t>  Property</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620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a:stretch>
            <a:fillRect/>
          </a:stretch>
        </p:blipFill>
        <p:spPr bwMode="auto">
          <a:xfrm>
            <a:off x="381000" y="685800"/>
            <a:ext cx="3381375" cy="5048250"/>
          </a:xfrm>
          <a:prstGeom prst="rect">
            <a:avLst/>
          </a:prstGeom>
          <a:noFill/>
          <a:ln w="9525">
            <a:noFill/>
            <a:miter lim="800000"/>
            <a:headEnd/>
            <a:tailEnd/>
          </a:ln>
        </p:spPr>
      </p:pic>
      <p:sp>
        <p:nvSpPr>
          <p:cNvPr id="8" name="Rectangle 7"/>
          <p:cNvSpPr/>
          <p:nvPr/>
        </p:nvSpPr>
        <p:spPr>
          <a:xfrm>
            <a:off x="2971800" y="2438400"/>
            <a:ext cx="3810000" cy="990600"/>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Dropdown box or F12 to open list of leases on route</a:t>
            </a:r>
          </a:p>
        </p:txBody>
      </p:sp>
      <p:pic>
        <p:nvPicPr>
          <p:cNvPr id="15364" name="Picture 6"/>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5365" name="Picture 7"/>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pic>
        <p:nvPicPr>
          <p:cNvPr id="15366" name="Picture 2"/>
          <p:cNvPicPr>
            <a:picLocks noChangeAspect="1" noChangeArrowheads="1"/>
          </p:cNvPicPr>
          <p:nvPr/>
        </p:nvPicPr>
        <p:blipFill>
          <a:blip r:embed="rId2" cstate="print"/>
          <a:srcRect/>
          <a:stretch>
            <a:fillRect/>
          </a:stretch>
        </p:blipFill>
        <p:spPr bwMode="auto">
          <a:xfrm>
            <a:off x="381000" y="685800"/>
            <a:ext cx="3381375" cy="5048250"/>
          </a:xfrm>
          <a:prstGeom prst="rect">
            <a:avLst/>
          </a:prstGeom>
          <a:noFill/>
          <a:ln w="9525">
            <a:noFill/>
            <a:miter lim="800000"/>
            <a:headEnd/>
            <a:tailEnd/>
          </a:ln>
        </p:spPr>
      </p:pic>
      <p:sp>
        <p:nvSpPr>
          <p:cNvPr id="11" name="Rectangle 10"/>
          <p:cNvSpPr/>
          <p:nvPr/>
        </p:nvSpPr>
        <p:spPr>
          <a:xfrm>
            <a:off x="4321175" y="2438400"/>
            <a:ext cx="3810000" cy="1066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Arrow up or down to lease + Enter, or type the first (2) two characters to highlight lease </a:t>
            </a:r>
          </a:p>
        </p:txBody>
      </p:sp>
      <p:sp>
        <p:nvSpPr>
          <p:cNvPr id="9" name="Title 8"/>
          <p:cNvSpPr>
            <a:spLocks noGrp="1"/>
          </p:cNvSpPr>
          <p:nvPr>
            <p:ph type="title" idx="4294967295"/>
          </p:nvPr>
        </p:nvSpPr>
        <p:spPr>
          <a:xfrm>
            <a:off x="227013" y="-485996"/>
            <a:ext cx="2327501" cy="398917"/>
          </a:xfrm>
        </p:spPr>
        <p:txBody>
          <a:bodyPr/>
          <a:lstStyle/>
          <a:p>
            <a:r>
              <a:rPr lang="en-US" dirty="0" smtClean="0"/>
              <a:t>  Dropdown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170"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35172"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29400" y="1752600"/>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0" y="841375"/>
            <a:ext cx="6386513" cy="12636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Change Pumper Number </a:t>
            </a:r>
          </a:p>
          <a:p>
            <a:pPr marL="922338" lvl="2" indent="-233363">
              <a:buFont typeface="Wingdings" pitchFamily="2" charset="2"/>
              <a:buChar char="ü"/>
              <a:defRPr/>
            </a:pPr>
            <a:r>
              <a:rPr lang="en-US" sz="2000" b="1" dirty="0">
                <a:solidFill>
                  <a:schemeClr val="tx1"/>
                </a:solidFill>
                <a:latin typeface="Calibri" pitchFamily="34" charset="0"/>
              </a:rPr>
              <a:t>When Pumpers for a Route Change </a:t>
            </a: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37225" name="Picture 9"/>
          <p:cNvPicPr>
            <a:picLocks noChangeAspect="1" noChangeArrowheads="1"/>
          </p:cNvPicPr>
          <p:nvPr/>
        </p:nvPicPr>
        <p:blipFill>
          <a:blip r:embed="rId4" cstate="print"/>
          <a:srcRect/>
          <a:stretch>
            <a:fillRect/>
          </a:stretch>
        </p:blipFill>
        <p:spPr bwMode="auto">
          <a:xfrm>
            <a:off x="3859213" y="2982913"/>
            <a:ext cx="2762250" cy="1619250"/>
          </a:xfrm>
          <a:prstGeom prst="rect">
            <a:avLst/>
          </a:prstGeom>
          <a:noFill/>
          <a:ln w="9525">
            <a:noFill/>
            <a:miter lim="800000"/>
            <a:headEnd/>
            <a:tailEnd/>
          </a:ln>
        </p:spPr>
      </p:pic>
      <p:sp>
        <p:nvSpPr>
          <p:cNvPr id="8" name="Title 7"/>
          <p:cNvSpPr>
            <a:spLocks noGrp="1"/>
          </p:cNvSpPr>
          <p:nvPr>
            <p:ph type="title" idx="4294967295"/>
          </p:nvPr>
        </p:nvSpPr>
        <p:spPr>
          <a:xfrm>
            <a:off x="227014" y="-485996"/>
            <a:ext cx="1834016" cy="413431"/>
          </a:xfrm>
        </p:spPr>
        <p:txBody>
          <a:bodyPr/>
          <a:lstStyle/>
          <a:p>
            <a:r>
              <a:rPr lang="en-US" dirty="0" smtClean="0"/>
              <a:t>  Number</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72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36196"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29400" y="1981200"/>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0" y="827088"/>
            <a:ext cx="6386513" cy="22066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Change Company Name </a:t>
            </a:r>
          </a:p>
          <a:p>
            <a:pPr marL="922338" lvl="2" indent="-233363">
              <a:buFont typeface="Wingdings" pitchFamily="2" charset="2"/>
              <a:buChar char="ü"/>
              <a:defRPr/>
            </a:pPr>
            <a:r>
              <a:rPr lang="en-US" sz="2000" b="1" dirty="0">
                <a:solidFill>
                  <a:schemeClr val="tx1"/>
                </a:solidFill>
                <a:latin typeface="Calibri" pitchFamily="34" charset="0"/>
              </a:rPr>
              <a:t>Additional Companies can be added to the PumperPal Program </a:t>
            </a:r>
          </a:p>
          <a:p>
            <a:pPr marL="922338" lvl="2" indent="-233363">
              <a:buFont typeface="Wingdings" pitchFamily="2" charset="2"/>
              <a:buChar char="ü"/>
              <a:defRPr/>
            </a:pPr>
            <a:r>
              <a:rPr lang="en-US" sz="2000" b="1" dirty="0">
                <a:solidFill>
                  <a:schemeClr val="tx1"/>
                </a:solidFill>
                <a:latin typeface="Calibri" pitchFamily="34" charset="0"/>
              </a:rPr>
              <a:t>The Additional Company Production Information will be sent to their own FTP Site</a:t>
            </a: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38249" name="Picture 9"/>
          <p:cNvPicPr>
            <a:picLocks noChangeAspect="1" noChangeArrowheads="1"/>
          </p:cNvPicPr>
          <p:nvPr/>
        </p:nvPicPr>
        <p:blipFill>
          <a:blip r:embed="rId4" cstate="print"/>
          <a:srcRect/>
          <a:stretch>
            <a:fillRect/>
          </a:stretch>
        </p:blipFill>
        <p:spPr bwMode="auto">
          <a:xfrm>
            <a:off x="2903538" y="3195638"/>
            <a:ext cx="3800475" cy="1628775"/>
          </a:xfrm>
          <a:prstGeom prst="rect">
            <a:avLst/>
          </a:prstGeom>
          <a:noFill/>
          <a:ln w="9525">
            <a:noFill/>
            <a:miter lim="800000"/>
            <a:headEnd/>
            <a:tailEnd/>
          </a:ln>
        </p:spPr>
      </p:pic>
      <p:sp>
        <p:nvSpPr>
          <p:cNvPr id="8" name="Title 7"/>
          <p:cNvSpPr>
            <a:spLocks noGrp="1"/>
          </p:cNvSpPr>
          <p:nvPr>
            <p:ph type="title" idx="4294967295"/>
          </p:nvPr>
        </p:nvSpPr>
        <p:spPr>
          <a:xfrm>
            <a:off x="227013" y="-515024"/>
            <a:ext cx="1485673" cy="427945"/>
          </a:xfrm>
        </p:spPr>
        <p:txBody>
          <a:bodyPr/>
          <a:lstStyle/>
          <a:p>
            <a:r>
              <a:rPr lang="en-US" dirty="0" smtClean="0"/>
              <a:t>  Name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824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37220"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29400" y="2209800"/>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pic>
        <p:nvPicPr>
          <p:cNvPr id="2" name="Picture 2"/>
          <p:cNvPicPr>
            <a:picLocks noChangeAspect="1" noChangeArrowheads="1"/>
          </p:cNvPicPr>
          <p:nvPr/>
        </p:nvPicPr>
        <p:blipFill>
          <a:blip r:embed="rId4" cstate="print"/>
          <a:srcRect/>
          <a:stretch>
            <a:fillRect/>
          </a:stretch>
        </p:blipFill>
        <p:spPr bwMode="auto">
          <a:xfrm>
            <a:off x="2728913" y="2409825"/>
            <a:ext cx="3810000" cy="4448175"/>
          </a:xfrm>
          <a:prstGeom prst="rect">
            <a:avLst/>
          </a:prstGeom>
          <a:noFill/>
          <a:ln w="9525">
            <a:noFill/>
            <a:miter lim="800000"/>
            <a:headEnd/>
            <a:tailEnd/>
          </a:ln>
        </p:spPr>
      </p:pic>
      <p:sp>
        <p:nvSpPr>
          <p:cNvPr id="10" name="Rectangle 9"/>
          <p:cNvSpPr/>
          <p:nvPr/>
        </p:nvSpPr>
        <p:spPr>
          <a:xfrm>
            <a:off x="0" y="827088"/>
            <a:ext cx="6386513" cy="14954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Settings</a:t>
            </a:r>
          </a:p>
          <a:p>
            <a:pPr marL="922338" lvl="2" indent="-233363">
              <a:buFont typeface="Wingdings" pitchFamily="2" charset="2"/>
              <a:buChar char="ü"/>
              <a:defRPr/>
            </a:pPr>
            <a:r>
              <a:rPr lang="en-US" sz="2000" b="1" dirty="0">
                <a:solidFill>
                  <a:schemeClr val="tx1"/>
                </a:solidFill>
                <a:latin typeface="Calibri" pitchFamily="34" charset="0"/>
              </a:rPr>
              <a:t>Connection to the FTP Site</a:t>
            </a:r>
          </a:p>
          <a:p>
            <a:pPr marL="922338" lvl="2" indent="-233363">
              <a:buFont typeface="Wingdings" pitchFamily="2" charset="2"/>
              <a:buChar char="ü"/>
              <a:defRPr/>
            </a:pPr>
            <a:r>
              <a:rPr lang="en-US" sz="2000" b="1" dirty="0">
                <a:solidFill>
                  <a:schemeClr val="tx1"/>
                </a:solidFill>
                <a:latin typeface="Calibri" pitchFamily="34" charset="0"/>
              </a:rPr>
              <a:t>Should not change very often</a:t>
            </a: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sp>
        <p:nvSpPr>
          <p:cNvPr id="8" name="Title 7"/>
          <p:cNvSpPr>
            <a:spLocks noGrp="1"/>
          </p:cNvSpPr>
          <p:nvPr>
            <p:ph type="title" idx="4294967295"/>
          </p:nvPr>
        </p:nvSpPr>
        <p:spPr>
          <a:xfrm>
            <a:off x="227014" y="-485996"/>
            <a:ext cx="1935616" cy="427945"/>
          </a:xfrm>
        </p:spPr>
        <p:txBody>
          <a:bodyPr/>
          <a:lstStyle/>
          <a:p>
            <a:r>
              <a:rPr lang="en-US" dirty="0" smtClean="0"/>
              <a:t>  Settings</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autoUpdateAnimBg="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38244"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29400" y="2438400"/>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0" y="812800"/>
            <a:ext cx="6386513" cy="163988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Transfer Leases</a:t>
            </a:r>
          </a:p>
          <a:p>
            <a:pPr marL="922338" lvl="2" indent="-233363">
              <a:buFont typeface="Wingdings" pitchFamily="2" charset="2"/>
              <a:buChar char="ü"/>
              <a:defRPr/>
            </a:pPr>
            <a:r>
              <a:rPr lang="en-US" sz="2000" b="1" dirty="0">
                <a:solidFill>
                  <a:schemeClr val="tx1"/>
                </a:solidFill>
                <a:latin typeface="Calibri" pitchFamily="34" charset="0"/>
              </a:rPr>
              <a:t>Moving Leases Between Routes</a:t>
            </a:r>
          </a:p>
          <a:p>
            <a:pPr marL="922338" lvl="2" indent="-233363">
              <a:buFont typeface="Wingdings" pitchFamily="2" charset="2"/>
              <a:buChar char="ü"/>
              <a:defRPr/>
            </a:pPr>
            <a:r>
              <a:rPr lang="en-US" sz="2000" b="1" dirty="0">
                <a:solidFill>
                  <a:schemeClr val="tx1"/>
                </a:solidFill>
                <a:latin typeface="Calibri" pitchFamily="34" charset="0"/>
              </a:rPr>
              <a:t>Will be covered on detail during </a:t>
            </a:r>
            <a:r>
              <a:rPr lang="en-US" sz="2000" b="1" dirty="0">
                <a:solidFill>
                  <a:srgbClr val="0000FF"/>
                </a:solidFill>
                <a:latin typeface="Calibri" pitchFamily="34" charset="0"/>
              </a:rPr>
              <a:t>Special Topics</a:t>
            </a: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40297" name="Picture 9"/>
          <p:cNvPicPr>
            <a:picLocks noChangeAspect="1" noChangeArrowheads="1"/>
          </p:cNvPicPr>
          <p:nvPr/>
        </p:nvPicPr>
        <p:blipFill>
          <a:blip r:embed="rId4" cstate="print"/>
          <a:srcRect/>
          <a:stretch>
            <a:fillRect/>
          </a:stretch>
        </p:blipFill>
        <p:spPr bwMode="auto">
          <a:xfrm>
            <a:off x="2173288" y="2525713"/>
            <a:ext cx="4448175" cy="4332287"/>
          </a:xfrm>
          <a:prstGeom prst="rect">
            <a:avLst/>
          </a:prstGeom>
          <a:noFill/>
          <a:ln w="9525">
            <a:noFill/>
            <a:miter lim="800000"/>
            <a:headEnd/>
            <a:tailEnd/>
          </a:ln>
        </p:spPr>
      </p:pic>
      <p:sp>
        <p:nvSpPr>
          <p:cNvPr id="8" name="Title 7"/>
          <p:cNvSpPr>
            <a:spLocks noGrp="1"/>
          </p:cNvSpPr>
          <p:nvPr>
            <p:ph type="title" idx="4294967295"/>
          </p:nvPr>
        </p:nvSpPr>
        <p:spPr>
          <a:xfrm>
            <a:off x="227014" y="-529537"/>
            <a:ext cx="2080758" cy="456974"/>
          </a:xfrm>
        </p:spPr>
        <p:txBody>
          <a:bodyPr/>
          <a:lstStyle/>
          <a:p>
            <a:r>
              <a:rPr lang="en-US" dirty="0" smtClean="0"/>
              <a:t>  Transfer</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02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6"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39268"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29400" y="2667000"/>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0" y="2206625"/>
            <a:ext cx="6386513" cy="161131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Database Maintenance</a:t>
            </a:r>
          </a:p>
          <a:p>
            <a:pPr marL="922338" lvl="2" indent="-233363">
              <a:buFont typeface="Wingdings" pitchFamily="2" charset="2"/>
              <a:buChar char="ü"/>
              <a:defRPr/>
            </a:pPr>
            <a:r>
              <a:rPr lang="en-US" sz="2000" b="1" dirty="0">
                <a:solidFill>
                  <a:schemeClr val="tx1"/>
                </a:solidFill>
                <a:latin typeface="Calibri" pitchFamily="34" charset="0"/>
              </a:rPr>
              <a:t>Used by Administrator if the Laptop Database is Corrupted</a:t>
            </a:r>
          </a:p>
          <a:p>
            <a:pPr marL="922338" lvl="2" indent="-233363">
              <a:defRPr/>
            </a:pP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41321" name="Picture 9"/>
          <p:cNvPicPr>
            <a:picLocks noChangeAspect="1" noChangeArrowheads="1"/>
          </p:cNvPicPr>
          <p:nvPr/>
        </p:nvPicPr>
        <p:blipFill>
          <a:blip r:embed="rId4" cstate="print"/>
          <a:srcRect/>
          <a:stretch>
            <a:fillRect/>
          </a:stretch>
        </p:blipFill>
        <p:spPr bwMode="auto">
          <a:xfrm>
            <a:off x="430213" y="4600575"/>
            <a:ext cx="6134100" cy="1228725"/>
          </a:xfrm>
          <a:prstGeom prst="rect">
            <a:avLst/>
          </a:prstGeom>
          <a:noFill/>
          <a:ln w="9525">
            <a:noFill/>
            <a:miter lim="800000"/>
            <a:headEnd/>
            <a:tailEnd/>
          </a:ln>
        </p:spPr>
      </p:pic>
      <p:sp>
        <p:nvSpPr>
          <p:cNvPr id="8" name="Title 7"/>
          <p:cNvSpPr>
            <a:spLocks noGrp="1"/>
          </p:cNvSpPr>
          <p:nvPr>
            <p:ph type="title" idx="4294967295"/>
          </p:nvPr>
        </p:nvSpPr>
        <p:spPr>
          <a:xfrm>
            <a:off x="372156" y="-504253"/>
            <a:ext cx="2675843" cy="427945"/>
          </a:xfrm>
        </p:spPr>
        <p:txBody>
          <a:bodyPr/>
          <a:lstStyle/>
          <a:p>
            <a:r>
              <a:rPr lang="en-US" dirty="0" smtClean="0"/>
              <a:t>  Maintenance</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13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290"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40292"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29400" y="2870200"/>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0" y="2582863"/>
            <a:ext cx="6386513" cy="11334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Backup</a:t>
            </a:r>
          </a:p>
          <a:p>
            <a:pPr marL="922338" lvl="2" indent="-233363">
              <a:buFont typeface="Wingdings" pitchFamily="2" charset="2"/>
              <a:buChar char="ü"/>
              <a:defRPr/>
            </a:pPr>
            <a:r>
              <a:rPr lang="en-US" sz="2000" b="1" dirty="0">
                <a:solidFill>
                  <a:schemeClr val="tx1"/>
                </a:solidFill>
                <a:latin typeface="Calibri" pitchFamily="34" charset="0"/>
              </a:rPr>
              <a:t>Backup System to Laptop</a:t>
            </a: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69986" name="Picture 2"/>
          <p:cNvPicPr>
            <a:picLocks noChangeAspect="1" noChangeArrowheads="1"/>
          </p:cNvPicPr>
          <p:nvPr/>
        </p:nvPicPr>
        <p:blipFill>
          <a:blip r:embed="rId4" cstate="print"/>
          <a:srcRect/>
          <a:stretch>
            <a:fillRect/>
          </a:stretch>
        </p:blipFill>
        <p:spPr bwMode="auto">
          <a:xfrm>
            <a:off x="3795713" y="4392613"/>
            <a:ext cx="1552575" cy="1238250"/>
          </a:xfrm>
          <a:prstGeom prst="rect">
            <a:avLst/>
          </a:prstGeom>
          <a:noFill/>
          <a:ln w="9525">
            <a:noFill/>
            <a:miter lim="800000"/>
            <a:headEnd/>
            <a:tailEnd/>
          </a:ln>
        </p:spPr>
      </p:pic>
      <p:sp>
        <p:nvSpPr>
          <p:cNvPr id="8" name="Title 7"/>
          <p:cNvSpPr>
            <a:spLocks noGrp="1"/>
          </p:cNvSpPr>
          <p:nvPr>
            <p:ph type="title" idx="4294967295"/>
          </p:nvPr>
        </p:nvSpPr>
        <p:spPr>
          <a:xfrm>
            <a:off x="227013" y="-500510"/>
            <a:ext cx="1819501" cy="427945"/>
          </a:xfrm>
        </p:spPr>
        <p:txBody>
          <a:bodyPr/>
          <a:lstStyle/>
          <a:p>
            <a:r>
              <a:rPr lang="en-US" dirty="0" smtClean="0"/>
              <a:t>  Backup</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99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314"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41316"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15113" y="3363913"/>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0" y="1871663"/>
            <a:ext cx="6386513" cy="12350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Technical Support</a:t>
            </a:r>
          </a:p>
          <a:p>
            <a:pPr marL="922338" lvl="2" indent="-233363">
              <a:buFont typeface="Wingdings" pitchFamily="2" charset="2"/>
              <a:buChar char="ü"/>
              <a:defRPr/>
            </a:pPr>
            <a:r>
              <a:rPr lang="en-US" sz="2000" b="1" dirty="0">
                <a:solidFill>
                  <a:schemeClr val="tx1"/>
                </a:solidFill>
                <a:latin typeface="Calibri" pitchFamily="34" charset="0"/>
              </a:rPr>
              <a:t>Not Active</a:t>
            </a:r>
          </a:p>
          <a:p>
            <a:pPr marL="922338" lvl="2" indent="-233363">
              <a:defRPr/>
            </a:pP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71010" name="Picture 2"/>
          <p:cNvPicPr>
            <a:picLocks noChangeAspect="1" noChangeArrowheads="1"/>
          </p:cNvPicPr>
          <p:nvPr/>
        </p:nvPicPr>
        <p:blipFill>
          <a:blip r:embed="rId4" cstate="print"/>
          <a:srcRect/>
          <a:stretch>
            <a:fillRect/>
          </a:stretch>
        </p:blipFill>
        <p:spPr bwMode="auto">
          <a:xfrm>
            <a:off x="808038" y="3468688"/>
            <a:ext cx="5564187" cy="2938462"/>
          </a:xfrm>
          <a:prstGeom prst="rect">
            <a:avLst/>
          </a:prstGeom>
          <a:noFill/>
          <a:ln w="9525">
            <a:noFill/>
            <a:miter lim="800000"/>
            <a:headEnd/>
            <a:tailEnd/>
          </a:ln>
        </p:spPr>
      </p:pic>
      <p:sp>
        <p:nvSpPr>
          <p:cNvPr id="8" name="Title 7"/>
          <p:cNvSpPr>
            <a:spLocks noGrp="1"/>
          </p:cNvSpPr>
          <p:nvPr>
            <p:ph type="title" idx="4294967295"/>
          </p:nvPr>
        </p:nvSpPr>
        <p:spPr>
          <a:xfrm>
            <a:off x="227013" y="-471482"/>
            <a:ext cx="1819501" cy="413431"/>
          </a:xfrm>
        </p:spPr>
        <p:txBody>
          <a:bodyPr/>
          <a:lstStyle/>
          <a:p>
            <a:r>
              <a:rPr lang="en-US" dirty="0" smtClean="0"/>
              <a:t>  Support</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10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338"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42340"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72263" y="3573463"/>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42863" y="1422400"/>
            <a:ext cx="6386512" cy="15525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Remote Support</a:t>
            </a:r>
          </a:p>
          <a:p>
            <a:pPr marL="922338" lvl="2" indent="-233363">
              <a:buFont typeface="Wingdings" pitchFamily="2" charset="2"/>
              <a:buChar char="ü"/>
              <a:defRPr/>
            </a:pPr>
            <a:r>
              <a:rPr lang="en-US" sz="2000" b="1" dirty="0">
                <a:solidFill>
                  <a:schemeClr val="tx1"/>
                </a:solidFill>
                <a:latin typeface="Calibri" pitchFamily="34" charset="0"/>
              </a:rPr>
              <a:t>Allows PumperPal Programmer Remote Access to your computer </a:t>
            </a: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42343" name="Picture 2"/>
          <p:cNvPicPr>
            <a:picLocks noChangeAspect="1" noChangeArrowheads="1"/>
          </p:cNvPicPr>
          <p:nvPr/>
        </p:nvPicPr>
        <p:blipFill>
          <a:blip r:embed="rId4" cstate="print"/>
          <a:srcRect/>
          <a:stretch>
            <a:fillRect/>
          </a:stretch>
        </p:blipFill>
        <p:spPr bwMode="auto">
          <a:xfrm>
            <a:off x="1831975" y="3403600"/>
            <a:ext cx="4724400" cy="2952750"/>
          </a:xfrm>
          <a:prstGeom prst="rect">
            <a:avLst/>
          </a:prstGeom>
          <a:noFill/>
          <a:ln w="9525">
            <a:noFill/>
            <a:miter lim="800000"/>
            <a:headEnd/>
            <a:tailEnd/>
          </a:ln>
        </p:spPr>
      </p:pic>
      <p:sp>
        <p:nvSpPr>
          <p:cNvPr id="8" name="Title 7"/>
          <p:cNvSpPr>
            <a:spLocks noGrp="1"/>
          </p:cNvSpPr>
          <p:nvPr>
            <p:ph type="title" idx="4294967295"/>
          </p:nvPr>
        </p:nvSpPr>
        <p:spPr>
          <a:xfrm>
            <a:off x="227013" y="-515024"/>
            <a:ext cx="1892073" cy="427945"/>
          </a:xfrm>
        </p:spPr>
        <p:txBody>
          <a:bodyPr/>
          <a:lstStyle/>
          <a:p>
            <a:r>
              <a:rPr lang="en-US" dirty="0" smtClean="0"/>
              <a:t>  Support</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2"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43364"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72263" y="4010025"/>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0" y="3208338"/>
            <a:ext cx="6386513" cy="92868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Help</a:t>
            </a:r>
          </a:p>
          <a:p>
            <a:pPr marL="922338" lvl="2" indent="-233363">
              <a:buFont typeface="Wingdings" pitchFamily="2" charset="2"/>
              <a:buChar char="ü"/>
              <a:defRPr/>
            </a:pP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73058" name="Picture 2"/>
          <p:cNvPicPr>
            <a:picLocks noChangeAspect="1" noChangeArrowheads="1"/>
          </p:cNvPicPr>
          <p:nvPr/>
        </p:nvPicPr>
        <p:blipFill>
          <a:blip r:embed="rId4" cstate="print"/>
          <a:srcRect/>
          <a:stretch>
            <a:fillRect/>
          </a:stretch>
        </p:blipFill>
        <p:spPr bwMode="auto">
          <a:xfrm>
            <a:off x="476250" y="4586288"/>
            <a:ext cx="8029575" cy="1905000"/>
          </a:xfrm>
          <a:prstGeom prst="rect">
            <a:avLst/>
          </a:prstGeom>
          <a:noFill/>
          <a:ln w="9525">
            <a:noFill/>
            <a:miter lim="800000"/>
            <a:headEnd/>
            <a:tailEnd/>
          </a:ln>
        </p:spPr>
      </p:pic>
      <p:sp>
        <p:nvSpPr>
          <p:cNvPr id="8" name="Title 7"/>
          <p:cNvSpPr>
            <a:spLocks noGrp="1"/>
          </p:cNvSpPr>
          <p:nvPr>
            <p:ph type="title" idx="4294967295"/>
          </p:nvPr>
        </p:nvSpPr>
        <p:spPr>
          <a:xfrm>
            <a:off x="227014" y="-515024"/>
            <a:ext cx="1355044" cy="427945"/>
          </a:xfrm>
        </p:spPr>
        <p:txBody>
          <a:bodyPr/>
          <a:lstStyle/>
          <a:p>
            <a:r>
              <a:rPr lang="en-US" dirty="0" smtClean="0"/>
              <a:t>  Help</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3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4386"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3" name="Rectangle 2"/>
          <p:cNvSpPr/>
          <p:nvPr/>
        </p:nvSpPr>
        <p:spPr>
          <a:xfrm>
            <a:off x="8229600" y="304800"/>
            <a:ext cx="762000" cy="3048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44388" name="Picture 2"/>
          <p:cNvPicPr>
            <a:picLocks noChangeAspect="1" noChangeArrowheads="1"/>
          </p:cNvPicPr>
          <p:nvPr/>
        </p:nvPicPr>
        <p:blipFill>
          <a:blip r:embed="rId3" cstate="print"/>
          <a:srcRect/>
          <a:stretch>
            <a:fillRect/>
          </a:stretch>
        </p:blipFill>
        <p:spPr bwMode="auto">
          <a:xfrm>
            <a:off x="6781800" y="685800"/>
            <a:ext cx="1762125" cy="3848100"/>
          </a:xfrm>
          <a:prstGeom prst="rect">
            <a:avLst/>
          </a:prstGeom>
          <a:noFill/>
          <a:ln w="9525">
            <a:noFill/>
            <a:miter lim="800000"/>
            <a:headEnd/>
            <a:tailEnd/>
          </a:ln>
        </p:spPr>
      </p:pic>
      <p:sp>
        <p:nvSpPr>
          <p:cNvPr id="11" name="Rounded Rectangle 10"/>
          <p:cNvSpPr/>
          <p:nvPr/>
        </p:nvSpPr>
        <p:spPr>
          <a:xfrm>
            <a:off x="6672263" y="4227513"/>
            <a:ext cx="1600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42863" y="2090738"/>
            <a:ext cx="6386512" cy="123348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Options</a:t>
            </a:r>
            <a:r>
              <a:rPr lang="en-US" sz="2400" b="1" dirty="0">
                <a:solidFill>
                  <a:schemeClr val="tx1"/>
                </a:solidFill>
                <a:latin typeface="Calibri" pitchFamily="34" charset="0"/>
              </a:rPr>
              <a:t> utilized by Administrator</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About</a:t>
            </a:r>
          </a:p>
          <a:p>
            <a:pPr marL="922338" lvl="2" indent="-233363">
              <a:buFont typeface="Wingdings" pitchFamily="2" charset="2"/>
              <a:buChar char="ü"/>
              <a:defRPr/>
            </a:pPr>
            <a:r>
              <a:rPr lang="en-US" sz="2000" b="1" dirty="0">
                <a:solidFill>
                  <a:schemeClr val="tx1"/>
                </a:solidFill>
                <a:latin typeface="Calibri" pitchFamily="34" charset="0"/>
              </a:rPr>
              <a:t>Information about PumperPal</a:t>
            </a: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a:p>
            <a:pPr marL="465138" lvl="1" indent="-233363">
              <a:buFontTx/>
              <a:buChar char="•"/>
              <a:defRPr/>
            </a:pPr>
            <a:endParaRPr lang="en-US" sz="2000" b="1" dirty="0">
              <a:solidFill>
                <a:schemeClr val="tx1"/>
              </a:solidFill>
              <a:latin typeface="Calibri" pitchFamily="34" charset="0"/>
            </a:endParaRPr>
          </a:p>
        </p:txBody>
      </p:sp>
      <p:pic>
        <p:nvPicPr>
          <p:cNvPr id="174082" name="Picture 2"/>
          <p:cNvPicPr>
            <a:picLocks noChangeAspect="1" noChangeArrowheads="1"/>
          </p:cNvPicPr>
          <p:nvPr/>
        </p:nvPicPr>
        <p:blipFill>
          <a:blip r:embed="rId4" cstate="print"/>
          <a:srcRect/>
          <a:stretch>
            <a:fillRect/>
          </a:stretch>
        </p:blipFill>
        <p:spPr bwMode="auto">
          <a:xfrm>
            <a:off x="2657475" y="3535363"/>
            <a:ext cx="3829050" cy="2952750"/>
          </a:xfrm>
          <a:prstGeom prst="rect">
            <a:avLst/>
          </a:prstGeom>
          <a:noFill/>
          <a:ln w="9525">
            <a:noFill/>
            <a:miter lim="800000"/>
            <a:headEnd/>
            <a:tailEnd/>
          </a:ln>
        </p:spPr>
      </p:pic>
      <p:sp>
        <p:nvSpPr>
          <p:cNvPr id="8" name="Title 7"/>
          <p:cNvSpPr>
            <a:spLocks noGrp="1"/>
          </p:cNvSpPr>
          <p:nvPr>
            <p:ph type="title" idx="4294967295"/>
          </p:nvPr>
        </p:nvSpPr>
        <p:spPr>
          <a:xfrm>
            <a:off x="227014" y="-500510"/>
            <a:ext cx="1471158" cy="442459"/>
          </a:xfrm>
        </p:spPr>
        <p:txBody>
          <a:bodyPr/>
          <a:lstStyle/>
          <a:p>
            <a:r>
              <a:rPr lang="en-US" dirty="0" smtClean="0"/>
              <a:t>  About</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40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3124200" y="0"/>
            <a:ext cx="25146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8" name="Rectangle 7"/>
          <p:cNvSpPr/>
          <p:nvPr/>
        </p:nvSpPr>
        <p:spPr>
          <a:xfrm>
            <a:off x="2590800" y="2438400"/>
            <a:ext cx="3810000" cy="9906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Begin and End dates</a:t>
            </a:r>
          </a:p>
        </p:txBody>
      </p:sp>
      <p:cxnSp>
        <p:nvCxnSpPr>
          <p:cNvPr id="10" name="Straight Arrow Connector 9"/>
          <p:cNvCxnSpPr>
            <a:stCxn id="8" idx="0"/>
            <a:endCxn id="7" idx="4"/>
          </p:cNvCxnSpPr>
          <p:nvPr/>
        </p:nvCxnSpPr>
        <p:spPr>
          <a:xfrm rot="16200000" flipV="1">
            <a:off x="3600450" y="1543050"/>
            <a:ext cx="1676400" cy="1143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6389"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6390"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solidFill>
            <a:srgbClr val="FFFF00"/>
          </a:solidFill>
          <a:ln w="9525">
            <a:noFill/>
            <a:miter lim="800000"/>
            <a:headEnd/>
            <a:tailEnd/>
          </a:ln>
        </p:spPr>
      </p:pic>
      <p:cxnSp>
        <p:nvCxnSpPr>
          <p:cNvPr id="13" name="Straight Arrow Connector 12"/>
          <p:cNvCxnSpPr/>
          <p:nvPr/>
        </p:nvCxnSpPr>
        <p:spPr>
          <a:xfrm rot="16200000" flipV="1">
            <a:off x="3638550" y="1543050"/>
            <a:ext cx="1676400" cy="1143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590800" y="2438400"/>
            <a:ext cx="3810000" cy="685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rPr>
              <a:t>Begin</a:t>
            </a:r>
            <a:r>
              <a:rPr lang="en-US" sz="2000" b="1" dirty="0">
                <a:solidFill>
                  <a:schemeClr val="tx1"/>
                </a:solidFill>
              </a:rPr>
              <a:t> and </a:t>
            </a:r>
            <a:r>
              <a:rPr lang="en-US" sz="2000" b="1" dirty="0">
                <a:solidFill>
                  <a:schemeClr val="tx2"/>
                </a:solidFill>
              </a:rPr>
              <a:t>End</a:t>
            </a:r>
            <a:r>
              <a:rPr lang="en-US" sz="2000" b="1" dirty="0">
                <a:solidFill>
                  <a:schemeClr val="tx1"/>
                </a:solidFill>
              </a:rPr>
              <a:t> dates</a:t>
            </a:r>
          </a:p>
        </p:txBody>
      </p:sp>
      <p:sp>
        <p:nvSpPr>
          <p:cNvPr id="11" name="Rounded Rectangle 10"/>
          <p:cNvSpPr/>
          <p:nvPr/>
        </p:nvSpPr>
        <p:spPr>
          <a:xfrm>
            <a:off x="3124200" y="228600"/>
            <a:ext cx="2514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2" name="Rectangle 11"/>
          <p:cNvSpPr/>
          <p:nvPr/>
        </p:nvSpPr>
        <p:spPr>
          <a:xfrm>
            <a:off x="2590800" y="3352800"/>
            <a:ext cx="3810000" cy="8382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Dropdown boxes allow you to set the date range </a:t>
            </a:r>
          </a:p>
        </p:txBody>
      </p:sp>
      <p:sp>
        <p:nvSpPr>
          <p:cNvPr id="15" name="Title 14"/>
          <p:cNvSpPr>
            <a:spLocks noGrp="1"/>
          </p:cNvSpPr>
          <p:nvPr>
            <p:ph type="title" idx="4294967295"/>
          </p:nvPr>
        </p:nvSpPr>
        <p:spPr>
          <a:xfrm>
            <a:off x="227014" y="-515024"/>
            <a:ext cx="1659844" cy="427945"/>
          </a:xfrm>
        </p:spPr>
        <p:txBody>
          <a:bodyPr/>
          <a:lstStyle/>
          <a:p>
            <a:r>
              <a:rPr lang="en-US" dirty="0" smtClean="0"/>
              <a:t>  Dates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srcRect/>
          <a:stretch>
            <a:fillRect/>
          </a:stretch>
        </p:blipFill>
        <p:spPr bwMode="auto">
          <a:xfrm>
            <a:off x="3733800" y="685800"/>
            <a:ext cx="1676400" cy="1476375"/>
          </a:xfrm>
          <a:prstGeom prst="rect">
            <a:avLst/>
          </a:prstGeom>
          <a:noFill/>
          <a:ln w="9525">
            <a:noFill/>
            <a:miter lim="800000"/>
            <a:headEnd/>
            <a:tailEnd/>
          </a:ln>
        </p:spPr>
      </p:pic>
      <p:sp>
        <p:nvSpPr>
          <p:cNvPr id="8" name="Rectangle 7"/>
          <p:cNvSpPr/>
          <p:nvPr/>
        </p:nvSpPr>
        <p:spPr>
          <a:xfrm>
            <a:off x="2590800" y="2438400"/>
            <a:ext cx="3810000" cy="9906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Begin and End dates</a:t>
            </a:r>
          </a:p>
        </p:txBody>
      </p:sp>
      <p:pic>
        <p:nvPicPr>
          <p:cNvPr id="17412" name="Picture 6"/>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7413" name="Picture 7"/>
          <p:cNvPicPr>
            <a:picLocks noChangeAspect="1" noChangeArrowheads="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9" name="Rectangle 8"/>
          <p:cNvSpPr/>
          <p:nvPr/>
        </p:nvSpPr>
        <p:spPr>
          <a:xfrm>
            <a:off x="2590800" y="2438400"/>
            <a:ext cx="3810000" cy="685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rPr>
              <a:t>Begin</a:t>
            </a:r>
            <a:r>
              <a:rPr lang="en-US" sz="2000" b="1" dirty="0">
                <a:solidFill>
                  <a:schemeClr val="tx1"/>
                </a:solidFill>
              </a:rPr>
              <a:t> and </a:t>
            </a:r>
            <a:r>
              <a:rPr lang="en-US" sz="2000" b="1" dirty="0">
                <a:solidFill>
                  <a:schemeClr val="tx2"/>
                </a:solidFill>
              </a:rPr>
              <a:t>End</a:t>
            </a:r>
            <a:r>
              <a:rPr lang="en-US" sz="2000" b="1" dirty="0">
                <a:solidFill>
                  <a:schemeClr val="tx1"/>
                </a:solidFill>
              </a:rPr>
              <a:t> dates</a:t>
            </a:r>
          </a:p>
        </p:txBody>
      </p:sp>
      <p:cxnSp>
        <p:nvCxnSpPr>
          <p:cNvPr id="13" name="Straight Arrow Connector 12"/>
          <p:cNvCxnSpPr/>
          <p:nvPr/>
        </p:nvCxnSpPr>
        <p:spPr>
          <a:xfrm rot="16200000" flipV="1">
            <a:off x="5334000" y="381000"/>
            <a:ext cx="228600" cy="2286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7416" name="Picture 9"/>
          <p:cNvPicPr>
            <a:picLocks noChangeAspect="1" noChangeArrowheads="1"/>
          </p:cNvPicPr>
          <p:nvPr/>
        </p:nvPicPr>
        <p:blipFill>
          <a:blip r:embed="rId5" cstate="print"/>
          <a:srcRect/>
          <a:stretch>
            <a:fillRect/>
          </a:stretch>
        </p:blipFill>
        <p:spPr bwMode="auto">
          <a:xfrm>
            <a:off x="3952875" y="685800"/>
            <a:ext cx="1685925" cy="1466850"/>
          </a:xfrm>
          <a:prstGeom prst="rect">
            <a:avLst/>
          </a:prstGeom>
          <a:noFill/>
          <a:ln w="9525">
            <a:noFill/>
            <a:miter lim="800000"/>
            <a:headEnd/>
            <a:tailEnd/>
          </a:ln>
        </p:spPr>
      </p:pic>
      <p:sp>
        <p:nvSpPr>
          <p:cNvPr id="11" name="Rectangle 10"/>
          <p:cNvSpPr/>
          <p:nvPr/>
        </p:nvSpPr>
        <p:spPr>
          <a:xfrm>
            <a:off x="2590800" y="3373438"/>
            <a:ext cx="3810000" cy="685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Today’s date has a red circle around it on the calendar</a:t>
            </a:r>
          </a:p>
        </p:txBody>
      </p:sp>
      <p:sp>
        <p:nvSpPr>
          <p:cNvPr id="12" name="Rounded Rectangle 11"/>
          <p:cNvSpPr/>
          <p:nvPr/>
        </p:nvSpPr>
        <p:spPr>
          <a:xfrm>
            <a:off x="3048000" y="228600"/>
            <a:ext cx="26670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4" name="Title 13"/>
          <p:cNvSpPr>
            <a:spLocks noGrp="1"/>
          </p:cNvSpPr>
          <p:nvPr>
            <p:ph type="title" idx="4294967295"/>
          </p:nvPr>
        </p:nvSpPr>
        <p:spPr>
          <a:xfrm>
            <a:off x="227013" y="-515024"/>
            <a:ext cx="1587273" cy="442459"/>
          </a:xfrm>
        </p:spPr>
        <p:txBody>
          <a:bodyPr/>
          <a:lstStyle/>
          <a:p>
            <a:r>
              <a:rPr lang="en-US" dirty="0" smtClean="0"/>
              <a:t>  Dates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09800" y="2057400"/>
            <a:ext cx="5029200" cy="1219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Production based on the date range selected at the top of the form</a:t>
            </a:r>
          </a:p>
        </p:txBody>
      </p:sp>
      <p:sp>
        <p:nvSpPr>
          <p:cNvPr id="7" name="Rounded Rectangle 6"/>
          <p:cNvSpPr/>
          <p:nvPr/>
        </p:nvSpPr>
        <p:spPr>
          <a:xfrm>
            <a:off x="152400" y="4343400"/>
            <a:ext cx="8763000" cy="2209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8" name="Rectangle 7"/>
          <p:cNvSpPr/>
          <p:nvPr/>
        </p:nvSpPr>
        <p:spPr>
          <a:xfrm>
            <a:off x="2209800" y="2057400"/>
            <a:ext cx="5029200" cy="1219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Production based on the date range selected at the top of the form</a:t>
            </a:r>
          </a:p>
        </p:txBody>
      </p:sp>
      <p:sp>
        <p:nvSpPr>
          <p:cNvPr id="9" name="Rounded Rectangle 8"/>
          <p:cNvSpPr/>
          <p:nvPr/>
        </p:nvSpPr>
        <p:spPr>
          <a:xfrm>
            <a:off x="152400" y="4343400"/>
            <a:ext cx="8763000" cy="2209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pic>
        <p:nvPicPr>
          <p:cNvPr id="18438"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8439"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1" name="Rectangle 10"/>
          <p:cNvSpPr/>
          <p:nvPr/>
        </p:nvSpPr>
        <p:spPr>
          <a:xfrm>
            <a:off x="2166938" y="2116138"/>
            <a:ext cx="5029200" cy="990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Production data is based on the date range selected at the top of the form</a:t>
            </a:r>
          </a:p>
        </p:txBody>
      </p:sp>
      <p:sp>
        <p:nvSpPr>
          <p:cNvPr id="12" name="Rounded Rectangle 11"/>
          <p:cNvSpPr/>
          <p:nvPr/>
        </p:nvSpPr>
        <p:spPr>
          <a:xfrm>
            <a:off x="152400" y="4343400"/>
            <a:ext cx="8763000" cy="2209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13" name="Straight Arrow Connector 12"/>
          <p:cNvCxnSpPr>
            <a:stCxn id="11" idx="2"/>
          </p:cNvCxnSpPr>
          <p:nvPr/>
        </p:nvCxnSpPr>
        <p:spPr>
          <a:xfrm rot="5400000">
            <a:off x="4071938" y="3640138"/>
            <a:ext cx="1143000" cy="762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idx="4294967295"/>
          </p:nvPr>
        </p:nvSpPr>
        <p:spPr>
          <a:xfrm>
            <a:off x="227014" y="-485996"/>
            <a:ext cx="2153330" cy="398917"/>
          </a:xfrm>
        </p:spPr>
        <p:txBody>
          <a:bodyPr/>
          <a:lstStyle/>
          <a:p>
            <a:r>
              <a:rPr lang="en-US" dirty="0" smtClean="0"/>
              <a:t>  Date Grid</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2209800" y="2057400"/>
            <a:ext cx="5029200" cy="1219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In the upper right hand corner you will find the Version and Date installed</a:t>
            </a:r>
          </a:p>
        </p:txBody>
      </p:sp>
      <p:sp>
        <p:nvSpPr>
          <p:cNvPr id="48" name="Oval 47"/>
          <p:cNvSpPr/>
          <p:nvPr/>
        </p:nvSpPr>
        <p:spPr>
          <a:xfrm>
            <a:off x="6781800" y="228600"/>
            <a:ext cx="1676400" cy="609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 name="Oval 5"/>
          <p:cNvSpPr/>
          <p:nvPr/>
        </p:nvSpPr>
        <p:spPr>
          <a:xfrm>
            <a:off x="6781800" y="152400"/>
            <a:ext cx="1676400" cy="609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8" name="Rectangle 7"/>
          <p:cNvSpPr/>
          <p:nvPr/>
        </p:nvSpPr>
        <p:spPr>
          <a:xfrm>
            <a:off x="2209800" y="2057400"/>
            <a:ext cx="5029200" cy="12192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In the upper right hand corner you will find the Version and Date installed</a:t>
            </a:r>
          </a:p>
        </p:txBody>
      </p:sp>
      <p:cxnSp>
        <p:nvCxnSpPr>
          <p:cNvPr id="10" name="Straight Arrow Connector 9"/>
          <p:cNvCxnSpPr>
            <a:stCxn id="8" idx="0"/>
            <a:endCxn id="6" idx="3"/>
          </p:cNvCxnSpPr>
          <p:nvPr/>
        </p:nvCxnSpPr>
        <p:spPr>
          <a:xfrm rot="5400000" flipH="1" flipV="1">
            <a:off x="5183982" y="213518"/>
            <a:ext cx="1384300" cy="230346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209800" y="3429000"/>
            <a:ext cx="5029200" cy="12192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Checking for Updates and installation of those Updates will be covered in detail later</a:t>
            </a:r>
          </a:p>
        </p:txBody>
      </p:sp>
      <p:pic>
        <p:nvPicPr>
          <p:cNvPr id="19464"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9465"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cxnSp>
        <p:nvCxnSpPr>
          <p:cNvPr id="16" name="Straight Arrow Connector 15"/>
          <p:cNvCxnSpPr/>
          <p:nvPr/>
        </p:nvCxnSpPr>
        <p:spPr>
          <a:xfrm rot="5400000" flipH="1" flipV="1">
            <a:off x="5183982" y="226218"/>
            <a:ext cx="1384300" cy="230346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2209800" y="2057400"/>
            <a:ext cx="5029200" cy="990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In the upper right hand corner you will find the Program </a:t>
            </a:r>
            <a:r>
              <a:rPr lang="en-US" sz="2000" b="1" dirty="0">
                <a:solidFill>
                  <a:schemeClr val="tx2"/>
                </a:solidFill>
              </a:rPr>
              <a:t>Version</a:t>
            </a:r>
            <a:r>
              <a:rPr lang="en-US" sz="2000" b="1" dirty="0">
                <a:solidFill>
                  <a:schemeClr val="tx1"/>
                </a:solidFill>
              </a:rPr>
              <a:t> and D</a:t>
            </a:r>
            <a:r>
              <a:rPr lang="en-US" sz="2000" b="1" dirty="0">
                <a:solidFill>
                  <a:schemeClr val="tx2"/>
                </a:solidFill>
              </a:rPr>
              <a:t>ate</a:t>
            </a:r>
            <a:endParaRPr lang="en-US" sz="2000" b="1" dirty="0">
              <a:solidFill>
                <a:schemeClr val="tx1"/>
              </a:solidFill>
            </a:endParaRPr>
          </a:p>
        </p:txBody>
      </p:sp>
      <p:sp>
        <p:nvSpPr>
          <p:cNvPr id="18" name="Rectangle 17"/>
          <p:cNvSpPr/>
          <p:nvPr/>
        </p:nvSpPr>
        <p:spPr>
          <a:xfrm>
            <a:off x="2238375" y="3370263"/>
            <a:ext cx="5029200" cy="990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accent2"/>
                </a:solidFill>
              </a:rPr>
              <a:t>Checking for Updates </a:t>
            </a:r>
            <a:r>
              <a:rPr lang="en-US" sz="2000" b="1" dirty="0">
                <a:solidFill>
                  <a:schemeClr val="tx1"/>
                </a:solidFill>
              </a:rPr>
              <a:t>is an </a:t>
            </a:r>
            <a:r>
              <a:rPr lang="en-US" sz="2000" b="1" dirty="0">
                <a:solidFill>
                  <a:schemeClr val="accent2"/>
                </a:solidFill>
              </a:rPr>
              <a:t>Option</a:t>
            </a:r>
            <a:r>
              <a:rPr lang="en-US" sz="2000" b="1" dirty="0">
                <a:solidFill>
                  <a:schemeClr val="tx1"/>
                </a:solidFill>
              </a:rPr>
              <a:t> and the installation of those Updates will be covered in detail later</a:t>
            </a:r>
          </a:p>
        </p:txBody>
      </p:sp>
      <p:sp>
        <p:nvSpPr>
          <p:cNvPr id="14" name="Rounded Rectangle 13"/>
          <p:cNvSpPr/>
          <p:nvPr/>
        </p:nvSpPr>
        <p:spPr>
          <a:xfrm>
            <a:off x="6858000" y="152400"/>
            <a:ext cx="1524000" cy="533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5" name="Title 14"/>
          <p:cNvSpPr>
            <a:spLocks noGrp="1"/>
          </p:cNvSpPr>
          <p:nvPr>
            <p:ph type="title" idx="4294967295"/>
          </p:nvPr>
        </p:nvSpPr>
        <p:spPr>
          <a:xfrm>
            <a:off x="227014" y="-515024"/>
            <a:ext cx="1863044" cy="442459"/>
          </a:xfrm>
        </p:spPr>
        <p:txBody>
          <a:bodyPr/>
          <a:lstStyle/>
          <a:p>
            <a:r>
              <a:rPr lang="en-US" dirty="0" smtClean="0"/>
              <a:t>  Version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Oval 37"/>
          <p:cNvSpPr/>
          <p:nvPr/>
        </p:nvSpPr>
        <p:spPr>
          <a:xfrm>
            <a:off x="8001000" y="0"/>
            <a:ext cx="11430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 name="Rectangle 5"/>
          <p:cNvSpPr/>
          <p:nvPr/>
        </p:nvSpPr>
        <p:spPr>
          <a:xfrm>
            <a:off x="3200400" y="1295400"/>
            <a:ext cx="3048000" cy="533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Options </a:t>
            </a:r>
            <a:r>
              <a:rPr lang="en-US" sz="2000" b="1" dirty="0">
                <a:solidFill>
                  <a:schemeClr val="tx1"/>
                </a:solidFill>
              </a:rPr>
              <a:t> </a:t>
            </a:r>
          </a:p>
        </p:txBody>
      </p:sp>
      <p:sp>
        <p:nvSpPr>
          <p:cNvPr id="7" name="Oval 6"/>
          <p:cNvSpPr/>
          <p:nvPr/>
        </p:nvSpPr>
        <p:spPr>
          <a:xfrm>
            <a:off x="8001000" y="0"/>
            <a:ext cx="11430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9" name="Straight Arrow Connector 8"/>
          <p:cNvCxnSpPr>
            <a:stCxn id="6" idx="3"/>
          </p:cNvCxnSpPr>
          <p:nvPr/>
        </p:nvCxnSpPr>
        <p:spPr>
          <a:xfrm flipV="1">
            <a:off x="6248400" y="609600"/>
            <a:ext cx="1828800" cy="9525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200400" y="2286000"/>
            <a:ext cx="3048000" cy="1676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Available Options will be covered in detail later </a:t>
            </a:r>
          </a:p>
        </p:txBody>
      </p:sp>
      <p:pic>
        <p:nvPicPr>
          <p:cNvPr id="20487"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0488"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 name="Rectangle 13"/>
          <p:cNvSpPr/>
          <p:nvPr/>
        </p:nvSpPr>
        <p:spPr>
          <a:xfrm>
            <a:off x="2952750" y="1752600"/>
            <a:ext cx="3048000" cy="533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00FF"/>
                </a:solidFill>
              </a:rPr>
              <a:t>Options</a:t>
            </a:r>
            <a:r>
              <a:rPr lang="en-US" sz="2000" b="1" dirty="0">
                <a:solidFill>
                  <a:srgbClr val="0070C0"/>
                </a:solidFill>
              </a:rPr>
              <a:t>  </a:t>
            </a:r>
          </a:p>
        </p:txBody>
      </p:sp>
      <p:sp>
        <p:nvSpPr>
          <p:cNvPr id="20" name="Rectangle 19"/>
          <p:cNvSpPr/>
          <p:nvPr/>
        </p:nvSpPr>
        <p:spPr>
          <a:xfrm>
            <a:off x="8229600" y="304800"/>
            <a:ext cx="762000" cy="304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12" name="Picture 5"/>
          <p:cNvPicPr>
            <a:picLocks noChangeAspect="1" noChangeArrowheads="1"/>
          </p:cNvPicPr>
          <p:nvPr/>
        </p:nvPicPr>
        <p:blipFill>
          <a:blip r:embed="rId4" cstate="print"/>
          <a:srcRect/>
          <a:stretch>
            <a:fillRect/>
          </a:stretch>
        </p:blipFill>
        <p:spPr bwMode="auto">
          <a:xfrm>
            <a:off x="7162800" y="685800"/>
            <a:ext cx="1771650" cy="3848100"/>
          </a:xfrm>
          <a:prstGeom prst="rect">
            <a:avLst/>
          </a:prstGeom>
          <a:noFill/>
          <a:ln w="9525">
            <a:solidFill>
              <a:schemeClr val="accent1"/>
            </a:solidFill>
            <a:miter lim="800000"/>
            <a:headEnd/>
            <a:tailEnd/>
          </a:ln>
        </p:spPr>
      </p:pic>
      <p:cxnSp>
        <p:nvCxnSpPr>
          <p:cNvPr id="15" name="Straight Arrow Connector 14"/>
          <p:cNvCxnSpPr/>
          <p:nvPr/>
        </p:nvCxnSpPr>
        <p:spPr>
          <a:xfrm flipV="1">
            <a:off x="5951538" y="587375"/>
            <a:ext cx="2133600" cy="14097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Title 12"/>
          <p:cNvSpPr>
            <a:spLocks noGrp="1"/>
          </p:cNvSpPr>
          <p:nvPr>
            <p:ph type="title" idx="4294967295"/>
          </p:nvPr>
        </p:nvSpPr>
        <p:spPr>
          <a:xfrm>
            <a:off x="227013" y="-515024"/>
            <a:ext cx="1892073" cy="427945"/>
          </a:xfrm>
        </p:spPr>
        <p:txBody>
          <a:bodyPr/>
          <a:lstStyle/>
          <a:p>
            <a:r>
              <a:rPr lang="en-US" dirty="0" smtClean="0"/>
              <a:t>  Options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3" presetClass="exit" presetSubtype="10" fill="hold" nodeType="withEffect">
                                  <p:stCondLst>
                                    <p:cond delay="0"/>
                                  </p:stCondLst>
                                  <p:childTnLst>
                                    <p:animEffect transition="out" filter="blinds(horizontal)">
                                      <p:cBhvr>
                                        <p:cTn id="8" dur="500"/>
                                        <p:tgtEl>
                                          <p:spTgt spid="15"/>
                                        </p:tgtEl>
                                      </p:cBhvr>
                                    </p:animEffect>
                                    <p:set>
                                      <p:cBhvr>
                                        <p:cTn id="9"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Oval 37"/>
          <p:cNvSpPr/>
          <p:nvPr/>
        </p:nvSpPr>
        <p:spPr>
          <a:xfrm>
            <a:off x="8001000" y="0"/>
            <a:ext cx="11430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 name="Rectangle 5"/>
          <p:cNvSpPr/>
          <p:nvPr/>
        </p:nvSpPr>
        <p:spPr>
          <a:xfrm>
            <a:off x="3200400" y="1295400"/>
            <a:ext cx="3048000" cy="533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Options </a:t>
            </a:r>
            <a:r>
              <a:rPr lang="en-US" sz="2000" b="1" dirty="0">
                <a:solidFill>
                  <a:schemeClr val="tx1"/>
                </a:solidFill>
              </a:rPr>
              <a:t> </a:t>
            </a:r>
          </a:p>
        </p:txBody>
      </p:sp>
      <p:sp>
        <p:nvSpPr>
          <p:cNvPr id="7" name="Oval 6"/>
          <p:cNvSpPr/>
          <p:nvPr/>
        </p:nvSpPr>
        <p:spPr>
          <a:xfrm>
            <a:off x="8001000" y="0"/>
            <a:ext cx="11430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9" name="Straight Arrow Connector 8"/>
          <p:cNvCxnSpPr>
            <a:stCxn id="6" idx="3"/>
          </p:cNvCxnSpPr>
          <p:nvPr/>
        </p:nvCxnSpPr>
        <p:spPr>
          <a:xfrm flipV="1">
            <a:off x="6248400" y="609600"/>
            <a:ext cx="1828800" cy="9525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200400" y="2286000"/>
            <a:ext cx="3048000" cy="1676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Available Options will be covered in detail later </a:t>
            </a:r>
          </a:p>
        </p:txBody>
      </p:sp>
      <p:pic>
        <p:nvPicPr>
          <p:cNvPr id="21511"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1512"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7" name="Rectangle 16"/>
          <p:cNvSpPr/>
          <p:nvPr/>
        </p:nvSpPr>
        <p:spPr>
          <a:xfrm>
            <a:off x="2895600" y="838200"/>
            <a:ext cx="3048000" cy="533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rPr>
              <a:t>Shortcut Keys</a:t>
            </a:r>
          </a:p>
        </p:txBody>
      </p:sp>
      <p:pic>
        <p:nvPicPr>
          <p:cNvPr id="21514" name="Picture 5"/>
          <p:cNvPicPr>
            <a:picLocks noChangeAspect="1" noChangeArrowheads="1"/>
          </p:cNvPicPr>
          <p:nvPr/>
        </p:nvPicPr>
        <p:blipFill>
          <a:blip r:embed="rId4" cstate="print"/>
          <a:srcRect/>
          <a:stretch>
            <a:fillRect/>
          </a:stretch>
        </p:blipFill>
        <p:spPr bwMode="auto">
          <a:xfrm>
            <a:off x="7162800" y="685800"/>
            <a:ext cx="1771650" cy="3848100"/>
          </a:xfrm>
          <a:prstGeom prst="rect">
            <a:avLst/>
          </a:prstGeom>
          <a:noFill/>
          <a:ln w="9525">
            <a:solidFill>
              <a:schemeClr val="accent1"/>
            </a:solidFill>
            <a:miter lim="800000"/>
            <a:headEnd/>
            <a:tailEnd/>
          </a:ln>
        </p:spPr>
      </p:pic>
      <p:sp>
        <p:nvSpPr>
          <p:cNvPr id="12" name="Rounded Rectangle 11"/>
          <p:cNvSpPr/>
          <p:nvPr/>
        </p:nvSpPr>
        <p:spPr>
          <a:xfrm>
            <a:off x="7010400" y="3810000"/>
            <a:ext cx="1143000" cy="3048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5" name="Rectangle 14"/>
          <p:cNvSpPr/>
          <p:nvPr/>
        </p:nvSpPr>
        <p:spPr>
          <a:xfrm>
            <a:off x="8229600" y="304800"/>
            <a:ext cx="762000" cy="304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sp>
        <p:nvSpPr>
          <p:cNvPr id="13" name="Title 12"/>
          <p:cNvSpPr>
            <a:spLocks noGrp="1"/>
          </p:cNvSpPr>
          <p:nvPr>
            <p:ph type="title" idx="4294967295"/>
          </p:nvPr>
        </p:nvSpPr>
        <p:spPr>
          <a:xfrm>
            <a:off x="227014" y="-515024"/>
            <a:ext cx="2240416" cy="427945"/>
          </a:xfrm>
        </p:spPr>
        <p:txBody>
          <a:bodyPr/>
          <a:lstStyle/>
          <a:p>
            <a:r>
              <a:rPr lang="en-US" dirty="0" smtClean="0"/>
              <a:t>  Shortcuts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783772" y="1828800"/>
            <a:ext cx="3410857" cy="2708434"/>
          </a:xfrm>
          <a:prstGeom prst="rect">
            <a:avLst/>
          </a:prstGeom>
          <a:noFill/>
        </p:spPr>
        <p:txBody>
          <a:bodyPr wrap="square" rtlCol="0">
            <a:spAutoFit/>
          </a:bodyPr>
          <a:lstStyle/>
          <a:p>
            <a:pPr lvl="1">
              <a:spcBef>
                <a:spcPts val="600"/>
              </a:spcBef>
              <a:spcAft>
                <a:spcPts val="600"/>
              </a:spcAft>
              <a:buFont typeface="Arial" pitchFamily="34" charset="0"/>
              <a:buChar char="•"/>
            </a:pPr>
            <a:r>
              <a:rPr lang="en-US" sz="2000" dirty="0" smtClean="0"/>
              <a:t>  New Dominion</a:t>
            </a:r>
          </a:p>
          <a:p>
            <a:pPr lvl="1">
              <a:spcBef>
                <a:spcPts val="600"/>
              </a:spcBef>
              <a:spcAft>
                <a:spcPts val="600"/>
              </a:spcAft>
              <a:buFont typeface="Arial" pitchFamily="34" charset="0"/>
              <a:buChar char="•"/>
            </a:pPr>
            <a:r>
              <a:rPr lang="en-US" sz="2000" dirty="0" smtClean="0"/>
              <a:t>  Linn Energy</a:t>
            </a:r>
          </a:p>
          <a:p>
            <a:pPr lvl="1">
              <a:spcBef>
                <a:spcPts val="600"/>
              </a:spcBef>
              <a:spcAft>
                <a:spcPts val="600"/>
              </a:spcAft>
              <a:buFont typeface="Arial" pitchFamily="34" charset="0"/>
              <a:buChar char="•"/>
            </a:pPr>
            <a:r>
              <a:rPr lang="en-US" sz="2000" dirty="0" smtClean="0"/>
              <a:t>  Huntington Energy</a:t>
            </a:r>
          </a:p>
          <a:p>
            <a:pPr lvl="1">
              <a:spcBef>
                <a:spcPts val="600"/>
              </a:spcBef>
              <a:spcAft>
                <a:spcPts val="600"/>
              </a:spcAft>
              <a:buFont typeface="Arial" pitchFamily="34" charset="0"/>
              <a:buChar char="•"/>
            </a:pPr>
            <a:r>
              <a:rPr lang="en-US" sz="2000" dirty="0" smtClean="0"/>
              <a:t>  Newfield Exploration</a:t>
            </a:r>
          </a:p>
          <a:p>
            <a:pPr lvl="1">
              <a:spcBef>
                <a:spcPts val="600"/>
              </a:spcBef>
              <a:spcAft>
                <a:spcPts val="600"/>
              </a:spcAft>
              <a:buFont typeface="Arial" pitchFamily="34" charset="0"/>
              <a:buChar char="•"/>
            </a:pPr>
            <a:r>
              <a:rPr lang="en-US" sz="2000" dirty="0" smtClean="0"/>
              <a:t>  Range Resources</a:t>
            </a:r>
          </a:p>
          <a:p>
            <a:pPr lvl="1">
              <a:spcBef>
                <a:spcPts val="600"/>
              </a:spcBef>
              <a:spcAft>
                <a:spcPts val="600"/>
              </a:spcAft>
              <a:buFont typeface="Arial" pitchFamily="34" charset="0"/>
              <a:buChar char="•"/>
            </a:pPr>
            <a:r>
              <a:rPr lang="en-US" sz="2000" dirty="0" smtClean="0"/>
              <a:t>  Osage Resources</a:t>
            </a:r>
          </a:p>
        </p:txBody>
      </p:sp>
      <p:sp>
        <p:nvSpPr>
          <p:cNvPr id="4" name="TextBox 3"/>
          <p:cNvSpPr txBox="1"/>
          <p:nvPr/>
        </p:nvSpPr>
        <p:spPr>
          <a:xfrm>
            <a:off x="4601029" y="1857828"/>
            <a:ext cx="3425372" cy="2708434"/>
          </a:xfrm>
          <a:prstGeom prst="rect">
            <a:avLst/>
          </a:prstGeom>
          <a:noFill/>
        </p:spPr>
        <p:txBody>
          <a:bodyPr wrap="square" rtlCol="0">
            <a:spAutoFit/>
          </a:bodyPr>
          <a:lstStyle/>
          <a:p>
            <a:pPr lvl="1">
              <a:spcBef>
                <a:spcPts val="600"/>
              </a:spcBef>
              <a:spcAft>
                <a:spcPts val="600"/>
              </a:spcAft>
              <a:buFont typeface="Arial" pitchFamily="34" charset="0"/>
              <a:buChar char="•"/>
            </a:pPr>
            <a:r>
              <a:rPr lang="en-US" sz="2000" dirty="0" smtClean="0"/>
              <a:t> GMX Resources</a:t>
            </a:r>
          </a:p>
          <a:p>
            <a:pPr lvl="1">
              <a:spcBef>
                <a:spcPts val="600"/>
              </a:spcBef>
              <a:spcAft>
                <a:spcPts val="600"/>
              </a:spcAft>
              <a:buFont typeface="Arial" pitchFamily="34" charset="0"/>
              <a:buChar char="•"/>
            </a:pPr>
            <a:r>
              <a:rPr lang="en-US" sz="2000" dirty="0" smtClean="0"/>
              <a:t>  Strata Production</a:t>
            </a:r>
          </a:p>
          <a:p>
            <a:pPr lvl="1">
              <a:spcBef>
                <a:spcPts val="600"/>
              </a:spcBef>
              <a:spcAft>
                <a:spcPts val="600"/>
              </a:spcAft>
              <a:buFont typeface="Arial" pitchFamily="34" charset="0"/>
              <a:buChar char="•"/>
            </a:pPr>
            <a:r>
              <a:rPr lang="en-US" sz="2000" dirty="0" smtClean="0"/>
              <a:t>  RKI Exploration</a:t>
            </a:r>
          </a:p>
          <a:p>
            <a:pPr lvl="1">
              <a:spcBef>
                <a:spcPts val="600"/>
              </a:spcBef>
              <a:spcAft>
                <a:spcPts val="600"/>
              </a:spcAft>
              <a:buFont typeface="Arial" pitchFamily="34" charset="0"/>
              <a:buChar char="•"/>
            </a:pPr>
            <a:r>
              <a:rPr lang="en-US" sz="2000" dirty="0" smtClean="0"/>
              <a:t>  Castelli Exploration</a:t>
            </a:r>
          </a:p>
          <a:p>
            <a:pPr lvl="1">
              <a:spcBef>
                <a:spcPts val="600"/>
              </a:spcBef>
              <a:spcAft>
                <a:spcPts val="600"/>
              </a:spcAft>
              <a:buFont typeface="Arial" pitchFamily="34" charset="0"/>
              <a:buChar char="•"/>
            </a:pPr>
            <a:r>
              <a:rPr lang="en-US" sz="2000" dirty="0" smtClean="0"/>
              <a:t>  Bracken Operating</a:t>
            </a:r>
          </a:p>
          <a:p>
            <a:pPr lvl="1">
              <a:spcBef>
                <a:spcPts val="600"/>
              </a:spcBef>
              <a:spcAft>
                <a:spcPts val="600"/>
              </a:spcAft>
              <a:buFont typeface="Arial" pitchFamily="34" charset="0"/>
              <a:buChar char="•"/>
            </a:pPr>
            <a:r>
              <a:rPr lang="en-US" sz="2000" dirty="0" smtClean="0"/>
              <a:t>  Walter Energy</a:t>
            </a:r>
          </a:p>
        </p:txBody>
      </p:sp>
      <p:sp>
        <p:nvSpPr>
          <p:cNvPr id="5" name="Title 4"/>
          <p:cNvSpPr>
            <a:spLocks noGrp="1"/>
          </p:cNvSpPr>
          <p:nvPr>
            <p:ph type="title" idx="4294967295"/>
          </p:nvPr>
        </p:nvSpPr>
        <p:spPr>
          <a:xfrm>
            <a:off x="227014" y="-471480"/>
            <a:ext cx="1456644" cy="384392"/>
          </a:xfrm>
        </p:spPr>
        <p:txBody>
          <a:bodyPr/>
          <a:lstStyle/>
          <a:p>
            <a:r>
              <a:rPr lang="en-US" dirty="0" smtClean="0"/>
              <a:t>Intro 2</a:t>
            </a:r>
            <a:endParaRPr lang="en-US" dirty="0"/>
          </a:p>
        </p:txBody>
      </p:sp>
      <p:sp>
        <p:nvSpPr>
          <p:cNvPr id="6" name="TextBox 5"/>
          <p:cNvSpPr txBox="1"/>
          <p:nvPr/>
        </p:nvSpPr>
        <p:spPr>
          <a:xfrm>
            <a:off x="217713" y="116116"/>
            <a:ext cx="5486400" cy="523220"/>
          </a:xfrm>
          <a:prstGeom prst="rect">
            <a:avLst/>
          </a:prstGeom>
          <a:noFill/>
        </p:spPr>
        <p:txBody>
          <a:bodyPr wrap="square" rtlCol="0">
            <a:spAutoFit/>
          </a:bodyPr>
          <a:lstStyle/>
          <a:p>
            <a:r>
              <a:rPr lang="en-US" sz="2800" b="1" dirty="0" smtClean="0">
                <a:solidFill>
                  <a:schemeClr val="bg1"/>
                </a:solidFill>
              </a:rPr>
              <a:t>Carroll Engineering Client List</a:t>
            </a:r>
            <a:endParaRPr lang="en-US" sz="2800" b="1"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Oval 37"/>
          <p:cNvSpPr/>
          <p:nvPr/>
        </p:nvSpPr>
        <p:spPr>
          <a:xfrm>
            <a:off x="8001000" y="0"/>
            <a:ext cx="11430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 name="Rectangle 5"/>
          <p:cNvSpPr/>
          <p:nvPr/>
        </p:nvSpPr>
        <p:spPr>
          <a:xfrm>
            <a:off x="3200400" y="1295400"/>
            <a:ext cx="3048000" cy="533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Options </a:t>
            </a:r>
            <a:r>
              <a:rPr lang="en-US" sz="2000" b="1" dirty="0">
                <a:solidFill>
                  <a:schemeClr val="tx1"/>
                </a:solidFill>
              </a:rPr>
              <a:t> </a:t>
            </a:r>
          </a:p>
        </p:txBody>
      </p:sp>
      <p:sp>
        <p:nvSpPr>
          <p:cNvPr id="7" name="Oval 6"/>
          <p:cNvSpPr/>
          <p:nvPr/>
        </p:nvSpPr>
        <p:spPr>
          <a:xfrm>
            <a:off x="8001000" y="0"/>
            <a:ext cx="11430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9" name="Straight Arrow Connector 8"/>
          <p:cNvCxnSpPr>
            <a:stCxn id="6" idx="3"/>
          </p:cNvCxnSpPr>
          <p:nvPr/>
        </p:nvCxnSpPr>
        <p:spPr>
          <a:xfrm flipV="1">
            <a:off x="6248400" y="609600"/>
            <a:ext cx="1828800" cy="9525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200400" y="2286000"/>
            <a:ext cx="3048000" cy="1676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Available Options will be covered in detail later </a:t>
            </a:r>
          </a:p>
        </p:txBody>
      </p:sp>
      <p:pic>
        <p:nvPicPr>
          <p:cNvPr id="22535"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2536"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7" name="Rectangle 16"/>
          <p:cNvSpPr/>
          <p:nvPr/>
        </p:nvSpPr>
        <p:spPr>
          <a:xfrm>
            <a:off x="2895600" y="838200"/>
            <a:ext cx="3048000" cy="533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rPr>
              <a:t>Shortcut Keys</a:t>
            </a:r>
          </a:p>
        </p:txBody>
      </p:sp>
      <p:sp>
        <p:nvSpPr>
          <p:cNvPr id="13" name="Rectangle 12"/>
          <p:cNvSpPr/>
          <p:nvPr/>
        </p:nvSpPr>
        <p:spPr>
          <a:xfrm>
            <a:off x="8229600" y="304800"/>
            <a:ext cx="762000" cy="304800"/>
          </a:xfrm>
          <a:prstGeom prst="rect">
            <a:avLst/>
          </a:prstGeom>
          <a:solidFill>
            <a:srgbClr val="FFFF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pic>
        <p:nvPicPr>
          <p:cNvPr id="22539" name="Picture 12"/>
          <p:cNvPicPr>
            <a:picLocks noChangeAspect="1" noChangeArrowheads="1"/>
          </p:cNvPicPr>
          <p:nvPr/>
        </p:nvPicPr>
        <p:blipFill>
          <a:blip r:embed="rId4" cstate="print"/>
          <a:srcRect/>
          <a:stretch>
            <a:fillRect/>
          </a:stretch>
        </p:blipFill>
        <p:spPr bwMode="auto">
          <a:xfrm>
            <a:off x="2841625" y="1528763"/>
            <a:ext cx="3171825" cy="4933950"/>
          </a:xfrm>
          <a:prstGeom prst="rect">
            <a:avLst/>
          </a:prstGeom>
          <a:noFill/>
          <a:ln w="9525">
            <a:noFill/>
            <a:miter lim="800000"/>
            <a:headEnd/>
            <a:tailEnd/>
          </a:ln>
        </p:spPr>
      </p:pic>
      <p:sp>
        <p:nvSpPr>
          <p:cNvPr id="12" name="Title 11"/>
          <p:cNvSpPr>
            <a:spLocks noGrp="1"/>
          </p:cNvSpPr>
          <p:nvPr>
            <p:ph type="title" idx="4294967295"/>
          </p:nvPr>
        </p:nvSpPr>
        <p:spPr>
          <a:xfrm>
            <a:off x="227013" y="-500510"/>
            <a:ext cx="2196873" cy="413431"/>
          </a:xfrm>
        </p:spPr>
        <p:txBody>
          <a:bodyPr/>
          <a:lstStyle/>
          <a:p>
            <a:r>
              <a:rPr lang="en-US" dirty="0" smtClean="0"/>
              <a:t>  Shortcuts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Oval 37"/>
          <p:cNvSpPr/>
          <p:nvPr/>
        </p:nvSpPr>
        <p:spPr>
          <a:xfrm>
            <a:off x="8001000" y="0"/>
            <a:ext cx="11430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 name="Rectangle 5"/>
          <p:cNvSpPr/>
          <p:nvPr/>
        </p:nvSpPr>
        <p:spPr>
          <a:xfrm>
            <a:off x="3200400" y="1295400"/>
            <a:ext cx="3048000" cy="533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Options </a:t>
            </a:r>
            <a:r>
              <a:rPr lang="en-US" sz="2000" b="1" dirty="0">
                <a:solidFill>
                  <a:schemeClr val="tx1"/>
                </a:solidFill>
              </a:rPr>
              <a:t> </a:t>
            </a:r>
          </a:p>
        </p:txBody>
      </p:sp>
      <p:sp>
        <p:nvSpPr>
          <p:cNvPr id="7" name="Oval 6"/>
          <p:cNvSpPr/>
          <p:nvPr/>
        </p:nvSpPr>
        <p:spPr>
          <a:xfrm>
            <a:off x="8001000" y="0"/>
            <a:ext cx="11430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9" name="Straight Arrow Connector 8"/>
          <p:cNvCxnSpPr>
            <a:stCxn id="6" idx="3"/>
          </p:cNvCxnSpPr>
          <p:nvPr/>
        </p:nvCxnSpPr>
        <p:spPr>
          <a:xfrm flipV="1">
            <a:off x="6248400" y="609600"/>
            <a:ext cx="1828800" cy="9525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200400" y="2286000"/>
            <a:ext cx="3048000" cy="1676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Available Options will be covered in detail later </a:t>
            </a:r>
          </a:p>
        </p:txBody>
      </p:sp>
      <p:pic>
        <p:nvPicPr>
          <p:cNvPr id="23559"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3560"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2" name="Rectangle 11"/>
          <p:cNvSpPr/>
          <p:nvPr/>
        </p:nvSpPr>
        <p:spPr>
          <a:xfrm>
            <a:off x="2540000" y="1647825"/>
            <a:ext cx="4021138" cy="990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All other available </a:t>
            </a:r>
            <a:r>
              <a:rPr lang="en-US" sz="2000" b="1" dirty="0">
                <a:solidFill>
                  <a:srgbClr val="0000FF"/>
                </a:solidFill>
              </a:rPr>
              <a:t>Options </a:t>
            </a:r>
            <a:r>
              <a:rPr lang="en-US" sz="2000" b="1" dirty="0">
                <a:solidFill>
                  <a:schemeClr val="tx1"/>
                </a:solidFill>
              </a:rPr>
              <a:t>will be covered in detail later </a:t>
            </a:r>
          </a:p>
        </p:txBody>
      </p:sp>
      <p:sp>
        <p:nvSpPr>
          <p:cNvPr id="14" name="Rectangle 13"/>
          <p:cNvSpPr/>
          <p:nvPr/>
        </p:nvSpPr>
        <p:spPr>
          <a:xfrm>
            <a:off x="8229600" y="304800"/>
            <a:ext cx="762000" cy="304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b="1" dirty="0">
                <a:solidFill>
                  <a:schemeClr val="tx1"/>
                </a:solidFill>
              </a:rPr>
              <a:t>Options</a:t>
            </a:r>
          </a:p>
        </p:txBody>
      </p:sp>
      <p:sp>
        <p:nvSpPr>
          <p:cNvPr id="11" name="Title 10"/>
          <p:cNvSpPr>
            <a:spLocks noGrp="1"/>
          </p:cNvSpPr>
          <p:nvPr>
            <p:ph type="title" idx="4294967295"/>
          </p:nvPr>
        </p:nvSpPr>
        <p:spPr>
          <a:xfrm>
            <a:off x="227013" y="-515024"/>
            <a:ext cx="1500187" cy="427945"/>
          </a:xfrm>
        </p:spPr>
        <p:txBody>
          <a:bodyPr/>
          <a:lstStyle/>
          <a:p>
            <a:r>
              <a:rPr lang="en-US" dirty="0" smtClean="0"/>
              <a:t>  Other</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43200" y="2667000"/>
            <a:ext cx="3733800" cy="762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Top row of tabs</a:t>
            </a:r>
          </a:p>
        </p:txBody>
      </p:sp>
      <p:sp>
        <p:nvSpPr>
          <p:cNvPr id="4" name="Oval 3"/>
          <p:cNvSpPr/>
          <p:nvPr/>
        </p:nvSpPr>
        <p:spPr>
          <a:xfrm>
            <a:off x="0" y="304800"/>
            <a:ext cx="3733800" cy="762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6" name="Straight Arrow Connector 5"/>
          <p:cNvCxnSpPr>
            <a:stCxn id="3" idx="0"/>
            <a:endCxn id="4" idx="4"/>
          </p:cNvCxnSpPr>
          <p:nvPr/>
        </p:nvCxnSpPr>
        <p:spPr>
          <a:xfrm rot="16200000" flipV="1">
            <a:off x="2438400" y="495300"/>
            <a:ext cx="1600200" cy="27432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24581" name="Picture 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4582"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cxnSp>
        <p:nvCxnSpPr>
          <p:cNvPr id="9" name="Straight Arrow Connector 8"/>
          <p:cNvCxnSpPr/>
          <p:nvPr/>
        </p:nvCxnSpPr>
        <p:spPr>
          <a:xfrm rot="16200000" flipV="1">
            <a:off x="2476500" y="495300"/>
            <a:ext cx="1600200" cy="27432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917825" y="2667000"/>
            <a:ext cx="3294063" cy="685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rgbClr val="0000FF"/>
                </a:solidFill>
              </a:rPr>
              <a:t>Function Tabs </a:t>
            </a:r>
          </a:p>
        </p:txBody>
      </p:sp>
      <p:sp>
        <p:nvSpPr>
          <p:cNvPr id="11" name="Rounded Rectangle 10"/>
          <p:cNvSpPr/>
          <p:nvPr/>
        </p:nvSpPr>
        <p:spPr>
          <a:xfrm>
            <a:off x="0" y="457200"/>
            <a:ext cx="3657600" cy="533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2" name="Title 11"/>
          <p:cNvSpPr>
            <a:spLocks noGrp="1"/>
          </p:cNvSpPr>
          <p:nvPr>
            <p:ph type="title" idx="4294967295"/>
          </p:nvPr>
        </p:nvSpPr>
        <p:spPr>
          <a:xfrm>
            <a:off x="227014" y="-529538"/>
            <a:ext cx="1355044" cy="427945"/>
          </a:xfrm>
        </p:spPr>
        <p:txBody>
          <a:bodyPr/>
          <a:lstStyle/>
          <a:p>
            <a:r>
              <a:rPr lang="en-US" dirty="0" smtClean="0"/>
              <a:t>Tabs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pic>
        <p:nvPicPr>
          <p:cNvPr id="25603"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Rectangle 2"/>
          <p:cNvSpPr/>
          <p:nvPr/>
        </p:nvSpPr>
        <p:spPr>
          <a:xfrm>
            <a:off x="581025" y="2843213"/>
            <a:ext cx="8318500" cy="12049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Daily Tab</a:t>
            </a:r>
            <a:r>
              <a:rPr lang="en-US" sz="2000" b="1" dirty="0">
                <a:solidFill>
                  <a:srgbClr val="0000FF"/>
                </a:solidFill>
                <a:latin typeface="Calibri" pitchFamily="34" charset="0"/>
              </a:rPr>
              <a:t> </a:t>
            </a:r>
            <a:r>
              <a:rPr lang="en-US" sz="2000" b="1" dirty="0">
                <a:solidFill>
                  <a:schemeClr val="tx1"/>
                </a:solidFill>
                <a:latin typeface="Calibri" pitchFamily="34" charset="0"/>
              </a:rPr>
              <a:t>– Daily  Operating  Data  is  Captured</a:t>
            </a:r>
          </a:p>
          <a:p>
            <a:pPr marL="465138" lvl="1" indent="-233363">
              <a:buFontTx/>
              <a:buChar char="•"/>
              <a:defRPr/>
            </a:pPr>
            <a:r>
              <a:rPr lang="en-US" sz="2000" b="1" dirty="0">
                <a:solidFill>
                  <a:schemeClr val="tx1"/>
                </a:solidFill>
                <a:latin typeface="Calibri" pitchFamily="34" charset="0"/>
              </a:rPr>
              <a:t>Lease Operator will Spend Majority of Time</a:t>
            </a:r>
          </a:p>
          <a:p>
            <a:pPr marL="465138" lvl="1" indent="-233363">
              <a:buFontTx/>
              <a:buChar char="•"/>
              <a:defRPr/>
            </a:pPr>
            <a:r>
              <a:rPr lang="en-US" sz="2000" b="1" dirty="0">
                <a:solidFill>
                  <a:schemeClr val="tx1"/>
                </a:solidFill>
                <a:latin typeface="Calibri" pitchFamily="34" charset="0"/>
              </a:rPr>
              <a:t>Specific </a:t>
            </a:r>
            <a:r>
              <a:rPr lang="en-US" sz="2000" b="1" dirty="0">
                <a:solidFill>
                  <a:srgbClr val="0000FF"/>
                </a:solidFill>
                <a:latin typeface="Calibri" pitchFamily="34" charset="0"/>
              </a:rPr>
              <a:t>Navigation Tabs </a:t>
            </a:r>
            <a:r>
              <a:rPr lang="en-US" sz="2000" b="1" dirty="0">
                <a:solidFill>
                  <a:schemeClr val="tx1"/>
                </a:solidFill>
                <a:latin typeface="Calibri" pitchFamily="34" charset="0"/>
              </a:rPr>
              <a:t>for Each Type of Equipment to Capture Data</a:t>
            </a:r>
          </a:p>
        </p:txBody>
      </p:sp>
      <p:cxnSp>
        <p:nvCxnSpPr>
          <p:cNvPr id="25605" name="Straight Arrow Connector 5"/>
          <p:cNvCxnSpPr>
            <a:cxnSpLocks noChangeShapeType="1"/>
          </p:cNvCxnSpPr>
          <p:nvPr/>
        </p:nvCxnSpPr>
        <p:spPr bwMode="auto">
          <a:xfrm rot="10800000">
            <a:off x="581025" y="885825"/>
            <a:ext cx="2830513" cy="1944688"/>
          </a:xfrm>
          <a:prstGeom prst="straightConnector1">
            <a:avLst/>
          </a:prstGeom>
          <a:noFill/>
          <a:ln w="28575" algn="ctr">
            <a:solidFill>
              <a:srgbClr val="C00000"/>
            </a:solidFill>
            <a:round/>
            <a:headEnd/>
            <a:tailEnd type="arrow" w="med" len="med"/>
          </a:ln>
        </p:spPr>
      </p:cxnSp>
      <p:sp>
        <p:nvSpPr>
          <p:cNvPr id="17" name="Rounded Rectangle 16"/>
          <p:cNvSpPr/>
          <p:nvPr/>
        </p:nvSpPr>
        <p:spPr>
          <a:xfrm>
            <a:off x="76200" y="598488"/>
            <a:ext cx="484188"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7" name="Title 6"/>
          <p:cNvSpPr>
            <a:spLocks noGrp="1"/>
          </p:cNvSpPr>
          <p:nvPr>
            <p:ph type="title" idx="4294967295"/>
          </p:nvPr>
        </p:nvSpPr>
        <p:spPr>
          <a:xfrm>
            <a:off x="227013" y="-500510"/>
            <a:ext cx="1427616" cy="413431"/>
          </a:xfrm>
        </p:spPr>
        <p:txBody>
          <a:bodyPr/>
          <a:lstStyle/>
          <a:p>
            <a:r>
              <a:rPr lang="en-US" dirty="0" smtClean="0"/>
              <a:t>  Daily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8"/>
          <p:cNvPicPr>
            <a:picLocks noChangeAspect="1" noChangeArrowheads="1"/>
          </p:cNvPicPr>
          <p:nvPr/>
        </p:nvPicPr>
        <p:blipFill>
          <a:blip r:embed="rId2" cstate="print"/>
          <a:srcRect/>
          <a:stretch>
            <a:fillRect/>
          </a:stretch>
        </p:blipFill>
        <p:spPr bwMode="auto">
          <a:xfrm>
            <a:off x="0" y="0"/>
            <a:ext cx="9144000" cy="6856413"/>
          </a:xfrm>
          <a:prstGeom prst="rect">
            <a:avLst/>
          </a:prstGeom>
          <a:noFill/>
          <a:ln w="9525">
            <a:noFill/>
            <a:miter lim="800000"/>
            <a:headEnd/>
            <a:tailEnd/>
          </a:ln>
        </p:spPr>
      </p:pic>
      <p:cxnSp>
        <p:nvCxnSpPr>
          <p:cNvPr id="6" name="Straight Arrow Connector 5"/>
          <p:cNvCxnSpPr>
            <a:stCxn id="10" idx="0"/>
          </p:cNvCxnSpPr>
          <p:nvPr/>
        </p:nvCxnSpPr>
        <p:spPr>
          <a:xfrm rot="16200000" flipV="1">
            <a:off x="353219" y="1331119"/>
            <a:ext cx="3497263" cy="266382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457200" y="595313"/>
            <a:ext cx="5334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L</a:t>
            </a:r>
            <a:r>
              <a:rPr lang="en-US" sz="900" b="1" dirty="0">
                <a:solidFill>
                  <a:schemeClr val="tx1"/>
                </a:solidFill>
              </a:rPr>
              <a:t>ease</a:t>
            </a:r>
            <a:endParaRPr lang="en-US" sz="900" b="1" u="sng" dirty="0">
              <a:solidFill>
                <a:schemeClr val="tx1"/>
              </a:solidFill>
            </a:endParaRPr>
          </a:p>
        </p:txBody>
      </p:sp>
      <p:sp>
        <p:nvSpPr>
          <p:cNvPr id="10" name="Rectangle 9"/>
          <p:cNvSpPr/>
          <p:nvPr/>
        </p:nvSpPr>
        <p:spPr>
          <a:xfrm>
            <a:off x="1277938" y="4411663"/>
            <a:ext cx="4310062" cy="13938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Lease Tab</a:t>
            </a:r>
            <a:r>
              <a:rPr lang="en-US" sz="2000" b="1" dirty="0">
                <a:solidFill>
                  <a:srgbClr val="0000FF"/>
                </a:solidFill>
                <a:latin typeface="Calibri" pitchFamily="34" charset="0"/>
              </a:rPr>
              <a:t> </a:t>
            </a:r>
            <a:r>
              <a:rPr lang="en-US" sz="2000" b="1" dirty="0">
                <a:solidFill>
                  <a:schemeClr val="tx1"/>
                </a:solidFill>
                <a:latin typeface="Calibri" pitchFamily="34" charset="0"/>
              </a:rPr>
              <a:t>– Lease Information</a:t>
            </a:r>
          </a:p>
          <a:p>
            <a:pPr marL="465138" lvl="1" indent="-233363">
              <a:buFontTx/>
              <a:buChar char="•"/>
              <a:defRPr/>
            </a:pPr>
            <a:r>
              <a:rPr lang="en-US" sz="2000" b="1" dirty="0">
                <a:solidFill>
                  <a:schemeClr val="tx1"/>
                </a:solidFill>
                <a:latin typeface="Calibri" pitchFamily="34" charset="0"/>
              </a:rPr>
              <a:t>Long Term Production Method</a:t>
            </a:r>
          </a:p>
          <a:p>
            <a:pPr marL="465138" lvl="1" indent="-233363">
              <a:buFontTx/>
              <a:buChar char="•"/>
              <a:defRPr/>
            </a:pPr>
            <a:r>
              <a:rPr lang="en-US" sz="2000" b="1" dirty="0">
                <a:solidFill>
                  <a:schemeClr val="tx1"/>
                </a:solidFill>
                <a:latin typeface="Calibri" pitchFamily="34" charset="0"/>
              </a:rPr>
              <a:t>Long Term Status</a:t>
            </a:r>
          </a:p>
          <a:p>
            <a:pPr marL="465138" lvl="1" indent="-233363">
              <a:buFontTx/>
              <a:buChar char="•"/>
              <a:defRPr/>
            </a:pPr>
            <a:r>
              <a:rPr lang="en-US" sz="2000" b="1" dirty="0">
                <a:solidFill>
                  <a:schemeClr val="tx1"/>
                </a:solidFill>
                <a:latin typeface="Calibri" pitchFamily="34" charset="0"/>
              </a:rPr>
              <a:t>Central Lease</a:t>
            </a:r>
          </a:p>
        </p:txBody>
      </p:sp>
      <p:pic>
        <p:nvPicPr>
          <p:cNvPr id="27654" name="Picture 6"/>
          <p:cNvPicPr>
            <a:picLocks noChangeAspect="1" noChangeArrowheads="1"/>
          </p:cNvPicPr>
          <p:nvPr/>
        </p:nvPicPr>
        <p:blipFill>
          <a:blip r:embed="rId3" cstate="print"/>
          <a:srcRect/>
          <a:stretch>
            <a:fillRect/>
          </a:stretch>
        </p:blipFill>
        <p:spPr bwMode="auto">
          <a:xfrm>
            <a:off x="4852988" y="1724025"/>
            <a:ext cx="1181100" cy="1028700"/>
          </a:xfrm>
          <a:prstGeom prst="rect">
            <a:avLst/>
          </a:prstGeom>
          <a:noFill/>
          <a:ln w="9525">
            <a:noFill/>
            <a:miter lim="800000"/>
            <a:headEnd/>
            <a:tailEnd/>
          </a:ln>
        </p:spPr>
      </p:pic>
      <p:pic>
        <p:nvPicPr>
          <p:cNvPr id="27655" name="Picture 7"/>
          <p:cNvPicPr>
            <a:picLocks noChangeAspect="1" noChangeArrowheads="1"/>
          </p:cNvPicPr>
          <p:nvPr/>
        </p:nvPicPr>
        <p:blipFill>
          <a:blip r:embed="rId4" cstate="print"/>
          <a:srcRect/>
          <a:stretch>
            <a:fillRect/>
          </a:stretch>
        </p:blipFill>
        <p:spPr bwMode="auto">
          <a:xfrm>
            <a:off x="6918325" y="1725613"/>
            <a:ext cx="1171575" cy="533400"/>
          </a:xfrm>
          <a:prstGeom prst="rect">
            <a:avLst/>
          </a:prstGeom>
          <a:noFill/>
          <a:ln w="9525">
            <a:noFill/>
            <a:miter lim="800000"/>
            <a:headEnd/>
            <a:tailEnd/>
          </a:ln>
        </p:spPr>
      </p:pic>
      <p:pic>
        <p:nvPicPr>
          <p:cNvPr id="27656" name="Picture 8"/>
          <p:cNvPicPr>
            <a:picLocks noChangeAspect="1" noChangeArrowheads="1"/>
          </p:cNvPicPr>
          <p:nvPr/>
        </p:nvPicPr>
        <p:blipFill>
          <a:blip r:embed="rId5" cstate="print"/>
          <a:srcRect/>
          <a:stretch>
            <a:fillRect/>
          </a:stretch>
        </p:blipFill>
        <p:spPr bwMode="auto">
          <a:xfrm>
            <a:off x="4762500" y="3268663"/>
            <a:ext cx="2667000" cy="1047750"/>
          </a:xfrm>
          <a:prstGeom prst="rect">
            <a:avLst/>
          </a:prstGeom>
          <a:noFill/>
          <a:ln w="9525">
            <a:noFill/>
            <a:miter lim="800000"/>
            <a:headEnd/>
            <a:tailEnd/>
          </a:ln>
        </p:spPr>
      </p:pic>
      <p:sp>
        <p:nvSpPr>
          <p:cNvPr id="12" name="Rounded Rectangle 11"/>
          <p:cNvSpPr>
            <a:spLocks noChangeArrowheads="1"/>
          </p:cNvSpPr>
          <p:nvPr/>
        </p:nvSpPr>
        <p:spPr bwMode="auto">
          <a:xfrm>
            <a:off x="3716338" y="1408113"/>
            <a:ext cx="2422525" cy="1465262"/>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3" name="Rounded Rectangle 12"/>
          <p:cNvSpPr>
            <a:spLocks noChangeArrowheads="1"/>
          </p:cNvSpPr>
          <p:nvPr/>
        </p:nvSpPr>
        <p:spPr bwMode="auto">
          <a:xfrm>
            <a:off x="6154738" y="1408113"/>
            <a:ext cx="2147887" cy="1030287"/>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4" name="Rounded Rectangle 13"/>
          <p:cNvSpPr>
            <a:spLocks noChangeArrowheads="1"/>
          </p:cNvSpPr>
          <p:nvPr/>
        </p:nvSpPr>
        <p:spPr bwMode="auto">
          <a:xfrm>
            <a:off x="4122738" y="2989263"/>
            <a:ext cx="3438525" cy="1379537"/>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5" name="Title 14"/>
          <p:cNvSpPr>
            <a:spLocks noGrp="1"/>
          </p:cNvSpPr>
          <p:nvPr>
            <p:ph type="title" idx="4294967295"/>
          </p:nvPr>
        </p:nvSpPr>
        <p:spPr>
          <a:xfrm>
            <a:off x="227014" y="-500510"/>
            <a:ext cx="1442130" cy="413431"/>
          </a:xfrm>
        </p:spPr>
        <p:txBody>
          <a:bodyPr/>
          <a:lstStyle/>
          <a:p>
            <a:r>
              <a:rPr lang="en-US" dirty="0" smtClean="0"/>
              <a:t>  Lease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27654"/>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0">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1" end="1"/>
                                            </p:txEl>
                                          </p:spTgt>
                                        </p:tgtEl>
                                        <p:attrNameLst>
                                          <p:attrName>ppt_c</p:attrName>
                                        </p:attrNameLst>
                                      </p:cBhvr>
                                      <p:to>
                                        <a:schemeClr val="bg2"/>
                                      </p:to>
                                    </p:animClr>
                                  </p:sub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
                                            <p:txEl>
                                              <p:pRg st="2" end="2"/>
                                            </p:txEl>
                                          </p:spTgt>
                                        </p:tgtEl>
                                        <p:attrNameLst>
                                          <p:attrName>style.visibility</p:attrName>
                                        </p:attrNameLst>
                                      </p:cBhvr>
                                      <p:to>
                                        <p:strVal val="visible"/>
                                      </p:to>
                                    </p:set>
                                  </p:childTnLst>
                                </p:cTn>
                              </p:par>
                              <p:par>
                                <p:cTn id="20" presetID="3" presetClass="exit" presetSubtype="10" fill="hold" grpId="1" nodeType="withEffect">
                                  <p:stCondLst>
                                    <p:cond delay="0"/>
                                  </p:stCondLst>
                                  <p:childTnLst>
                                    <p:animEffect transition="out" filter="blinds(horizont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par>
                                <p:cTn id="23" presetID="3" presetClass="exit" presetSubtype="10" fill="hold" nodeType="withEffect">
                                  <p:stCondLst>
                                    <p:cond delay="0"/>
                                  </p:stCondLst>
                                  <p:childTnLst>
                                    <p:animEffect transition="out" filter="blinds(horizontal)">
                                      <p:cBhvr>
                                        <p:cTn id="24" dur="500"/>
                                        <p:tgtEl>
                                          <p:spTgt spid="27654"/>
                                        </p:tgtEl>
                                      </p:cBhvr>
                                    </p:animEffect>
                                    <p:set>
                                      <p:cBhvr>
                                        <p:cTn id="25" dur="1" fill="hold">
                                          <p:stCondLst>
                                            <p:cond delay="499"/>
                                          </p:stCondLst>
                                        </p:cTn>
                                        <p:tgtEl>
                                          <p:spTgt spid="27654"/>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27655"/>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0">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2" end="2"/>
                                            </p:txEl>
                                          </p:spTgt>
                                        </p:tgtEl>
                                        <p:attrNameLst>
                                          <p:attrName>ppt_c</p:attrName>
                                        </p:attrNameLst>
                                      </p:cBhvr>
                                      <p:to>
                                        <a:schemeClr val="bg2"/>
                                      </p:to>
                                    </p:animClr>
                                  </p:sub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0">
                                            <p:txEl>
                                              <p:pRg st="3" end="3"/>
                                            </p:txEl>
                                          </p:spTgt>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27656"/>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par>
                                <p:cTn id="40" presetID="3" presetClass="exit" presetSubtype="10" fill="hold" grpId="1" nodeType="withEffect">
                                  <p:stCondLst>
                                    <p:cond delay="0"/>
                                  </p:stCondLst>
                                  <p:childTnLst>
                                    <p:animEffect transition="out" filter="blinds(horizontal)">
                                      <p:cBhvr>
                                        <p:cTn id="41" dur="500"/>
                                        <p:tgtEl>
                                          <p:spTgt spid="13"/>
                                        </p:tgtEl>
                                      </p:cBhvr>
                                    </p:animEffect>
                                    <p:set>
                                      <p:cBhvr>
                                        <p:cTn id="42" dur="1" fill="hold">
                                          <p:stCondLst>
                                            <p:cond delay="499"/>
                                          </p:stCondLst>
                                        </p:cTn>
                                        <p:tgtEl>
                                          <p:spTgt spid="13"/>
                                        </p:tgtEl>
                                        <p:attrNameLst>
                                          <p:attrName>style.visibility</p:attrName>
                                        </p:attrNameLst>
                                      </p:cBhvr>
                                      <p:to>
                                        <p:strVal val="hidden"/>
                                      </p:to>
                                    </p:set>
                                  </p:childTnLst>
                                </p:cTn>
                              </p:par>
                              <p:par>
                                <p:cTn id="43" presetID="3" presetClass="exit" presetSubtype="10" fill="hold" nodeType="withEffect">
                                  <p:stCondLst>
                                    <p:cond delay="0"/>
                                  </p:stCondLst>
                                  <p:childTnLst>
                                    <p:animEffect transition="out" filter="blinds(horizontal)">
                                      <p:cBhvr>
                                        <p:cTn id="44" dur="500"/>
                                        <p:tgtEl>
                                          <p:spTgt spid="27655"/>
                                        </p:tgtEl>
                                      </p:cBhvr>
                                    </p:animEffect>
                                    <p:set>
                                      <p:cBhvr>
                                        <p:cTn id="45" dur="1" fill="hold">
                                          <p:stCondLst>
                                            <p:cond delay="499"/>
                                          </p:stCondLst>
                                        </p:cTn>
                                        <p:tgtEl>
                                          <p:spTgt spid="276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8"/>
          <p:cNvPicPr>
            <a:picLocks noChangeAspect="1" noChangeArrowheads="1"/>
          </p:cNvPicPr>
          <p:nvPr/>
        </p:nvPicPr>
        <p:blipFill>
          <a:blip r:embed="rId2" cstate="print"/>
          <a:srcRect/>
          <a:stretch>
            <a:fillRect/>
          </a:stretch>
        </p:blipFill>
        <p:spPr bwMode="auto">
          <a:xfrm>
            <a:off x="0" y="4763"/>
            <a:ext cx="9144000" cy="6846887"/>
          </a:xfrm>
          <a:prstGeom prst="rect">
            <a:avLst/>
          </a:prstGeom>
          <a:noFill/>
          <a:ln w="9525">
            <a:noFill/>
            <a:miter lim="800000"/>
            <a:headEnd/>
            <a:tailEnd/>
          </a:ln>
        </p:spPr>
      </p:pic>
      <p:cxnSp>
        <p:nvCxnSpPr>
          <p:cNvPr id="6" name="Straight Arrow Connector 5"/>
          <p:cNvCxnSpPr/>
          <p:nvPr/>
        </p:nvCxnSpPr>
        <p:spPr>
          <a:xfrm rot="10800000">
            <a:off x="1524000" y="914400"/>
            <a:ext cx="2511425" cy="19304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838200" y="598488"/>
            <a:ext cx="808038"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E</a:t>
            </a:r>
            <a:r>
              <a:rPr lang="en-US" sz="900" b="1" dirty="0">
                <a:solidFill>
                  <a:schemeClr val="tx1"/>
                </a:solidFill>
              </a:rPr>
              <a:t>quipment</a:t>
            </a:r>
            <a:endParaRPr lang="en-US" sz="900" b="1" u="sng" dirty="0">
              <a:solidFill>
                <a:schemeClr val="tx1"/>
              </a:solidFill>
            </a:endParaRPr>
          </a:p>
        </p:txBody>
      </p:sp>
      <p:sp>
        <p:nvSpPr>
          <p:cNvPr id="8" name="Rectangle 7"/>
          <p:cNvSpPr/>
          <p:nvPr/>
        </p:nvSpPr>
        <p:spPr>
          <a:xfrm>
            <a:off x="2105025" y="2044700"/>
            <a:ext cx="6808788" cy="120491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Equipment Tab</a:t>
            </a:r>
            <a:r>
              <a:rPr lang="en-US" sz="2000" b="1" dirty="0">
                <a:solidFill>
                  <a:srgbClr val="0000FF"/>
                </a:solidFill>
                <a:latin typeface="Calibri" pitchFamily="34" charset="0"/>
              </a:rPr>
              <a:t> </a:t>
            </a:r>
            <a:r>
              <a:rPr lang="en-US" sz="2000" b="1" dirty="0">
                <a:solidFill>
                  <a:schemeClr val="tx1"/>
                </a:solidFill>
                <a:latin typeface="Calibri" pitchFamily="34" charset="0"/>
              </a:rPr>
              <a:t>– Add or Delete equipment to lease</a:t>
            </a:r>
          </a:p>
          <a:p>
            <a:pPr marL="465138" lvl="1" indent="-233363">
              <a:buFontTx/>
              <a:buChar char="•"/>
              <a:defRPr/>
            </a:pPr>
            <a:r>
              <a:rPr lang="en-US" sz="2000" b="1" dirty="0">
                <a:solidFill>
                  <a:schemeClr val="tx1"/>
                </a:solidFill>
                <a:latin typeface="Calibri" pitchFamily="34" charset="0"/>
              </a:rPr>
              <a:t>Edit Gas Meter, Tank, Compressor and other Well information</a:t>
            </a:r>
          </a:p>
        </p:txBody>
      </p:sp>
      <p:sp>
        <p:nvSpPr>
          <p:cNvPr id="9" name="Title 8"/>
          <p:cNvSpPr>
            <a:spLocks noGrp="1"/>
          </p:cNvSpPr>
          <p:nvPr>
            <p:ph type="title" idx="4294967295"/>
          </p:nvPr>
        </p:nvSpPr>
        <p:spPr>
          <a:xfrm>
            <a:off x="227013" y="-515024"/>
            <a:ext cx="2298473" cy="427945"/>
          </a:xfrm>
        </p:spPr>
        <p:txBody>
          <a:bodyPr/>
          <a:lstStyle/>
          <a:p>
            <a:r>
              <a:rPr lang="en-US" dirty="0" smtClean="0"/>
              <a:t>  Equipment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8"/>
          <p:cNvPicPr>
            <a:picLocks noChangeAspect="1" noChangeArrowheads="1"/>
          </p:cNvPicPr>
          <p:nvPr/>
        </p:nvPicPr>
        <p:blipFill>
          <a:blip r:embed="rId2" cstate="print"/>
          <a:srcRect/>
          <a:stretch>
            <a:fillRect/>
          </a:stretch>
        </p:blipFill>
        <p:spPr bwMode="auto">
          <a:xfrm>
            <a:off x="0" y="0"/>
            <a:ext cx="9144000" cy="6856413"/>
          </a:xfrm>
          <a:prstGeom prst="rect">
            <a:avLst/>
          </a:prstGeom>
          <a:noFill/>
          <a:ln w="9525">
            <a:noFill/>
            <a:miter lim="800000"/>
            <a:headEnd/>
            <a:tailEnd/>
          </a:ln>
        </p:spPr>
      </p:pic>
      <p:cxnSp>
        <p:nvCxnSpPr>
          <p:cNvPr id="6" name="Straight Arrow Connector 5"/>
          <p:cNvCxnSpPr/>
          <p:nvPr/>
        </p:nvCxnSpPr>
        <p:spPr>
          <a:xfrm rot="16200000" flipV="1">
            <a:off x="1601787" y="1370013"/>
            <a:ext cx="3222625" cy="23114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1479550" y="595313"/>
            <a:ext cx="6397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Reports</a:t>
            </a:r>
          </a:p>
        </p:txBody>
      </p:sp>
      <p:sp>
        <p:nvSpPr>
          <p:cNvPr id="8" name="Rectangle 7"/>
          <p:cNvSpPr/>
          <p:nvPr/>
        </p:nvSpPr>
        <p:spPr>
          <a:xfrm>
            <a:off x="3162300" y="4005263"/>
            <a:ext cx="5807075" cy="1422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Report Tab</a:t>
            </a:r>
            <a:r>
              <a:rPr lang="en-US" sz="2000" b="1" dirty="0">
                <a:solidFill>
                  <a:srgbClr val="0000FF"/>
                </a:solidFill>
                <a:latin typeface="Calibri" pitchFamily="34" charset="0"/>
              </a:rPr>
              <a:t> </a:t>
            </a:r>
            <a:r>
              <a:rPr lang="en-US" sz="2000" b="1" dirty="0">
                <a:solidFill>
                  <a:schemeClr val="tx1"/>
                </a:solidFill>
                <a:latin typeface="Calibri" pitchFamily="34" charset="0"/>
              </a:rPr>
              <a:t>– Daily and Monthly Reports used to send production data to FTP site</a:t>
            </a:r>
          </a:p>
          <a:p>
            <a:pPr marL="465138" lvl="1" indent="-233363">
              <a:buFontTx/>
              <a:buChar char="•"/>
              <a:defRPr/>
            </a:pPr>
            <a:r>
              <a:rPr lang="en-US" sz="2000" b="1" dirty="0">
                <a:solidFill>
                  <a:schemeClr val="tx1"/>
                </a:solidFill>
                <a:latin typeface="Calibri" pitchFamily="34" charset="0"/>
              </a:rPr>
              <a:t>There are also printable read only reports for Single and Multiple Day</a:t>
            </a:r>
          </a:p>
          <a:p>
            <a:pPr marL="465138" lvl="1" indent="-233363">
              <a:defRPr/>
            </a:pPr>
            <a:endParaRPr lang="en-US" sz="2000" b="1" dirty="0">
              <a:solidFill>
                <a:schemeClr val="tx1"/>
              </a:solidFill>
              <a:latin typeface="Calibri" pitchFamily="34" charset="0"/>
            </a:endParaRPr>
          </a:p>
        </p:txBody>
      </p:sp>
      <p:sp>
        <p:nvSpPr>
          <p:cNvPr id="9" name="Title 8"/>
          <p:cNvSpPr>
            <a:spLocks noGrp="1"/>
          </p:cNvSpPr>
          <p:nvPr>
            <p:ph type="title" idx="4294967295"/>
          </p:nvPr>
        </p:nvSpPr>
        <p:spPr>
          <a:xfrm>
            <a:off x="227013" y="-515024"/>
            <a:ext cx="1616301" cy="427945"/>
          </a:xfrm>
        </p:spPr>
        <p:txBody>
          <a:bodyPr/>
          <a:lstStyle/>
          <a:p>
            <a:r>
              <a:rPr lang="en-US" dirty="0" smtClean="0"/>
              <a:t>  Report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8"/>
          <p:cNvPicPr>
            <a:picLocks noChangeAspect="1" noChangeArrowheads="1"/>
          </p:cNvPicPr>
          <p:nvPr/>
        </p:nvPicPr>
        <p:blipFill>
          <a:blip r:embed="rId2" cstate="print"/>
          <a:srcRect/>
          <a:stretch>
            <a:fillRect/>
          </a:stretch>
        </p:blipFill>
        <p:spPr bwMode="auto">
          <a:xfrm>
            <a:off x="0" y="1588"/>
            <a:ext cx="9144000" cy="6856412"/>
          </a:xfrm>
          <a:prstGeom prst="rect">
            <a:avLst/>
          </a:prstGeom>
          <a:noFill/>
          <a:ln w="9525">
            <a:noFill/>
            <a:miter lim="800000"/>
            <a:headEnd/>
            <a:tailEnd/>
          </a:ln>
        </p:spPr>
      </p:pic>
      <p:cxnSp>
        <p:nvCxnSpPr>
          <p:cNvPr id="6" name="Straight Arrow Connector 5"/>
          <p:cNvCxnSpPr>
            <a:stCxn id="8" idx="0"/>
          </p:cNvCxnSpPr>
          <p:nvPr/>
        </p:nvCxnSpPr>
        <p:spPr>
          <a:xfrm rot="16200000" flipV="1">
            <a:off x="2840037" y="436563"/>
            <a:ext cx="2684463" cy="364013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1981200" y="593725"/>
            <a:ext cx="5334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Notes</a:t>
            </a:r>
          </a:p>
        </p:txBody>
      </p:sp>
      <p:sp>
        <p:nvSpPr>
          <p:cNvPr id="8" name="Rectangle 7"/>
          <p:cNvSpPr/>
          <p:nvPr/>
        </p:nvSpPr>
        <p:spPr>
          <a:xfrm>
            <a:off x="3265488" y="3598863"/>
            <a:ext cx="5472112" cy="12350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Notes Tab</a:t>
            </a:r>
            <a:r>
              <a:rPr lang="en-US" sz="2000" b="1" dirty="0">
                <a:solidFill>
                  <a:srgbClr val="0000FF"/>
                </a:solidFill>
                <a:latin typeface="Calibri" pitchFamily="34" charset="0"/>
              </a:rPr>
              <a:t> </a:t>
            </a:r>
            <a:r>
              <a:rPr lang="en-US" sz="2000" b="1" dirty="0">
                <a:solidFill>
                  <a:schemeClr val="tx1"/>
                </a:solidFill>
                <a:latin typeface="Calibri" pitchFamily="34" charset="0"/>
              </a:rPr>
              <a:t>– General Notes</a:t>
            </a:r>
          </a:p>
          <a:p>
            <a:pPr marL="465138" lvl="1" indent="-233363">
              <a:buFontTx/>
              <a:buChar char="•"/>
              <a:defRPr/>
            </a:pPr>
            <a:r>
              <a:rPr lang="en-US" sz="2000" b="1" dirty="0">
                <a:solidFill>
                  <a:schemeClr val="tx1"/>
                </a:solidFill>
                <a:latin typeface="Calibri" pitchFamily="34" charset="0"/>
              </a:rPr>
              <a:t>Freeform Data Entry</a:t>
            </a:r>
          </a:p>
          <a:p>
            <a:pPr marL="465138" lvl="1" indent="-233363">
              <a:buFontTx/>
              <a:buChar char="•"/>
              <a:defRPr/>
            </a:pPr>
            <a:r>
              <a:rPr lang="en-US" sz="2000" b="1" dirty="0">
                <a:solidFill>
                  <a:schemeClr val="tx1"/>
                </a:solidFill>
                <a:latin typeface="Calibri" pitchFamily="34" charset="0"/>
              </a:rPr>
              <a:t>Good place to leave notes for relief operator</a:t>
            </a:r>
          </a:p>
        </p:txBody>
      </p:sp>
      <p:sp>
        <p:nvSpPr>
          <p:cNvPr id="9" name="Title 8"/>
          <p:cNvSpPr>
            <a:spLocks noGrp="1"/>
          </p:cNvSpPr>
          <p:nvPr>
            <p:ph type="title" idx="4294967295"/>
          </p:nvPr>
        </p:nvSpPr>
        <p:spPr>
          <a:xfrm>
            <a:off x="227013" y="-515024"/>
            <a:ext cx="1572757" cy="427945"/>
          </a:xfrm>
        </p:spPr>
        <p:txBody>
          <a:bodyPr/>
          <a:lstStyle/>
          <a:p>
            <a:r>
              <a:rPr lang="en-US" dirty="0" smtClean="0"/>
              <a:t>  Notes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8">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bldLvl="2"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7"/>
          <p:cNvPicPr>
            <a:picLocks noChangeAspect="1" noChangeArrowheads="1"/>
          </p:cNvPicPr>
          <p:nvPr/>
        </p:nvPicPr>
        <p:blipFill>
          <a:blip r:embed="rId2" cstate="print"/>
          <a:srcRect/>
          <a:stretch>
            <a:fillRect/>
          </a:stretch>
        </p:blipFill>
        <p:spPr bwMode="auto">
          <a:xfrm>
            <a:off x="0" y="9525"/>
            <a:ext cx="9144000" cy="6837363"/>
          </a:xfrm>
          <a:prstGeom prst="rect">
            <a:avLst/>
          </a:prstGeom>
          <a:noFill/>
          <a:ln w="9525">
            <a:noFill/>
            <a:miter lim="800000"/>
            <a:headEnd/>
            <a:tailEnd/>
          </a:ln>
        </p:spPr>
      </p:pic>
      <p:cxnSp>
        <p:nvCxnSpPr>
          <p:cNvPr id="6" name="Straight Arrow Connector 5"/>
          <p:cNvCxnSpPr/>
          <p:nvPr/>
        </p:nvCxnSpPr>
        <p:spPr>
          <a:xfrm rot="16200000" flipV="1">
            <a:off x="2665413" y="1068387"/>
            <a:ext cx="2859088" cy="255111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2362200" y="609600"/>
            <a:ext cx="63817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Pumper</a:t>
            </a:r>
          </a:p>
        </p:txBody>
      </p:sp>
      <p:sp>
        <p:nvSpPr>
          <p:cNvPr id="8" name="Rectangle 7"/>
          <p:cNvSpPr/>
          <p:nvPr/>
        </p:nvSpPr>
        <p:spPr>
          <a:xfrm>
            <a:off x="3236913" y="3873500"/>
            <a:ext cx="5472112" cy="91598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Pumper Tab</a:t>
            </a:r>
            <a:r>
              <a:rPr lang="en-US" sz="2000" b="1" dirty="0">
                <a:solidFill>
                  <a:srgbClr val="0000FF"/>
                </a:solidFill>
                <a:latin typeface="Calibri" pitchFamily="34" charset="0"/>
              </a:rPr>
              <a:t> </a:t>
            </a:r>
            <a:r>
              <a:rPr lang="en-US" sz="2000" b="1" dirty="0">
                <a:solidFill>
                  <a:schemeClr val="tx1"/>
                </a:solidFill>
                <a:latin typeface="Calibri" pitchFamily="34" charset="0"/>
              </a:rPr>
              <a:t>– Where operator information is stored</a:t>
            </a:r>
          </a:p>
        </p:txBody>
      </p:sp>
      <p:sp>
        <p:nvSpPr>
          <p:cNvPr id="9" name="Title 8"/>
          <p:cNvSpPr>
            <a:spLocks noGrp="1"/>
          </p:cNvSpPr>
          <p:nvPr>
            <p:ph type="title" idx="4294967295"/>
          </p:nvPr>
        </p:nvSpPr>
        <p:spPr>
          <a:xfrm>
            <a:off x="227014" y="-529538"/>
            <a:ext cx="1761444" cy="442459"/>
          </a:xfrm>
        </p:spPr>
        <p:txBody>
          <a:bodyPr/>
          <a:lstStyle/>
          <a:p>
            <a:r>
              <a:rPr lang="en-US" dirty="0" smtClean="0"/>
              <a:t>  Pumper</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8"/>
          <p:cNvPicPr>
            <a:picLocks noChangeAspect="1" noChangeArrowheads="1"/>
          </p:cNvPicPr>
          <p:nvPr/>
        </p:nvPicPr>
        <p:blipFill>
          <a:blip r:embed="rId2" cstate="print"/>
          <a:srcRect/>
          <a:stretch>
            <a:fillRect/>
          </a:stretch>
        </p:blipFill>
        <p:spPr bwMode="auto">
          <a:xfrm>
            <a:off x="0" y="4763"/>
            <a:ext cx="9144000" cy="6846887"/>
          </a:xfrm>
          <a:prstGeom prst="rect">
            <a:avLst/>
          </a:prstGeom>
          <a:noFill/>
          <a:ln w="9525">
            <a:noFill/>
            <a:miter lim="800000"/>
            <a:headEnd/>
            <a:tailEnd/>
          </a:ln>
        </p:spPr>
      </p:pic>
      <p:cxnSp>
        <p:nvCxnSpPr>
          <p:cNvPr id="6" name="Straight Arrow Connector 5"/>
          <p:cNvCxnSpPr/>
          <p:nvPr/>
        </p:nvCxnSpPr>
        <p:spPr>
          <a:xfrm rot="16200000" flipV="1">
            <a:off x="2206625" y="2060575"/>
            <a:ext cx="3395663" cy="110331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2819400" y="588963"/>
            <a:ext cx="731838"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Company</a:t>
            </a:r>
          </a:p>
        </p:txBody>
      </p:sp>
      <p:sp>
        <p:nvSpPr>
          <p:cNvPr id="11" name="Rectangle 10"/>
          <p:cNvSpPr/>
          <p:nvPr/>
        </p:nvSpPr>
        <p:spPr>
          <a:xfrm>
            <a:off x="2003425" y="4279900"/>
            <a:ext cx="4964113" cy="14097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Company Tab</a:t>
            </a:r>
            <a:r>
              <a:rPr lang="en-US" sz="2000" b="1" dirty="0">
                <a:solidFill>
                  <a:srgbClr val="0000FF"/>
                </a:solidFill>
                <a:latin typeface="Calibri" pitchFamily="34" charset="0"/>
              </a:rPr>
              <a:t> </a:t>
            </a:r>
            <a:r>
              <a:rPr lang="en-US" sz="2000" b="1" dirty="0">
                <a:solidFill>
                  <a:schemeClr val="tx1"/>
                </a:solidFill>
                <a:latin typeface="Calibri" pitchFamily="34" charset="0"/>
              </a:rPr>
              <a:t>– Company Information</a:t>
            </a:r>
          </a:p>
          <a:p>
            <a:pPr marL="465138" lvl="1" indent="-233363">
              <a:buFontTx/>
              <a:buChar char="•"/>
              <a:defRPr/>
            </a:pPr>
            <a:r>
              <a:rPr lang="en-US" sz="2000" b="1" dirty="0">
                <a:solidFill>
                  <a:schemeClr val="tx1"/>
                </a:solidFill>
                <a:latin typeface="Calibri" pitchFamily="34" charset="0"/>
              </a:rPr>
              <a:t>District</a:t>
            </a:r>
          </a:p>
          <a:p>
            <a:pPr marL="465138" lvl="1" indent="-233363">
              <a:buFontTx/>
              <a:buChar char="•"/>
              <a:defRPr/>
            </a:pPr>
            <a:r>
              <a:rPr lang="en-US" sz="2000" b="1" dirty="0">
                <a:solidFill>
                  <a:schemeClr val="tx1"/>
                </a:solidFill>
                <a:latin typeface="Calibri" pitchFamily="34" charset="0"/>
              </a:rPr>
              <a:t>Address</a:t>
            </a:r>
          </a:p>
          <a:p>
            <a:pPr marL="465138" lvl="1" indent="-233363">
              <a:buFontTx/>
              <a:buChar char="•"/>
              <a:defRPr/>
            </a:pPr>
            <a:r>
              <a:rPr lang="en-US" sz="2000" b="1" dirty="0">
                <a:solidFill>
                  <a:schemeClr val="tx1"/>
                </a:solidFill>
                <a:latin typeface="Calibri" pitchFamily="34" charset="0"/>
              </a:rPr>
              <a:t>Contact information</a:t>
            </a:r>
          </a:p>
        </p:txBody>
      </p:sp>
      <p:sp>
        <p:nvSpPr>
          <p:cNvPr id="8" name="Rounded Rectangle 7"/>
          <p:cNvSpPr>
            <a:spLocks noChangeArrowheads="1"/>
          </p:cNvSpPr>
          <p:nvPr/>
        </p:nvSpPr>
        <p:spPr bwMode="auto">
          <a:xfrm>
            <a:off x="536575" y="1204913"/>
            <a:ext cx="2452688" cy="550862"/>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9" name="Rounded Rectangle 8"/>
          <p:cNvSpPr>
            <a:spLocks noChangeArrowheads="1"/>
          </p:cNvSpPr>
          <p:nvPr/>
        </p:nvSpPr>
        <p:spPr bwMode="auto">
          <a:xfrm>
            <a:off x="500063" y="1690688"/>
            <a:ext cx="3563937" cy="1430337"/>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0" name="Rounded Rectangle 9"/>
          <p:cNvSpPr>
            <a:spLocks noChangeArrowheads="1"/>
          </p:cNvSpPr>
          <p:nvPr/>
        </p:nvSpPr>
        <p:spPr bwMode="auto">
          <a:xfrm>
            <a:off x="4165600" y="871538"/>
            <a:ext cx="4092575" cy="2814637"/>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2" name="Title 11"/>
          <p:cNvSpPr>
            <a:spLocks noGrp="1"/>
          </p:cNvSpPr>
          <p:nvPr>
            <p:ph type="title" idx="4294967295"/>
          </p:nvPr>
        </p:nvSpPr>
        <p:spPr>
          <a:xfrm>
            <a:off x="227013" y="-500510"/>
            <a:ext cx="2109787" cy="413431"/>
          </a:xfrm>
        </p:spPr>
        <p:txBody>
          <a:bodyPr/>
          <a:lstStyle/>
          <a:p>
            <a:r>
              <a:rPr lang="en-US" dirty="0" smtClean="0"/>
              <a:t>  Company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par>
                                <p:cTn id="11" presetID="3" presetClass="exit" presetSubtype="10" fill="hold" nodeType="withEffect">
                                  <p:stCondLst>
                                    <p:cond delay="0"/>
                                  </p:stCondLst>
                                  <p:childTnLst>
                                    <p:animEffect transition="out" filter="blinds(horizontal)">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1">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1" end="1"/>
                                            </p:txEl>
                                          </p:spTgt>
                                        </p:tgtEl>
                                        <p:attrNameLst>
                                          <p:attrName>ppt_c</p:attrName>
                                        </p:attrNameLst>
                                      </p:cBhvr>
                                      <p:to>
                                        <a:schemeClr val="bg2"/>
                                      </p:to>
                                    </p:animClr>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2" end="2"/>
                                            </p:txEl>
                                          </p:spTgt>
                                        </p:tgtEl>
                                        <p:attrNameLst>
                                          <p:attrName>ppt_c</p:attrName>
                                        </p:attrNameLst>
                                      </p:cBhvr>
                                      <p:to>
                                        <a:schemeClr val="bg2"/>
                                      </p:to>
                                    </p:animClr>
                                  </p:subTnLst>
                                </p:cTn>
                              </p:par>
                              <p:par>
                                <p:cTn id="22" presetID="1"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3" presetClass="exit" presetSubtype="10" fill="hold" grpId="1" nodeType="withEffect">
                                  <p:stCondLst>
                                    <p:cond delay="0"/>
                                  </p:stCondLst>
                                  <p:childTnLst>
                                    <p:animEffect transition="out" filter="blinds(horizontal)">
                                      <p:cBhvr>
                                        <p:cTn id="25" dur="500"/>
                                        <p:tgtEl>
                                          <p:spTgt spid="8"/>
                                        </p:tgtEl>
                                      </p:cBhvr>
                                    </p:animEffect>
                                    <p:set>
                                      <p:cBhvr>
                                        <p:cTn id="26" dur="1" fill="hold">
                                          <p:stCondLst>
                                            <p:cond delay="499"/>
                                          </p:stCondLst>
                                        </p:cTn>
                                        <p:tgtEl>
                                          <p:spTgt spid="8"/>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1">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1">
                                            <p:txEl>
                                              <p:pRg st="2" end="2"/>
                                            </p:txEl>
                                          </p:spTgt>
                                        </p:tgtEl>
                                        <p:attrNameLst>
                                          <p:attrName>ppt_c</p:attrName>
                                        </p:attrNameLst>
                                      </p:cBhvr>
                                      <p:to>
                                        <a:schemeClr val="bg2"/>
                                      </p:to>
                                    </p:animClr>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xEl>
                                              <p:pRg st="3" end="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bldLvl="2" autoUpdateAnimBg="0"/>
      <p:bldP spid="8" grpId="0" animBg="1"/>
      <p:bldP spid="8" grpId="1"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C:\Documents and Settings\David\Local Settings\Temporary Internet Files\Content.IE5\PFFXX95L\MC900433050[1].jpg"/>
          <p:cNvPicPr>
            <a:picLocks noChangeAspect="1" noChangeArrowheads="1"/>
          </p:cNvPicPr>
          <p:nvPr/>
        </p:nvPicPr>
        <p:blipFill>
          <a:blip r:embed="rId2" cstate="print"/>
          <a:srcRect/>
          <a:stretch>
            <a:fillRect/>
          </a:stretch>
        </p:blipFill>
        <p:spPr bwMode="auto">
          <a:xfrm>
            <a:off x="1760538" y="2794000"/>
            <a:ext cx="852487" cy="854075"/>
          </a:xfrm>
          <a:prstGeom prst="rect">
            <a:avLst/>
          </a:prstGeom>
          <a:noFill/>
          <a:ln w="9525">
            <a:noFill/>
            <a:miter lim="800000"/>
            <a:headEnd/>
            <a:tailEnd/>
          </a:ln>
        </p:spPr>
      </p:pic>
      <p:pic>
        <p:nvPicPr>
          <p:cNvPr id="5123" name="Picture 5"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93738" y="2474913"/>
            <a:ext cx="552450" cy="319087"/>
          </a:xfrm>
          <a:prstGeom prst="rect">
            <a:avLst/>
          </a:prstGeom>
          <a:noFill/>
          <a:ln w="9525">
            <a:noFill/>
            <a:miter lim="800000"/>
            <a:headEnd/>
            <a:tailEnd/>
          </a:ln>
        </p:spPr>
      </p:pic>
      <p:pic>
        <p:nvPicPr>
          <p:cNvPr id="5124" name="Picture 6"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93738" y="3008313"/>
            <a:ext cx="552450" cy="319087"/>
          </a:xfrm>
          <a:prstGeom prst="rect">
            <a:avLst/>
          </a:prstGeom>
          <a:noFill/>
          <a:ln w="9525">
            <a:noFill/>
            <a:miter lim="800000"/>
            <a:headEnd/>
            <a:tailEnd/>
          </a:ln>
        </p:spPr>
      </p:pic>
      <p:pic>
        <p:nvPicPr>
          <p:cNvPr id="5125" name="Picture 7"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93738" y="3556000"/>
            <a:ext cx="552450" cy="320675"/>
          </a:xfrm>
          <a:prstGeom prst="rect">
            <a:avLst/>
          </a:prstGeom>
          <a:noFill/>
          <a:ln w="9525">
            <a:noFill/>
            <a:miter lim="800000"/>
            <a:headEnd/>
            <a:tailEnd/>
          </a:ln>
        </p:spPr>
      </p:pic>
      <p:cxnSp>
        <p:nvCxnSpPr>
          <p:cNvPr id="27" name="Straight Arrow Connector 26"/>
          <p:cNvCxnSpPr/>
          <p:nvPr/>
        </p:nvCxnSpPr>
        <p:spPr>
          <a:xfrm>
            <a:off x="2819400" y="3219450"/>
            <a:ext cx="762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27" name="TextBox 27"/>
          <p:cNvSpPr txBox="1">
            <a:spLocks noChangeArrowheads="1"/>
          </p:cNvSpPr>
          <p:nvPr/>
        </p:nvSpPr>
        <p:spPr bwMode="auto">
          <a:xfrm>
            <a:off x="1066800" y="838200"/>
            <a:ext cx="1371600" cy="369888"/>
          </a:xfrm>
          <a:prstGeom prst="rect">
            <a:avLst/>
          </a:prstGeom>
          <a:noFill/>
          <a:ln w="9525">
            <a:noFill/>
            <a:miter lim="800000"/>
            <a:headEnd/>
            <a:tailEnd/>
          </a:ln>
        </p:spPr>
        <p:txBody>
          <a:bodyPr>
            <a:spAutoFit/>
          </a:bodyPr>
          <a:lstStyle/>
          <a:p>
            <a:pPr algn="ctr"/>
            <a:r>
              <a:rPr lang="en-US" dirty="0"/>
              <a:t>PumperPal</a:t>
            </a:r>
          </a:p>
        </p:txBody>
      </p:sp>
      <p:sp>
        <p:nvSpPr>
          <p:cNvPr id="5128" name="TextBox 28"/>
          <p:cNvSpPr txBox="1">
            <a:spLocks noChangeArrowheads="1"/>
          </p:cNvSpPr>
          <p:nvPr/>
        </p:nvSpPr>
        <p:spPr bwMode="auto">
          <a:xfrm>
            <a:off x="3989388" y="838200"/>
            <a:ext cx="1192212" cy="369888"/>
          </a:xfrm>
          <a:prstGeom prst="rect">
            <a:avLst/>
          </a:prstGeom>
          <a:noFill/>
          <a:ln w="9525">
            <a:noFill/>
            <a:miter lim="800000"/>
            <a:headEnd/>
            <a:tailEnd/>
          </a:ln>
        </p:spPr>
        <p:txBody>
          <a:bodyPr wrap="none">
            <a:spAutoFit/>
          </a:bodyPr>
          <a:lstStyle/>
          <a:p>
            <a:pPr algn="ctr"/>
            <a:r>
              <a:rPr lang="en-US" dirty="0"/>
              <a:t>FTP Server</a:t>
            </a:r>
          </a:p>
        </p:txBody>
      </p:sp>
      <p:sp>
        <p:nvSpPr>
          <p:cNvPr id="5129" name="TextBox 29"/>
          <p:cNvSpPr txBox="1">
            <a:spLocks noChangeArrowheads="1"/>
          </p:cNvSpPr>
          <p:nvPr/>
        </p:nvSpPr>
        <p:spPr bwMode="auto">
          <a:xfrm>
            <a:off x="7086600" y="838200"/>
            <a:ext cx="544513" cy="369888"/>
          </a:xfrm>
          <a:prstGeom prst="rect">
            <a:avLst/>
          </a:prstGeom>
          <a:noFill/>
          <a:ln w="9525">
            <a:noFill/>
            <a:miter lim="800000"/>
            <a:headEnd/>
            <a:tailEnd/>
          </a:ln>
        </p:spPr>
        <p:txBody>
          <a:bodyPr wrap="none">
            <a:spAutoFit/>
          </a:bodyPr>
          <a:lstStyle/>
          <a:p>
            <a:pPr algn="ctr"/>
            <a:r>
              <a:rPr lang="en-US" dirty="0"/>
              <a:t>PRS</a:t>
            </a:r>
          </a:p>
        </p:txBody>
      </p:sp>
      <p:sp>
        <p:nvSpPr>
          <p:cNvPr id="5130" name="TextBox 31"/>
          <p:cNvSpPr txBox="1">
            <a:spLocks noChangeArrowheads="1"/>
          </p:cNvSpPr>
          <p:nvPr/>
        </p:nvSpPr>
        <p:spPr bwMode="auto">
          <a:xfrm>
            <a:off x="4495800" y="3733800"/>
            <a:ext cx="184150" cy="369888"/>
          </a:xfrm>
          <a:prstGeom prst="rect">
            <a:avLst/>
          </a:prstGeom>
          <a:noFill/>
          <a:ln w="9525">
            <a:noFill/>
            <a:miter lim="800000"/>
            <a:headEnd/>
            <a:tailEnd/>
          </a:ln>
        </p:spPr>
        <p:txBody>
          <a:bodyPr wrap="none">
            <a:spAutoFit/>
          </a:bodyPr>
          <a:lstStyle/>
          <a:p>
            <a:endParaRPr lang="en-US" dirty="0"/>
          </a:p>
        </p:txBody>
      </p:sp>
      <p:pic>
        <p:nvPicPr>
          <p:cNvPr id="5131" name="Picture 4" descr="C:\Documents and Settings\David\Local Settings\Temporary Internet Files\Content.IE5\4HGTRKC3\MC900434845[1].png"/>
          <p:cNvPicPr>
            <a:picLocks noChangeAspect="1" noChangeArrowheads="1"/>
          </p:cNvPicPr>
          <p:nvPr/>
        </p:nvPicPr>
        <p:blipFill>
          <a:blip r:embed="rId4" cstate="print"/>
          <a:srcRect/>
          <a:stretch>
            <a:fillRect/>
          </a:stretch>
        </p:blipFill>
        <p:spPr bwMode="auto">
          <a:xfrm>
            <a:off x="3810000" y="3200400"/>
            <a:ext cx="1828800" cy="2476500"/>
          </a:xfrm>
          <a:prstGeom prst="rect">
            <a:avLst/>
          </a:prstGeom>
          <a:noFill/>
          <a:ln w="9525">
            <a:noFill/>
            <a:miter lim="800000"/>
            <a:headEnd/>
            <a:tailEnd/>
          </a:ln>
        </p:spPr>
      </p:pic>
      <p:pic>
        <p:nvPicPr>
          <p:cNvPr id="5132" name="Picture 5" descr="C:\Documents and Settings\David\Local Settings\Temporary Internet Files\Content.IE5\PFFXX95L\MP900402149[1].jpg"/>
          <p:cNvPicPr>
            <a:picLocks noChangeAspect="1" noChangeArrowheads="1"/>
          </p:cNvPicPr>
          <p:nvPr/>
        </p:nvPicPr>
        <p:blipFill>
          <a:blip r:embed="rId5" cstate="print"/>
          <a:srcRect/>
          <a:stretch>
            <a:fillRect/>
          </a:stretch>
        </p:blipFill>
        <p:spPr bwMode="auto">
          <a:xfrm>
            <a:off x="6705600" y="3792538"/>
            <a:ext cx="1376363" cy="1236662"/>
          </a:xfrm>
          <a:prstGeom prst="rect">
            <a:avLst/>
          </a:prstGeom>
          <a:noFill/>
          <a:ln w="9525">
            <a:noFill/>
            <a:miter lim="800000"/>
            <a:headEnd/>
            <a:tailEnd/>
          </a:ln>
        </p:spPr>
      </p:pic>
      <p:cxnSp>
        <p:nvCxnSpPr>
          <p:cNvPr id="36" name="Straight Connector 35"/>
          <p:cNvCxnSpPr/>
          <p:nvPr/>
        </p:nvCxnSpPr>
        <p:spPr>
          <a:xfrm rot="5400000">
            <a:off x="762000" y="3733800"/>
            <a:ext cx="4724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3657600" y="3733800"/>
            <a:ext cx="4724400" cy="0"/>
          </a:xfrm>
          <a:prstGeom prst="line">
            <a:avLst/>
          </a:prstGeom>
        </p:spPr>
        <p:style>
          <a:lnRef idx="1">
            <a:schemeClr val="accent1"/>
          </a:lnRef>
          <a:fillRef idx="0">
            <a:schemeClr val="accent1"/>
          </a:fillRef>
          <a:effectRef idx="0">
            <a:schemeClr val="accent1"/>
          </a:effectRef>
          <a:fontRef idx="minor">
            <a:schemeClr val="tx1"/>
          </a:fontRef>
        </p:style>
      </p:cxnSp>
      <p:sp>
        <p:nvSpPr>
          <p:cNvPr id="5135" name="TextBox 38"/>
          <p:cNvSpPr txBox="1">
            <a:spLocks noChangeArrowheads="1"/>
          </p:cNvSpPr>
          <p:nvPr/>
        </p:nvSpPr>
        <p:spPr bwMode="auto">
          <a:xfrm>
            <a:off x="6138863" y="1447800"/>
            <a:ext cx="2743200" cy="738188"/>
          </a:xfrm>
          <a:prstGeom prst="rect">
            <a:avLst/>
          </a:prstGeom>
          <a:noFill/>
          <a:ln w="9525">
            <a:noFill/>
            <a:miter lim="800000"/>
            <a:headEnd/>
            <a:tailEnd/>
          </a:ln>
        </p:spPr>
        <p:txBody>
          <a:bodyPr>
            <a:spAutoFit/>
          </a:bodyPr>
          <a:lstStyle/>
          <a:p>
            <a:r>
              <a:rPr lang="en-US" sz="1400" dirty="0"/>
              <a:t>The PRS Administrator imports the PumperPal Daily Production Data files into PRS. </a:t>
            </a:r>
          </a:p>
        </p:txBody>
      </p:sp>
      <p:sp>
        <p:nvSpPr>
          <p:cNvPr id="5136" name="TextBox 48"/>
          <p:cNvSpPr txBox="1">
            <a:spLocks noChangeArrowheads="1"/>
          </p:cNvSpPr>
          <p:nvPr/>
        </p:nvSpPr>
        <p:spPr bwMode="auto">
          <a:xfrm>
            <a:off x="282575" y="1457325"/>
            <a:ext cx="2808288" cy="523875"/>
          </a:xfrm>
          <a:prstGeom prst="rect">
            <a:avLst/>
          </a:prstGeom>
          <a:noFill/>
          <a:ln w="9525">
            <a:noFill/>
            <a:miter lim="800000"/>
            <a:headEnd/>
            <a:tailEnd/>
          </a:ln>
        </p:spPr>
        <p:txBody>
          <a:bodyPr>
            <a:spAutoFit/>
          </a:bodyPr>
          <a:lstStyle/>
          <a:p>
            <a:r>
              <a:rPr lang="en-US" sz="1400" dirty="0"/>
              <a:t>The Pumpers use PumperPal to send field data to the FTP server.</a:t>
            </a:r>
          </a:p>
        </p:txBody>
      </p:sp>
      <p:sp>
        <p:nvSpPr>
          <p:cNvPr id="5137" name="TextBox 49"/>
          <p:cNvSpPr txBox="1">
            <a:spLocks noChangeArrowheads="1"/>
          </p:cNvSpPr>
          <p:nvPr/>
        </p:nvSpPr>
        <p:spPr bwMode="auto">
          <a:xfrm>
            <a:off x="1760538" y="3708400"/>
            <a:ext cx="982662" cy="307975"/>
          </a:xfrm>
          <a:prstGeom prst="rect">
            <a:avLst/>
          </a:prstGeom>
          <a:noFill/>
          <a:ln w="9525">
            <a:noFill/>
            <a:miter lim="800000"/>
            <a:headEnd/>
            <a:tailEnd/>
          </a:ln>
        </p:spPr>
        <p:txBody>
          <a:bodyPr wrap="none">
            <a:spAutoFit/>
          </a:bodyPr>
          <a:lstStyle/>
          <a:p>
            <a:r>
              <a:rPr lang="en-US" sz="1400" dirty="0"/>
              <a:t>Pumper #1</a:t>
            </a:r>
          </a:p>
        </p:txBody>
      </p:sp>
      <p:sp>
        <p:nvSpPr>
          <p:cNvPr id="5138" name="TextBox 64"/>
          <p:cNvSpPr txBox="1">
            <a:spLocks noChangeArrowheads="1"/>
          </p:cNvSpPr>
          <p:nvPr/>
        </p:nvSpPr>
        <p:spPr bwMode="auto">
          <a:xfrm>
            <a:off x="3171825" y="1447800"/>
            <a:ext cx="2822575" cy="307975"/>
          </a:xfrm>
          <a:prstGeom prst="rect">
            <a:avLst/>
          </a:prstGeom>
          <a:noFill/>
          <a:ln w="9525">
            <a:noFill/>
            <a:miter lim="800000"/>
            <a:headEnd/>
            <a:tailEnd/>
          </a:ln>
        </p:spPr>
        <p:txBody>
          <a:bodyPr>
            <a:spAutoFit/>
          </a:bodyPr>
          <a:lstStyle/>
          <a:p>
            <a:r>
              <a:rPr lang="en-US" sz="1400" dirty="0"/>
              <a:t>Files are sent to the FTP Server:</a:t>
            </a:r>
            <a:endParaRPr lang="en-US" sz="1200" dirty="0"/>
          </a:p>
        </p:txBody>
      </p:sp>
      <p:cxnSp>
        <p:nvCxnSpPr>
          <p:cNvPr id="69" name="Straight Arrow Connector 68"/>
          <p:cNvCxnSpPr/>
          <p:nvPr/>
        </p:nvCxnSpPr>
        <p:spPr>
          <a:xfrm>
            <a:off x="1303338" y="31750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1303338" y="2641600"/>
            <a:ext cx="381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V="1">
            <a:off x="1303338" y="3556000"/>
            <a:ext cx="381000" cy="150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142" name="Picture 3" descr="C:\Documents and Settings\David\Local Settings\Temporary Internet Files\Content.IE5\PFFXX95L\MC900433050[1].jpg"/>
          <p:cNvPicPr>
            <a:picLocks noChangeAspect="1" noChangeArrowheads="1"/>
          </p:cNvPicPr>
          <p:nvPr/>
        </p:nvPicPr>
        <p:blipFill>
          <a:blip r:embed="rId2" cstate="print"/>
          <a:srcRect/>
          <a:stretch>
            <a:fillRect/>
          </a:stretch>
        </p:blipFill>
        <p:spPr bwMode="auto">
          <a:xfrm>
            <a:off x="1752600" y="4873625"/>
            <a:ext cx="852488" cy="852488"/>
          </a:xfrm>
          <a:prstGeom prst="rect">
            <a:avLst/>
          </a:prstGeom>
          <a:noFill/>
          <a:ln w="9525">
            <a:noFill/>
            <a:miter lim="800000"/>
            <a:headEnd/>
            <a:tailEnd/>
          </a:ln>
        </p:spPr>
      </p:pic>
      <p:pic>
        <p:nvPicPr>
          <p:cNvPr id="5143" name="Picture 76"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85800" y="4554538"/>
            <a:ext cx="552450" cy="319087"/>
          </a:xfrm>
          <a:prstGeom prst="rect">
            <a:avLst/>
          </a:prstGeom>
          <a:noFill/>
          <a:ln w="9525">
            <a:noFill/>
            <a:miter lim="800000"/>
            <a:headEnd/>
            <a:tailEnd/>
          </a:ln>
        </p:spPr>
      </p:pic>
      <p:pic>
        <p:nvPicPr>
          <p:cNvPr id="5144" name="Picture 77"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85800" y="5087938"/>
            <a:ext cx="552450" cy="319087"/>
          </a:xfrm>
          <a:prstGeom prst="rect">
            <a:avLst/>
          </a:prstGeom>
          <a:noFill/>
          <a:ln w="9525">
            <a:noFill/>
            <a:miter lim="800000"/>
            <a:headEnd/>
            <a:tailEnd/>
          </a:ln>
        </p:spPr>
      </p:pic>
      <p:pic>
        <p:nvPicPr>
          <p:cNvPr id="5145" name="Picture 78" descr="C:\Documents and Settings\David\Local Settings\Temporary Internet Files\Content.IE5\U8COEJN9\MC900036428[1].wmf"/>
          <p:cNvPicPr>
            <a:picLocks noChangeAspect="1" noChangeArrowheads="1"/>
          </p:cNvPicPr>
          <p:nvPr/>
        </p:nvPicPr>
        <p:blipFill>
          <a:blip r:embed="rId3" cstate="print"/>
          <a:srcRect/>
          <a:stretch>
            <a:fillRect/>
          </a:stretch>
        </p:blipFill>
        <p:spPr bwMode="auto">
          <a:xfrm>
            <a:off x="685800" y="5635625"/>
            <a:ext cx="552450" cy="319088"/>
          </a:xfrm>
          <a:prstGeom prst="rect">
            <a:avLst/>
          </a:prstGeom>
          <a:noFill/>
          <a:ln w="9525">
            <a:noFill/>
            <a:miter lim="800000"/>
            <a:headEnd/>
            <a:tailEnd/>
          </a:ln>
        </p:spPr>
      </p:pic>
      <p:cxnSp>
        <p:nvCxnSpPr>
          <p:cNvPr id="80" name="Straight Arrow Connector 79"/>
          <p:cNvCxnSpPr/>
          <p:nvPr/>
        </p:nvCxnSpPr>
        <p:spPr>
          <a:xfrm flipV="1">
            <a:off x="2819400" y="4935538"/>
            <a:ext cx="762000" cy="3222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47" name="TextBox 80"/>
          <p:cNvSpPr txBox="1">
            <a:spLocks noChangeArrowheads="1"/>
          </p:cNvSpPr>
          <p:nvPr/>
        </p:nvSpPr>
        <p:spPr bwMode="auto">
          <a:xfrm>
            <a:off x="1752600" y="5788025"/>
            <a:ext cx="982663" cy="307975"/>
          </a:xfrm>
          <a:prstGeom prst="rect">
            <a:avLst/>
          </a:prstGeom>
          <a:noFill/>
          <a:ln w="9525">
            <a:noFill/>
            <a:miter lim="800000"/>
            <a:headEnd/>
            <a:tailEnd/>
          </a:ln>
        </p:spPr>
        <p:txBody>
          <a:bodyPr wrap="none">
            <a:spAutoFit/>
          </a:bodyPr>
          <a:lstStyle/>
          <a:p>
            <a:r>
              <a:rPr lang="en-US" sz="1400" dirty="0"/>
              <a:t>Pumper #2</a:t>
            </a:r>
          </a:p>
        </p:txBody>
      </p:sp>
      <p:cxnSp>
        <p:nvCxnSpPr>
          <p:cNvPr id="82" name="Straight Arrow Connector 81"/>
          <p:cNvCxnSpPr/>
          <p:nvPr/>
        </p:nvCxnSpPr>
        <p:spPr>
          <a:xfrm>
            <a:off x="1295400" y="5254625"/>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1295400" y="4721225"/>
            <a:ext cx="3810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flipV="1">
            <a:off x="1295400" y="5635625"/>
            <a:ext cx="381000" cy="150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576263" y="2322513"/>
            <a:ext cx="2209800" cy="1752600"/>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7" name="Rectangle 86"/>
          <p:cNvSpPr/>
          <p:nvPr/>
        </p:nvSpPr>
        <p:spPr>
          <a:xfrm>
            <a:off x="576263" y="4419600"/>
            <a:ext cx="2209800" cy="1752600"/>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92" name="Straight Arrow Connector 91"/>
          <p:cNvCxnSpPr/>
          <p:nvPr/>
        </p:nvCxnSpPr>
        <p:spPr>
          <a:xfrm>
            <a:off x="5486400" y="4418013"/>
            <a:ext cx="10668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381000" y="1371600"/>
            <a:ext cx="8382000" cy="0"/>
          </a:xfrm>
          <a:prstGeom prst="line">
            <a:avLst/>
          </a:prstGeom>
        </p:spPr>
        <p:style>
          <a:lnRef idx="1">
            <a:schemeClr val="accent1"/>
          </a:lnRef>
          <a:fillRef idx="0">
            <a:schemeClr val="accent1"/>
          </a:fillRef>
          <a:effectRef idx="0">
            <a:schemeClr val="accent1"/>
          </a:effectRef>
          <a:fontRef idx="minor">
            <a:schemeClr val="tx1"/>
          </a:fontRef>
        </p:style>
      </p:cxnSp>
      <p:sp>
        <p:nvSpPr>
          <p:cNvPr id="5155" name="TextBox 42"/>
          <p:cNvSpPr txBox="1">
            <a:spLocks noChangeArrowheads="1"/>
          </p:cNvSpPr>
          <p:nvPr/>
        </p:nvSpPr>
        <p:spPr bwMode="auto">
          <a:xfrm>
            <a:off x="6324600" y="2500313"/>
            <a:ext cx="2282825" cy="1169987"/>
          </a:xfrm>
          <a:prstGeom prst="rect">
            <a:avLst/>
          </a:prstGeom>
          <a:noFill/>
          <a:ln w="9525">
            <a:noFill/>
            <a:miter lim="800000"/>
            <a:headEnd/>
            <a:tailEnd/>
          </a:ln>
        </p:spPr>
        <p:txBody>
          <a:bodyPr>
            <a:spAutoFit/>
          </a:bodyPr>
          <a:lstStyle/>
          <a:p>
            <a:r>
              <a:rPr lang="en-US" sz="1400" dirty="0"/>
              <a:t>PRS Users:</a:t>
            </a:r>
          </a:p>
          <a:p>
            <a:r>
              <a:rPr lang="en-US" sz="1400" dirty="0"/>
              <a:t>    Production Supervisors</a:t>
            </a:r>
          </a:p>
          <a:p>
            <a:r>
              <a:rPr lang="en-US" sz="1400" dirty="0"/>
              <a:t>    Production Accounting</a:t>
            </a:r>
          </a:p>
          <a:p>
            <a:r>
              <a:rPr lang="en-US" sz="1400" dirty="0"/>
              <a:t>    Engineers</a:t>
            </a:r>
          </a:p>
          <a:p>
            <a:r>
              <a:rPr lang="en-US" sz="1400" dirty="0"/>
              <a:t>    etc.</a:t>
            </a:r>
            <a:endParaRPr lang="en-US" dirty="0"/>
          </a:p>
        </p:txBody>
      </p:sp>
      <p:sp>
        <p:nvSpPr>
          <p:cNvPr id="5156" name="TextBox 37"/>
          <p:cNvSpPr txBox="1">
            <a:spLocks noChangeArrowheads="1"/>
          </p:cNvSpPr>
          <p:nvPr/>
        </p:nvSpPr>
        <p:spPr bwMode="auto">
          <a:xfrm>
            <a:off x="3352800" y="1828800"/>
            <a:ext cx="2359025" cy="523875"/>
          </a:xfrm>
          <a:prstGeom prst="rect">
            <a:avLst/>
          </a:prstGeom>
          <a:noFill/>
          <a:ln w="9525">
            <a:noFill/>
            <a:miter lim="800000"/>
            <a:headEnd/>
            <a:tailEnd/>
          </a:ln>
        </p:spPr>
        <p:txBody>
          <a:bodyPr wrap="none">
            <a:spAutoFit/>
          </a:bodyPr>
          <a:lstStyle/>
          <a:p>
            <a:pPr marL="171450" indent="-171450">
              <a:buFont typeface="Arial" charset="0"/>
              <a:buChar char="•"/>
            </a:pPr>
            <a:r>
              <a:rPr lang="en-US" sz="1400" dirty="0"/>
              <a:t>The Daily Production Data.</a:t>
            </a:r>
          </a:p>
          <a:p>
            <a:pPr marL="171450" indent="-171450">
              <a:buFont typeface="Arial" charset="0"/>
              <a:buChar char="•"/>
            </a:pPr>
            <a:r>
              <a:rPr lang="en-US" sz="1400" dirty="0"/>
              <a:t>A copy of the Route file.</a:t>
            </a:r>
          </a:p>
        </p:txBody>
      </p:sp>
      <p:sp>
        <p:nvSpPr>
          <p:cNvPr id="40" name="Title 1"/>
          <p:cNvSpPr txBox="1">
            <a:spLocks/>
          </p:cNvSpPr>
          <p:nvPr/>
        </p:nvSpPr>
        <p:spPr>
          <a:xfrm>
            <a:off x="227014" y="65537"/>
            <a:ext cx="3372530" cy="573088"/>
          </a:xfrm>
          <a:prstGeom prst="rect">
            <a:avLst/>
          </a:prstGeom>
        </p:spPr>
        <p:txBody>
          <a:bodyPr anchor="ctr"/>
          <a:lstStyle/>
          <a:p>
            <a:pPr defTabSz="863600" eaLnBrk="0" hangingPunct="0">
              <a:defRPr/>
            </a:pPr>
            <a:r>
              <a:rPr lang="en-US" sz="2900" b="1" kern="0" dirty="0">
                <a:solidFill>
                  <a:schemeClr val="bg1"/>
                </a:solidFill>
                <a:latin typeface="+mj-lt"/>
                <a:ea typeface="+mj-ea"/>
                <a:cs typeface="+mj-cs"/>
              </a:rPr>
              <a:t>System Overview</a:t>
            </a:r>
          </a:p>
        </p:txBody>
      </p:sp>
      <p:sp>
        <p:nvSpPr>
          <p:cNvPr id="39" name="Title 38"/>
          <p:cNvSpPr>
            <a:spLocks noGrp="1"/>
          </p:cNvSpPr>
          <p:nvPr>
            <p:ph type="title" idx="4294967295"/>
          </p:nvPr>
        </p:nvSpPr>
        <p:spPr>
          <a:xfrm>
            <a:off x="227014" y="-587593"/>
            <a:ext cx="1369558" cy="485995"/>
          </a:xfrm>
        </p:spPr>
        <p:txBody>
          <a:bodyPr/>
          <a:lstStyle/>
          <a:p>
            <a:r>
              <a:rPr lang="en-US" dirty="0" smtClean="0"/>
              <a:t>Intro</a:t>
            </a:r>
            <a:r>
              <a:rPr lang="en-US" baseline="0" dirty="0" smtClean="0"/>
              <a:t> 3</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pic>
        <p:nvPicPr>
          <p:cNvPr id="32771"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Rectangle 2"/>
          <p:cNvSpPr/>
          <p:nvPr/>
        </p:nvSpPr>
        <p:spPr>
          <a:xfrm>
            <a:off x="0" y="4106863"/>
            <a:ext cx="9144000" cy="275113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000" b="1" dirty="0">
              <a:solidFill>
                <a:schemeClr val="tx2"/>
              </a:solidFill>
            </a:endParaRPr>
          </a:p>
          <a:p>
            <a:pPr>
              <a:defRPr/>
            </a:pPr>
            <a:endParaRPr lang="en-US" sz="2000" b="1" dirty="0">
              <a:solidFill>
                <a:schemeClr val="tx2"/>
              </a:solidFill>
            </a:endParaRPr>
          </a:p>
          <a:p>
            <a:pPr>
              <a:defRPr/>
            </a:pPr>
            <a:r>
              <a:rPr lang="en-US" sz="2000" b="1" dirty="0">
                <a:solidFill>
                  <a:schemeClr val="tx2"/>
                </a:solidFill>
              </a:rPr>
              <a:t>Validation Box</a:t>
            </a:r>
          </a:p>
          <a:p>
            <a:pPr lvl="1">
              <a:buFont typeface="Arial" pitchFamily="34" charset="0"/>
              <a:buChar char="•"/>
              <a:defRPr/>
            </a:pPr>
            <a:r>
              <a:rPr lang="en-US" sz="2000" b="1" dirty="0">
                <a:solidFill>
                  <a:schemeClr val="tx1"/>
                </a:solidFill>
              </a:rPr>
              <a:t> A </a:t>
            </a:r>
            <a:r>
              <a:rPr lang="en-US" sz="2000" b="1" dirty="0">
                <a:solidFill>
                  <a:srgbClr val="00B050"/>
                </a:solidFill>
              </a:rPr>
              <a:t>Green Check </a:t>
            </a:r>
            <a:r>
              <a:rPr lang="en-US" sz="2000" b="1" dirty="0">
                <a:solidFill>
                  <a:schemeClr val="tx1"/>
                </a:solidFill>
              </a:rPr>
              <a:t>appears when validation with no errors is complete</a:t>
            </a:r>
          </a:p>
          <a:p>
            <a:pPr lvl="1">
              <a:buFont typeface="Arial" pitchFamily="34" charset="0"/>
              <a:buChar char="•"/>
              <a:defRPr/>
            </a:pPr>
            <a:r>
              <a:rPr lang="en-US" sz="2000" b="1" dirty="0">
                <a:solidFill>
                  <a:srgbClr val="FFFF00"/>
                </a:solidFill>
              </a:rPr>
              <a:t> If a lease has errors a Red X is shown and will remain until the errors are corrected </a:t>
            </a:r>
          </a:p>
          <a:p>
            <a:pPr lvl="1">
              <a:buFont typeface="Arial" pitchFamily="34" charset="0"/>
              <a:buChar char="•"/>
              <a:defRPr/>
            </a:pPr>
            <a:r>
              <a:rPr lang="en-US" sz="2000" b="1" dirty="0">
                <a:solidFill>
                  <a:srgbClr val="FFFF00"/>
                </a:solidFill>
              </a:rPr>
              <a:t> Errors need to be corrected (data can’t be sent until all errors are corrected) and will be covered in detail during Data Entry By positioning the cursor over the Validation Box  the Errors that need to be corrected are identified </a:t>
            </a:r>
          </a:p>
          <a:p>
            <a:pPr lvl="1">
              <a:defRPr/>
            </a:pPr>
            <a:r>
              <a:rPr lang="en-US" sz="2000" b="1" dirty="0">
                <a:solidFill>
                  <a:schemeClr val="tx2"/>
                </a:solidFill>
              </a:rPr>
              <a:t> </a:t>
            </a:r>
            <a:endParaRPr lang="en-US" sz="2000" b="1" dirty="0">
              <a:solidFill>
                <a:schemeClr val="tx1"/>
              </a:solidFill>
            </a:endParaRPr>
          </a:p>
          <a:p>
            <a:pPr>
              <a:defRPr/>
            </a:pPr>
            <a:endParaRPr lang="en-US" sz="2000" b="1" dirty="0">
              <a:solidFill>
                <a:schemeClr val="tx2"/>
              </a:solidFill>
            </a:endParaRPr>
          </a:p>
        </p:txBody>
      </p:sp>
      <p:cxnSp>
        <p:nvCxnSpPr>
          <p:cNvPr id="6" name="Straight Arrow Connector 5"/>
          <p:cNvCxnSpPr>
            <a:stCxn id="3" idx="0"/>
          </p:cNvCxnSpPr>
          <p:nvPr/>
        </p:nvCxnSpPr>
        <p:spPr>
          <a:xfrm rot="16200000" flipV="1">
            <a:off x="1248569" y="783432"/>
            <a:ext cx="2800350" cy="384651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152400" y="762000"/>
            <a:ext cx="609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7" name="Title 6"/>
          <p:cNvSpPr>
            <a:spLocks noGrp="1"/>
          </p:cNvSpPr>
          <p:nvPr>
            <p:ph type="title" idx="4294967295"/>
          </p:nvPr>
        </p:nvSpPr>
        <p:spPr>
          <a:xfrm>
            <a:off x="227014" y="-515024"/>
            <a:ext cx="2153330" cy="427945"/>
          </a:xfrm>
        </p:spPr>
        <p:txBody>
          <a:bodyPr/>
          <a:lstStyle/>
          <a:p>
            <a:r>
              <a:rPr lang="en-US" dirty="0" smtClean="0"/>
              <a:t>Validation</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pic>
        <p:nvPicPr>
          <p:cNvPr id="33795" name="Picture 2"/>
          <p:cNvPicPr>
            <a:picLocks noChangeAspect="1" noChangeArrowheads="1"/>
          </p:cNvPicPr>
          <p:nvPr/>
        </p:nvPicPr>
        <p:blipFill>
          <a:blip r:embed="rId3" cstate="print"/>
          <a:srcRect/>
          <a:stretch>
            <a:fillRect/>
          </a:stretch>
        </p:blipFill>
        <p:spPr bwMode="auto">
          <a:xfrm>
            <a:off x="0" y="0"/>
            <a:ext cx="9144000" cy="6842125"/>
          </a:xfrm>
          <a:prstGeom prst="rect">
            <a:avLst/>
          </a:prstGeom>
          <a:noFill/>
          <a:ln w="9525">
            <a:noFill/>
            <a:miter lim="800000"/>
            <a:headEnd/>
            <a:tailEnd/>
          </a:ln>
        </p:spPr>
      </p:pic>
      <p:sp>
        <p:nvSpPr>
          <p:cNvPr id="8" name="Rounded Rectangle 7"/>
          <p:cNvSpPr/>
          <p:nvPr/>
        </p:nvSpPr>
        <p:spPr>
          <a:xfrm>
            <a:off x="152400" y="762000"/>
            <a:ext cx="609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ectangle 9"/>
          <p:cNvSpPr/>
          <p:nvPr/>
        </p:nvSpPr>
        <p:spPr>
          <a:xfrm>
            <a:off x="0" y="4106863"/>
            <a:ext cx="9144000" cy="275113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000" b="1" dirty="0">
              <a:solidFill>
                <a:schemeClr val="tx2"/>
              </a:solidFill>
            </a:endParaRPr>
          </a:p>
          <a:p>
            <a:pPr>
              <a:defRPr/>
            </a:pPr>
            <a:endParaRPr lang="en-US" sz="2000" b="1" dirty="0">
              <a:solidFill>
                <a:schemeClr val="tx2"/>
              </a:solidFill>
            </a:endParaRPr>
          </a:p>
          <a:p>
            <a:pPr>
              <a:defRPr/>
            </a:pPr>
            <a:r>
              <a:rPr lang="en-US" sz="2000" b="1" dirty="0">
                <a:solidFill>
                  <a:schemeClr val="tx2"/>
                </a:solidFill>
              </a:rPr>
              <a:t>Validation Box</a:t>
            </a:r>
          </a:p>
          <a:p>
            <a:pPr lvl="1">
              <a:buFont typeface="Arial" pitchFamily="34" charset="0"/>
              <a:buChar char="•"/>
              <a:defRPr/>
            </a:pPr>
            <a:r>
              <a:rPr lang="en-US" sz="2000" b="1" dirty="0">
                <a:solidFill>
                  <a:schemeClr val="bg2"/>
                </a:solidFill>
              </a:rPr>
              <a:t> A Green Check appears when validation with no errors is complete</a:t>
            </a:r>
          </a:p>
          <a:p>
            <a:pPr lvl="1">
              <a:buFont typeface="Arial" pitchFamily="34" charset="0"/>
              <a:buChar char="•"/>
              <a:defRPr/>
            </a:pPr>
            <a:r>
              <a:rPr lang="en-US" sz="2000" b="1" dirty="0">
                <a:solidFill>
                  <a:schemeClr val="tx1"/>
                </a:solidFill>
              </a:rPr>
              <a:t> If a lease has errors a </a:t>
            </a:r>
            <a:r>
              <a:rPr lang="en-US" sz="2000" b="1" dirty="0">
                <a:solidFill>
                  <a:srgbClr val="C00000"/>
                </a:solidFill>
              </a:rPr>
              <a:t>Red X</a:t>
            </a:r>
            <a:r>
              <a:rPr lang="en-US" sz="2000" b="1" dirty="0">
                <a:solidFill>
                  <a:schemeClr val="tx1"/>
                </a:solidFill>
              </a:rPr>
              <a:t> is shown and will remain until the errors are corrected </a:t>
            </a:r>
          </a:p>
          <a:p>
            <a:pPr lvl="1">
              <a:buFont typeface="Arial" pitchFamily="34" charset="0"/>
              <a:buChar char="•"/>
              <a:defRPr/>
            </a:pPr>
            <a:r>
              <a:rPr lang="en-US" sz="2000" b="1" dirty="0">
                <a:solidFill>
                  <a:srgbClr val="FFFF00"/>
                </a:solidFill>
              </a:rPr>
              <a:t> Errors need to be corrected (data can’t be sent until all errors are corrected) and will be covered in detail during Data Entry By positioning the cursor over the Validation Box  the Errors that need to be corrected are identified </a:t>
            </a:r>
          </a:p>
          <a:p>
            <a:pPr lvl="1">
              <a:defRPr/>
            </a:pPr>
            <a:r>
              <a:rPr lang="en-US" sz="2000" b="1" dirty="0">
                <a:solidFill>
                  <a:schemeClr val="tx2"/>
                </a:solidFill>
              </a:rPr>
              <a:t> </a:t>
            </a:r>
            <a:endParaRPr lang="en-US" sz="2000" b="1" dirty="0">
              <a:solidFill>
                <a:schemeClr val="tx1"/>
              </a:solidFill>
            </a:endParaRPr>
          </a:p>
          <a:p>
            <a:pPr>
              <a:defRPr/>
            </a:pPr>
            <a:endParaRPr lang="en-US" sz="2000" b="1" dirty="0">
              <a:solidFill>
                <a:schemeClr val="tx2"/>
              </a:solidFill>
            </a:endParaRPr>
          </a:p>
        </p:txBody>
      </p:sp>
      <p:cxnSp>
        <p:nvCxnSpPr>
          <p:cNvPr id="7" name="Straight Arrow Connector 6"/>
          <p:cNvCxnSpPr/>
          <p:nvPr/>
        </p:nvCxnSpPr>
        <p:spPr>
          <a:xfrm rot="16200000" flipV="1">
            <a:off x="1248569" y="783432"/>
            <a:ext cx="2800350" cy="384651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Title 8"/>
          <p:cNvSpPr>
            <a:spLocks noGrp="1"/>
          </p:cNvSpPr>
          <p:nvPr>
            <p:ph type="title" idx="4294967295"/>
          </p:nvPr>
        </p:nvSpPr>
        <p:spPr>
          <a:xfrm>
            <a:off x="227013" y="-515024"/>
            <a:ext cx="1514701" cy="427945"/>
          </a:xfrm>
        </p:spPr>
        <p:txBody>
          <a:bodyPr/>
          <a:lstStyle/>
          <a:p>
            <a:r>
              <a:rPr lang="en-US" dirty="0" smtClean="0"/>
              <a:t>  Red X</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227014" y="-515024"/>
            <a:ext cx="1674358" cy="427945"/>
          </a:xfrm>
        </p:spPr>
        <p:txBody>
          <a:bodyPr/>
          <a:lstStyle/>
          <a:p>
            <a:r>
              <a:rPr lang="en-US" dirty="0" smtClean="0"/>
              <a:t>  Red X</a:t>
            </a:r>
            <a:endParaRPr lang="en-US" dirty="0"/>
          </a:p>
        </p:txBody>
      </p:sp>
      <p:pic>
        <p:nvPicPr>
          <p:cNvPr id="34818"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pic>
        <p:nvPicPr>
          <p:cNvPr id="34819" name="Picture 2"/>
          <p:cNvPicPr>
            <a:picLocks noChangeAspect="1" noChangeArrowheads="1"/>
          </p:cNvPicPr>
          <p:nvPr/>
        </p:nvPicPr>
        <p:blipFill>
          <a:blip r:embed="rId3" cstate="print"/>
          <a:srcRect/>
          <a:stretch>
            <a:fillRect/>
          </a:stretch>
        </p:blipFill>
        <p:spPr bwMode="auto">
          <a:xfrm>
            <a:off x="0" y="0"/>
            <a:ext cx="9144000" cy="6842125"/>
          </a:xfrm>
          <a:prstGeom prst="rect">
            <a:avLst/>
          </a:prstGeom>
          <a:noFill/>
          <a:ln w="9525">
            <a:noFill/>
            <a:miter lim="800000"/>
            <a:headEnd/>
            <a:tailEnd/>
          </a:ln>
        </p:spPr>
      </p:pic>
      <p:sp>
        <p:nvSpPr>
          <p:cNvPr id="8" name="Rounded Rectangle 7"/>
          <p:cNvSpPr/>
          <p:nvPr/>
        </p:nvSpPr>
        <p:spPr>
          <a:xfrm>
            <a:off x="152400" y="762000"/>
            <a:ext cx="609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ectangle 9"/>
          <p:cNvSpPr/>
          <p:nvPr/>
        </p:nvSpPr>
        <p:spPr>
          <a:xfrm>
            <a:off x="0" y="4106863"/>
            <a:ext cx="9144000" cy="275113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000" b="1" dirty="0">
              <a:solidFill>
                <a:schemeClr val="tx2"/>
              </a:solidFill>
            </a:endParaRPr>
          </a:p>
          <a:p>
            <a:pPr>
              <a:defRPr/>
            </a:pPr>
            <a:endParaRPr lang="en-US" sz="2000" b="1" dirty="0">
              <a:solidFill>
                <a:schemeClr val="tx2"/>
              </a:solidFill>
            </a:endParaRPr>
          </a:p>
          <a:p>
            <a:pPr>
              <a:defRPr/>
            </a:pPr>
            <a:r>
              <a:rPr lang="en-US" sz="2000" b="1" dirty="0">
                <a:solidFill>
                  <a:schemeClr val="tx2"/>
                </a:solidFill>
              </a:rPr>
              <a:t>Validation Box</a:t>
            </a:r>
          </a:p>
          <a:p>
            <a:pPr lvl="1">
              <a:buFont typeface="Arial" pitchFamily="34" charset="0"/>
              <a:buChar char="•"/>
              <a:defRPr/>
            </a:pPr>
            <a:r>
              <a:rPr lang="en-US" sz="2000" b="1" dirty="0">
                <a:solidFill>
                  <a:schemeClr val="bg2"/>
                </a:solidFill>
              </a:rPr>
              <a:t> A Green Check appears when validation with no errors is complete</a:t>
            </a:r>
          </a:p>
          <a:p>
            <a:pPr lvl="1">
              <a:buFont typeface="Arial" pitchFamily="34" charset="0"/>
              <a:buChar char="•"/>
              <a:defRPr/>
            </a:pPr>
            <a:r>
              <a:rPr lang="en-US" sz="2000" b="1" dirty="0">
                <a:solidFill>
                  <a:schemeClr val="bg2"/>
                </a:solidFill>
              </a:rPr>
              <a:t> If a lease has errors a Red X is shown and will remain until the errors are corrected </a:t>
            </a:r>
          </a:p>
          <a:p>
            <a:pPr lvl="1">
              <a:buFont typeface="Arial" pitchFamily="34" charset="0"/>
              <a:buChar char="•"/>
              <a:defRPr/>
            </a:pPr>
            <a:r>
              <a:rPr lang="en-US" sz="2000" b="1" dirty="0">
                <a:solidFill>
                  <a:schemeClr val="tx1"/>
                </a:solidFill>
              </a:rPr>
              <a:t> Errors need to be corrected (data can’t be sent until all errors are corrected) and will be covered in detail during Data Entry </a:t>
            </a:r>
          </a:p>
          <a:p>
            <a:pPr lvl="1">
              <a:buFont typeface="Arial" pitchFamily="34" charset="0"/>
              <a:buChar char="•"/>
              <a:defRPr/>
            </a:pPr>
            <a:r>
              <a:rPr lang="en-US" sz="2000" b="1" dirty="0">
                <a:solidFill>
                  <a:srgbClr val="FFFF00"/>
                </a:solidFill>
              </a:rPr>
              <a:t> By positioning the cursor over the Validation Box  the Errors that need to be corrected are identified </a:t>
            </a:r>
          </a:p>
          <a:p>
            <a:pPr lvl="1">
              <a:defRPr/>
            </a:pPr>
            <a:r>
              <a:rPr lang="en-US" sz="2000" b="1" dirty="0">
                <a:solidFill>
                  <a:schemeClr val="tx2"/>
                </a:solidFill>
              </a:rPr>
              <a:t> </a:t>
            </a:r>
            <a:endParaRPr lang="en-US" sz="2000" b="1" dirty="0">
              <a:solidFill>
                <a:schemeClr val="tx1"/>
              </a:solidFill>
            </a:endParaRPr>
          </a:p>
          <a:p>
            <a:pPr>
              <a:defRPr/>
            </a:pPr>
            <a:endParaRPr lang="en-US" sz="2000" b="1" dirty="0">
              <a:solidFill>
                <a:schemeClr val="tx2"/>
              </a:solidFill>
            </a:endParaRPr>
          </a:p>
        </p:txBody>
      </p:sp>
      <p:cxnSp>
        <p:nvCxnSpPr>
          <p:cNvPr id="9" name="Straight Arrow Connector 8"/>
          <p:cNvCxnSpPr/>
          <p:nvPr/>
        </p:nvCxnSpPr>
        <p:spPr>
          <a:xfrm rot="16200000" flipV="1">
            <a:off x="1248569" y="783432"/>
            <a:ext cx="2800350" cy="384651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idx="4294967295"/>
          </p:nvPr>
        </p:nvSpPr>
        <p:spPr>
          <a:xfrm>
            <a:off x="227014" y="-500510"/>
            <a:ext cx="1616300" cy="413431"/>
          </a:xfrm>
        </p:spPr>
        <p:txBody>
          <a:bodyPr/>
          <a:lstStyle/>
          <a:p>
            <a:r>
              <a:rPr lang="en-US" dirty="0" smtClean="0"/>
              <a:t>  Red X</a:t>
            </a:r>
            <a:endParaRPr lang="en-US" dirty="0"/>
          </a:p>
        </p:txBody>
      </p:sp>
      <p:pic>
        <p:nvPicPr>
          <p:cNvPr id="35842"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pic>
        <p:nvPicPr>
          <p:cNvPr id="35843" name="Picture 2"/>
          <p:cNvPicPr>
            <a:picLocks noChangeAspect="1" noChangeArrowheads="1"/>
          </p:cNvPicPr>
          <p:nvPr/>
        </p:nvPicPr>
        <p:blipFill>
          <a:blip r:embed="rId3" cstate="print"/>
          <a:srcRect/>
          <a:stretch>
            <a:fillRect/>
          </a:stretch>
        </p:blipFill>
        <p:spPr bwMode="auto">
          <a:xfrm>
            <a:off x="0" y="0"/>
            <a:ext cx="9144000" cy="6842125"/>
          </a:xfrm>
          <a:prstGeom prst="rect">
            <a:avLst/>
          </a:prstGeom>
          <a:noFill/>
          <a:ln w="9525">
            <a:noFill/>
            <a:miter lim="800000"/>
            <a:headEnd/>
            <a:tailEnd/>
          </a:ln>
        </p:spPr>
      </p:pic>
      <p:pic>
        <p:nvPicPr>
          <p:cNvPr id="35844" name="Picture 2"/>
          <p:cNvPicPr>
            <a:picLocks noChangeAspect="1" noChangeArrowheads="1"/>
          </p:cNvPicPr>
          <p:nvPr/>
        </p:nvPicPr>
        <p:blipFill>
          <a:blip r:embed="rId4" cstate="print"/>
          <a:srcRect/>
          <a:stretch>
            <a:fillRect/>
          </a:stretch>
        </p:blipFill>
        <p:spPr bwMode="auto">
          <a:xfrm>
            <a:off x="152400" y="838200"/>
            <a:ext cx="8839200" cy="3429000"/>
          </a:xfrm>
          <a:prstGeom prst="rect">
            <a:avLst/>
          </a:prstGeom>
          <a:noFill/>
          <a:ln w="9525">
            <a:noFill/>
            <a:miter lim="800000"/>
            <a:headEnd/>
            <a:tailEnd/>
          </a:ln>
        </p:spPr>
      </p:pic>
      <p:sp>
        <p:nvSpPr>
          <p:cNvPr id="6" name="Rectangle 5"/>
          <p:cNvSpPr/>
          <p:nvPr/>
        </p:nvSpPr>
        <p:spPr>
          <a:xfrm>
            <a:off x="0" y="4106863"/>
            <a:ext cx="9144000" cy="275113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000" b="1" dirty="0">
              <a:solidFill>
                <a:schemeClr val="tx2"/>
              </a:solidFill>
            </a:endParaRPr>
          </a:p>
          <a:p>
            <a:pPr>
              <a:defRPr/>
            </a:pPr>
            <a:endParaRPr lang="en-US" sz="2000" b="1" dirty="0">
              <a:solidFill>
                <a:schemeClr val="tx2"/>
              </a:solidFill>
            </a:endParaRPr>
          </a:p>
          <a:p>
            <a:pPr>
              <a:defRPr/>
            </a:pPr>
            <a:r>
              <a:rPr lang="en-US" sz="2000" b="1" dirty="0">
                <a:solidFill>
                  <a:schemeClr val="tx2"/>
                </a:solidFill>
              </a:rPr>
              <a:t>Validation Box</a:t>
            </a:r>
          </a:p>
          <a:p>
            <a:pPr lvl="1">
              <a:buFont typeface="Arial" pitchFamily="34" charset="0"/>
              <a:buChar char="•"/>
              <a:defRPr/>
            </a:pPr>
            <a:r>
              <a:rPr lang="en-US" sz="2000" b="1" dirty="0">
                <a:solidFill>
                  <a:schemeClr val="bg2"/>
                </a:solidFill>
              </a:rPr>
              <a:t> A Green Check appears when validation with no errors is complete</a:t>
            </a:r>
          </a:p>
          <a:p>
            <a:pPr lvl="1">
              <a:buFont typeface="Arial" pitchFamily="34" charset="0"/>
              <a:buChar char="•"/>
              <a:defRPr/>
            </a:pPr>
            <a:r>
              <a:rPr lang="en-US" sz="2000" b="1" dirty="0">
                <a:solidFill>
                  <a:schemeClr val="bg2"/>
                </a:solidFill>
              </a:rPr>
              <a:t> If a lease has errors a Red X is shown and will remain until the errors are corrected </a:t>
            </a:r>
          </a:p>
          <a:p>
            <a:pPr lvl="1">
              <a:buFont typeface="Arial" pitchFamily="34" charset="0"/>
              <a:buChar char="•"/>
              <a:defRPr/>
            </a:pPr>
            <a:r>
              <a:rPr lang="en-US" sz="2000" b="1" dirty="0">
                <a:solidFill>
                  <a:schemeClr val="bg2"/>
                </a:solidFill>
              </a:rPr>
              <a:t> Errors need to be corrected (data can’t be sent until all errors are corrected) and will be covered in detail during Data Entry </a:t>
            </a:r>
          </a:p>
          <a:p>
            <a:pPr lvl="1">
              <a:buFont typeface="Arial" pitchFamily="34" charset="0"/>
              <a:buChar char="•"/>
              <a:defRPr/>
            </a:pPr>
            <a:r>
              <a:rPr lang="en-US" sz="2000" b="1" dirty="0">
                <a:solidFill>
                  <a:schemeClr val="tx1"/>
                </a:solidFill>
              </a:rPr>
              <a:t> By positioning the cursor over the Validation Box the Errors that need to be corrected are identified </a:t>
            </a:r>
          </a:p>
          <a:p>
            <a:pPr lvl="1">
              <a:defRPr/>
            </a:pPr>
            <a:r>
              <a:rPr lang="en-US" sz="2000" b="1" dirty="0">
                <a:solidFill>
                  <a:schemeClr val="tx2"/>
                </a:solidFill>
              </a:rPr>
              <a:t> </a:t>
            </a:r>
            <a:endParaRPr lang="en-US" sz="2000" b="1" dirty="0">
              <a:solidFill>
                <a:schemeClr val="tx1"/>
              </a:solidFill>
            </a:endParaRPr>
          </a:p>
          <a:p>
            <a:pPr>
              <a:defRPr/>
            </a:pPr>
            <a:endParaRPr lang="en-US" sz="2000" b="1" dirty="0">
              <a:solidFill>
                <a:schemeClr val="tx2"/>
              </a:solidFill>
            </a:endParaRPr>
          </a:p>
        </p:txBody>
      </p:sp>
      <p:sp>
        <p:nvSpPr>
          <p:cNvPr id="35846" name="Rounded Rectangle 6"/>
          <p:cNvSpPr>
            <a:spLocks noChangeArrowheads="1"/>
          </p:cNvSpPr>
          <p:nvPr/>
        </p:nvSpPr>
        <p:spPr bwMode="auto">
          <a:xfrm>
            <a:off x="203200" y="827088"/>
            <a:ext cx="3773488" cy="114617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227014" y="-529538"/>
            <a:ext cx="1326016" cy="442459"/>
          </a:xfrm>
        </p:spPr>
        <p:txBody>
          <a:bodyPr/>
          <a:lstStyle/>
          <a:p>
            <a:r>
              <a:rPr lang="en-US" dirty="0" smtClean="0"/>
              <a:t>Date</a:t>
            </a:r>
            <a:endParaRPr lang="en-US" dirty="0"/>
          </a:p>
        </p:txBody>
      </p:sp>
      <p:pic>
        <p:nvPicPr>
          <p:cNvPr id="36866"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pic>
        <p:nvPicPr>
          <p:cNvPr id="36867"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Rectangle 2"/>
          <p:cNvSpPr/>
          <p:nvPr/>
        </p:nvSpPr>
        <p:spPr>
          <a:xfrm>
            <a:off x="2667000" y="1981200"/>
            <a:ext cx="3733800" cy="533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rPr>
              <a:t>Information Date</a:t>
            </a:r>
          </a:p>
        </p:txBody>
      </p:sp>
      <p:cxnSp>
        <p:nvCxnSpPr>
          <p:cNvPr id="6" name="Straight Arrow Connector 5"/>
          <p:cNvCxnSpPr/>
          <p:nvPr/>
        </p:nvCxnSpPr>
        <p:spPr>
          <a:xfrm rot="10800000">
            <a:off x="1651000" y="1152525"/>
            <a:ext cx="2616200" cy="82867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609600" y="762000"/>
            <a:ext cx="10668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idx="4294967295"/>
          </p:nvPr>
        </p:nvSpPr>
        <p:spPr>
          <a:xfrm>
            <a:off x="227014" y="-500510"/>
            <a:ext cx="2385557" cy="413431"/>
          </a:xfrm>
        </p:spPr>
        <p:txBody>
          <a:bodyPr/>
          <a:lstStyle/>
          <a:p>
            <a:r>
              <a:rPr lang="en-US" dirty="0" smtClean="0"/>
              <a:t>  Production</a:t>
            </a:r>
            <a:endParaRPr lang="en-US" dirty="0"/>
          </a:p>
        </p:txBody>
      </p:sp>
      <p:pic>
        <p:nvPicPr>
          <p:cNvPr id="37890"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pic>
        <p:nvPicPr>
          <p:cNvPr id="37891"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9" name="Rectangle 8"/>
          <p:cNvSpPr/>
          <p:nvPr/>
        </p:nvSpPr>
        <p:spPr>
          <a:xfrm>
            <a:off x="4278313" y="1622425"/>
            <a:ext cx="4778375" cy="255746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b="1" u="sng" dirty="0">
                <a:solidFill>
                  <a:schemeClr val="tx1"/>
                </a:solidFill>
              </a:rPr>
              <a:t>Daily Production Volumes:</a:t>
            </a:r>
          </a:p>
          <a:p>
            <a:pPr>
              <a:defRPr/>
            </a:pPr>
            <a:r>
              <a:rPr lang="en-US" sz="1600" b="1" dirty="0">
                <a:solidFill>
                  <a:schemeClr val="tx1"/>
                </a:solidFill>
              </a:rPr>
              <a:t>Reflected After Entering Gauges and Readings</a:t>
            </a:r>
          </a:p>
          <a:p>
            <a:pPr marL="465138" indent="-233363">
              <a:buFont typeface="Arial" pitchFamily="34" charset="0"/>
              <a:buChar char="•"/>
              <a:defRPr/>
            </a:pPr>
            <a:r>
              <a:rPr lang="en-US" sz="1600" b="1" dirty="0">
                <a:solidFill>
                  <a:schemeClr val="tx1"/>
                </a:solidFill>
              </a:rPr>
              <a:t>Gas</a:t>
            </a:r>
          </a:p>
          <a:p>
            <a:pPr marL="465138" indent="-233363">
              <a:buFont typeface="Arial" pitchFamily="34" charset="0"/>
              <a:buChar char="•"/>
              <a:defRPr/>
            </a:pPr>
            <a:r>
              <a:rPr lang="en-US" sz="1600" b="1" dirty="0">
                <a:solidFill>
                  <a:schemeClr val="tx1"/>
                </a:solidFill>
              </a:rPr>
              <a:t>Oil</a:t>
            </a:r>
          </a:p>
          <a:p>
            <a:pPr marL="465138" indent="-233363">
              <a:buFont typeface="Arial" pitchFamily="34" charset="0"/>
              <a:buChar char="•"/>
              <a:defRPr/>
            </a:pPr>
            <a:r>
              <a:rPr lang="en-US" sz="1600" b="1" dirty="0">
                <a:solidFill>
                  <a:schemeClr val="tx1"/>
                </a:solidFill>
              </a:rPr>
              <a:t>Water</a:t>
            </a:r>
          </a:p>
          <a:p>
            <a:pPr marL="465138" indent="-233363">
              <a:buFont typeface="Arial" pitchFamily="34" charset="0"/>
              <a:buChar char="•"/>
              <a:defRPr/>
            </a:pPr>
            <a:r>
              <a:rPr lang="en-US" sz="1600" b="1" dirty="0">
                <a:solidFill>
                  <a:schemeClr val="tx1"/>
                </a:solidFill>
              </a:rPr>
              <a:t>Hours</a:t>
            </a:r>
          </a:p>
          <a:p>
            <a:pPr marL="465138" indent="-233363">
              <a:buFont typeface="Arial" pitchFamily="34" charset="0"/>
              <a:buChar char="•"/>
              <a:defRPr/>
            </a:pPr>
            <a:r>
              <a:rPr lang="en-US" sz="1600" b="1" dirty="0">
                <a:solidFill>
                  <a:schemeClr val="tx1"/>
                </a:solidFill>
              </a:rPr>
              <a:t>Oil Sales</a:t>
            </a:r>
          </a:p>
          <a:p>
            <a:pPr marL="465138" indent="-233363">
              <a:buFont typeface="Arial" pitchFamily="34" charset="0"/>
              <a:buChar char="•"/>
              <a:defRPr/>
            </a:pPr>
            <a:r>
              <a:rPr lang="en-US" sz="1600" b="1" dirty="0">
                <a:solidFill>
                  <a:schemeClr val="tx1"/>
                </a:solidFill>
              </a:rPr>
              <a:t>Water Disposed</a:t>
            </a:r>
          </a:p>
          <a:p>
            <a:pPr>
              <a:defRPr/>
            </a:pPr>
            <a:r>
              <a:rPr lang="en-US" sz="1600" b="1" dirty="0">
                <a:solidFill>
                  <a:schemeClr val="tx1"/>
                </a:solidFill>
              </a:rPr>
              <a:t>Coincides with Daily Volumes Below  </a:t>
            </a:r>
          </a:p>
        </p:txBody>
      </p:sp>
      <p:sp>
        <p:nvSpPr>
          <p:cNvPr id="7" name="Rounded Rectangle 6"/>
          <p:cNvSpPr/>
          <p:nvPr/>
        </p:nvSpPr>
        <p:spPr>
          <a:xfrm>
            <a:off x="1600200" y="762000"/>
            <a:ext cx="54864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grpSp>
        <p:nvGrpSpPr>
          <p:cNvPr id="2" name="Group 10"/>
          <p:cNvGrpSpPr>
            <a:grpSpLocks/>
          </p:cNvGrpSpPr>
          <p:nvPr/>
        </p:nvGrpSpPr>
        <p:grpSpPr bwMode="auto">
          <a:xfrm>
            <a:off x="214313" y="4035425"/>
            <a:ext cx="8712200" cy="877888"/>
            <a:chOff x="214086" y="4034971"/>
            <a:chExt cx="8712200" cy="878116"/>
          </a:xfrm>
        </p:grpSpPr>
        <p:sp>
          <p:nvSpPr>
            <p:cNvPr id="6" name="Rounded Rectangle 5"/>
            <p:cNvSpPr/>
            <p:nvPr/>
          </p:nvSpPr>
          <p:spPr>
            <a:xfrm>
              <a:off x="214086" y="4455768"/>
              <a:ext cx="8712200" cy="45731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Freeform 9"/>
            <p:cNvSpPr/>
            <p:nvPr/>
          </p:nvSpPr>
          <p:spPr bwMode="auto">
            <a:xfrm>
              <a:off x="2844573" y="4034971"/>
              <a:ext cx="1335088" cy="377923"/>
            </a:xfrm>
            <a:custGeom>
              <a:avLst/>
              <a:gdLst>
                <a:gd name="connsiteX0" fmla="*/ 1335314 w 1335314"/>
                <a:gd name="connsiteY0" fmla="*/ 0 h 377372"/>
                <a:gd name="connsiteX1" fmla="*/ 653143 w 1335314"/>
                <a:gd name="connsiteY1" fmla="*/ 232229 h 377372"/>
                <a:gd name="connsiteX2" fmla="*/ 725714 w 1335314"/>
                <a:gd name="connsiteY2" fmla="*/ 101600 h 377372"/>
                <a:gd name="connsiteX3" fmla="*/ 0 w 1335314"/>
                <a:gd name="connsiteY3" fmla="*/ 377372 h 377372"/>
              </a:gdLst>
              <a:ahLst/>
              <a:cxnLst>
                <a:cxn ang="0">
                  <a:pos x="connsiteX0" y="connsiteY0"/>
                </a:cxn>
                <a:cxn ang="0">
                  <a:pos x="connsiteX1" y="connsiteY1"/>
                </a:cxn>
                <a:cxn ang="0">
                  <a:pos x="connsiteX2" y="connsiteY2"/>
                </a:cxn>
                <a:cxn ang="0">
                  <a:pos x="connsiteX3" y="connsiteY3"/>
                </a:cxn>
              </a:cxnLst>
              <a:rect l="l" t="t" r="r" b="b"/>
              <a:pathLst>
                <a:path w="1335314" h="377372">
                  <a:moveTo>
                    <a:pt x="1335314" y="0"/>
                  </a:moveTo>
                  <a:cubicBezTo>
                    <a:pt x="1045028" y="107648"/>
                    <a:pt x="754743" y="215296"/>
                    <a:pt x="653143" y="232229"/>
                  </a:cubicBezTo>
                  <a:cubicBezTo>
                    <a:pt x="551543" y="249162"/>
                    <a:pt x="834571" y="77410"/>
                    <a:pt x="725714" y="101600"/>
                  </a:cubicBezTo>
                  <a:cubicBezTo>
                    <a:pt x="616857" y="125790"/>
                    <a:pt x="308428" y="251581"/>
                    <a:pt x="0" y="377372"/>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63600">
                <a:defRPr/>
              </a:pPr>
              <a:endParaRPr lang="en-US" sz="18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1" end="1"/>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2" end="2"/>
                                            </p:txEl>
                                          </p:spTgt>
                                        </p:tgtEl>
                                        <p:attrNameLst>
                                          <p:attrName>ppt_c</p:attrName>
                                        </p:attrNameLst>
                                      </p:cBhvr>
                                      <p:to>
                                        <a:schemeClr val="bg2"/>
                                      </p:to>
                                    </p:animClr>
                                  </p:subTnLst>
                                </p:cTn>
                              </p:par>
                              <p:par>
                                <p:cTn id="13" presetID="1" presetClass="entr" presetSubtype="0" fill="hold" grpId="0"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3" end="3"/>
                                            </p:txEl>
                                          </p:spTgt>
                                        </p:tgtEl>
                                        <p:attrNameLst>
                                          <p:attrName>ppt_c</p:attrName>
                                        </p:attrNameLst>
                                      </p:cBhvr>
                                      <p:to>
                                        <a:schemeClr val="bg2"/>
                                      </p:to>
                                    </p:animClr>
                                  </p:subTnLst>
                                </p:cTn>
                              </p:par>
                              <p:par>
                                <p:cTn id="15" presetID="1" presetClass="entr" presetSubtype="0" fill="hold" grpId="0"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4" end="4"/>
                                            </p:txEl>
                                          </p:spTgt>
                                        </p:tgtEl>
                                        <p:attrNameLst>
                                          <p:attrName>ppt_c</p:attrName>
                                        </p:attrNameLst>
                                      </p:cBhvr>
                                      <p:to>
                                        <a:schemeClr val="bg2"/>
                                      </p:to>
                                    </p:animClr>
                                  </p:subTnLst>
                                </p:cTn>
                              </p:par>
                              <p:par>
                                <p:cTn id="17" presetID="1" presetClass="entr" presetSubtype="0" fill="hold" grpId="0"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5" end="5"/>
                                            </p:txEl>
                                          </p:spTgt>
                                        </p:tgtEl>
                                        <p:attrNameLst>
                                          <p:attrName>ppt_c</p:attrName>
                                        </p:attrNameLst>
                                      </p:cBhvr>
                                      <p:to>
                                        <a:schemeClr val="bg2"/>
                                      </p:to>
                                    </p:animClr>
                                  </p:subTnLst>
                                </p:cTn>
                              </p:par>
                              <p:par>
                                <p:cTn id="19" presetID="1"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6" end="6"/>
                                            </p:txEl>
                                          </p:spTgt>
                                        </p:tgtEl>
                                        <p:attrNameLst>
                                          <p:attrName>ppt_c</p:attrName>
                                        </p:attrNameLst>
                                      </p:cBhvr>
                                      <p:to>
                                        <a:schemeClr val="bg2"/>
                                      </p:to>
                                    </p:animClr>
                                  </p:subTnLst>
                                </p:cTn>
                              </p:par>
                              <p:par>
                                <p:cTn id="21" presetID="1" presetClass="entr" presetSubtype="0" fill="hold" grpId="0" nodeType="with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7" end="7"/>
                                            </p:txEl>
                                          </p:spTgt>
                                        </p:tgtEl>
                                        <p:attrNameLst>
                                          <p:attrName>ppt_c</p:attrName>
                                        </p:attrNameLst>
                                      </p:cBhvr>
                                      <p:to>
                                        <a:schemeClr val="bg2"/>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8" end="8"/>
                                            </p:txEl>
                                          </p:spTgt>
                                        </p:tgtEl>
                                        <p:attrNameLst>
                                          <p:attrName>style.visibility</p:attrName>
                                        </p:attrNameLst>
                                      </p:cBhvr>
                                      <p:to>
                                        <p:strVal val="visible"/>
                                      </p:to>
                                    </p:set>
                                  </p:childTnLst>
                                </p:cTn>
                              </p:par>
                              <p:par>
                                <p:cTn id="27" presetID="22" presetClass="entr" presetSubtype="1"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idx="4294967295"/>
          </p:nvPr>
        </p:nvSpPr>
        <p:spPr>
          <a:xfrm>
            <a:off x="227013" y="-515024"/>
            <a:ext cx="1674358" cy="413431"/>
          </a:xfrm>
        </p:spPr>
        <p:txBody>
          <a:bodyPr/>
          <a:lstStyle/>
          <a:p>
            <a:r>
              <a:rPr lang="en-US" dirty="0" smtClean="0"/>
              <a:t>Buttons</a:t>
            </a:r>
            <a:endParaRPr lang="en-US" dirty="0"/>
          </a:p>
        </p:txBody>
      </p:sp>
      <p:pic>
        <p:nvPicPr>
          <p:cNvPr id="38914"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pic>
        <p:nvPicPr>
          <p:cNvPr id="38915"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tx1"/>
            </a:solidFill>
            <a:miter lim="800000"/>
            <a:headEnd/>
            <a:tailEnd/>
          </a:ln>
        </p:spPr>
      </p:pic>
      <p:sp>
        <p:nvSpPr>
          <p:cNvPr id="8" name="Rounded Rectangle 7"/>
          <p:cNvSpPr/>
          <p:nvPr/>
        </p:nvSpPr>
        <p:spPr>
          <a:xfrm>
            <a:off x="7180263" y="854075"/>
            <a:ext cx="549275" cy="271463"/>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Calc</a:t>
            </a:r>
          </a:p>
        </p:txBody>
      </p:sp>
      <p:sp>
        <p:nvSpPr>
          <p:cNvPr id="38917" name="Rectangle 8"/>
          <p:cNvSpPr>
            <a:spLocks noChangeArrowheads="1"/>
          </p:cNvSpPr>
          <p:nvPr/>
        </p:nvSpPr>
        <p:spPr bwMode="auto">
          <a:xfrm>
            <a:off x="7053263" y="638175"/>
            <a:ext cx="1860550" cy="609600"/>
          </a:xfrm>
          <a:prstGeom prst="rect">
            <a:avLst/>
          </a:prstGeom>
          <a:noFill/>
          <a:ln w="28575">
            <a:solidFill>
              <a:srgbClr val="C00000"/>
            </a:solidFill>
            <a:miter lim="800000"/>
            <a:headEnd/>
            <a:tailEnd/>
          </a:ln>
        </p:spPr>
        <p:txBody>
          <a:bodyPr wrap="none" anchor="ctr"/>
          <a:lstStyle/>
          <a:p>
            <a:endParaRPr lang="en-US" dirty="0"/>
          </a:p>
        </p:txBody>
      </p:sp>
      <p:sp>
        <p:nvSpPr>
          <p:cNvPr id="11" name="Rectangle 10"/>
          <p:cNvSpPr/>
          <p:nvPr/>
        </p:nvSpPr>
        <p:spPr>
          <a:xfrm>
            <a:off x="174625" y="1638300"/>
            <a:ext cx="5413375" cy="8731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Calc</a:t>
            </a:r>
            <a:r>
              <a:rPr lang="en-US" sz="2000" b="1" dirty="0">
                <a:solidFill>
                  <a:srgbClr val="0000FF"/>
                </a:solidFill>
                <a:latin typeface="Calibri" pitchFamily="34" charset="0"/>
              </a:rPr>
              <a:t> </a:t>
            </a:r>
            <a:r>
              <a:rPr lang="en-US" sz="2000" b="1" dirty="0">
                <a:solidFill>
                  <a:schemeClr val="tx1"/>
                </a:solidFill>
                <a:latin typeface="Calibri" pitchFamily="34" charset="0"/>
              </a:rPr>
              <a:t>– After entering data, click Calc button or F11 to calculate daily production</a:t>
            </a:r>
          </a:p>
        </p:txBody>
      </p:sp>
      <p:sp>
        <p:nvSpPr>
          <p:cNvPr id="12" name="Rectangle 11"/>
          <p:cNvSpPr/>
          <p:nvPr/>
        </p:nvSpPr>
        <p:spPr>
          <a:xfrm>
            <a:off x="182563" y="2662238"/>
            <a:ext cx="5413375" cy="66198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Prev</a:t>
            </a:r>
            <a:r>
              <a:rPr lang="en-US" sz="2000" b="1" dirty="0">
                <a:solidFill>
                  <a:srgbClr val="0000FF"/>
                </a:solidFill>
                <a:latin typeface="Calibri" pitchFamily="34" charset="0"/>
              </a:rPr>
              <a:t> </a:t>
            </a:r>
            <a:r>
              <a:rPr lang="en-US" sz="2000" b="1" dirty="0">
                <a:solidFill>
                  <a:schemeClr val="tx1"/>
                </a:solidFill>
                <a:latin typeface="Calibri" pitchFamily="34" charset="0"/>
              </a:rPr>
              <a:t>– To view previous day data</a:t>
            </a:r>
          </a:p>
        </p:txBody>
      </p:sp>
      <p:sp>
        <p:nvSpPr>
          <p:cNvPr id="14" name="Rounded Rectangle 13"/>
          <p:cNvSpPr/>
          <p:nvPr/>
        </p:nvSpPr>
        <p:spPr>
          <a:xfrm>
            <a:off x="7783513" y="852488"/>
            <a:ext cx="508000" cy="271462"/>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Prev</a:t>
            </a:r>
          </a:p>
        </p:txBody>
      </p:sp>
      <p:sp>
        <p:nvSpPr>
          <p:cNvPr id="15" name="Rounded Rectangle 14"/>
          <p:cNvSpPr/>
          <p:nvPr/>
        </p:nvSpPr>
        <p:spPr>
          <a:xfrm>
            <a:off x="8356600" y="847725"/>
            <a:ext cx="506413" cy="2682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Next</a:t>
            </a:r>
          </a:p>
        </p:txBody>
      </p:sp>
      <p:sp>
        <p:nvSpPr>
          <p:cNvPr id="16" name="Rectangle 15"/>
          <p:cNvSpPr/>
          <p:nvPr/>
        </p:nvSpPr>
        <p:spPr>
          <a:xfrm>
            <a:off x="203200" y="3467100"/>
            <a:ext cx="5413375" cy="66198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Next</a:t>
            </a:r>
            <a:r>
              <a:rPr lang="en-US" sz="2000" b="1" dirty="0">
                <a:solidFill>
                  <a:srgbClr val="0000FF"/>
                </a:solidFill>
                <a:latin typeface="Calibri" pitchFamily="34" charset="0"/>
              </a:rPr>
              <a:t> </a:t>
            </a:r>
            <a:r>
              <a:rPr lang="en-US" sz="2000" b="1" dirty="0">
                <a:solidFill>
                  <a:schemeClr val="tx1"/>
                </a:solidFill>
                <a:latin typeface="Calibri" pitchFamily="34" charset="0"/>
              </a:rPr>
              <a:t>– Will take you to the next 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3" presetClass="exit" presetSubtype="10" fill="hold" grpId="0" nodeType="withEffect">
                                  <p:stCondLst>
                                    <p:cond delay="0"/>
                                  </p:stCondLst>
                                  <p:childTnLst>
                                    <p:animEffect transition="out" filter="blinds(horizontal)">
                                      <p:cBhvr>
                                        <p:cTn id="10" dur="500"/>
                                        <p:tgtEl>
                                          <p:spTgt spid="11"/>
                                        </p:tgtEl>
                                      </p:cBhvr>
                                    </p:animEffect>
                                    <p:set>
                                      <p:cBhvr>
                                        <p:cTn id="11" dur="1" fill="hold">
                                          <p:stCondLst>
                                            <p:cond delay="499"/>
                                          </p:stCondLst>
                                        </p:cTn>
                                        <p:tgtEl>
                                          <p:spTgt spid="11"/>
                                        </p:tgtEl>
                                        <p:attrNameLst>
                                          <p:attrName>style.visibility</p:attrName>
                                        </p:attrNameLst>
                                      </p:cBhvr>
                                      <p:to>
                                        <p:strVal val="hidden"/>
                                      </p:to>
                                    </p:set>
                                  </p:childTnLst>
                                </p:cTn>
                              </p:par>
                              <p:par>
                                <p:cTn id="12" presetID="3" presetClass="exit" presetSubtype="10" fill="hold" grpId="0" nodeType="withEffect">
                                  <p:stCondLst>
                                    <p:cond delay="0"/>
                                  </p:stCondLst>
                                  <p:childTnLst>
                                    <p:animEffect transition="out" filter="blinds(horizontal)">
                                      <p:cBhvr>
                                        <p:cTn id="13" dur="500"/>
                                        <p:tgtEl>
                                          <p:spTgt spid="8"/>
                                        </p:tgtEl>
                                      </p:cBhvr>
                                    </p:animEffect>
                                    <p:set>
                                      <p:cBhvr>
                                        <p:cTn id="14" dur="1" fill="hold">
                                          <p:stCondLst>
                                            <p:cond delay="499"/>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3" presetClass="exit" presetSubtype="10" fill="hold" grpId="1" nodeType="withEffect">
                                  <p:stCondLst>
                                    <p:cond delay="0"/>
                                  </p:stCondLst>
                                  <p:childTnLst>
                                    <p:animEffect transition="out" filter="blinds(horizontal)">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par>
                                <p:cTn id="24" presetID="3" presetClass="exit" presetSubtype="10" fill="hold" grpId="1" nodeType="withEffect">
                                  <p:stCondLst>
                                    <p:cond delay="0"/>
                                  </p:stCondLst>
                                  <p:childTnLst>
                                    <p:animEffect transition="out" filter="blinds(horizontal)">
                                      <p:cBhvr>
                                        <p:cTn id="25" dur="500"/>
                                        <p:tgtEl>
                                          <p:spTgt spid="14"/>
                                        </p:tgtEl>
                                      </p:cBhvr>
                                    </p:animEffect>
                                    <p:set>
                                      <p:cBhvr>
                                        <p:cTn id="26"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2" grpId="1" animBg="1"/>
      <p:bldP spid="14" grpId="0" animBg="1"/>
      <p:bldP spid="14" grpId="1" animBg="1"/>
      <p:bldP spid="15" grpId="0" animBg="1"/>
      <p:bldP spid="1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227014" y="-529538"/>
            <a:ext cx="1238930" cy="427945"/>
          </a:xfrm>
        </p:spPr>
        <p:txBody>
          <a:bodyPr/>
          <a:lstStyle/>
          <a:p>
            <a:r>
              <a:rPr lang="en-US" dirty="0" smtClean="0"/>
              <a:t>Tabs</a:t>
            </a:r>
            <a:endParaRPr lang="en-US" dirty="0"/>
          </a:p>
        </p:txBody>
      </p:sp>
      <p:pic>
        <p:nvPicPr>
          <p:cNvPr id="39938" name="Picture 5"/>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pic>
        <p:nvPicPr>
          <p:cNvPr id="39939" name="Picture 7"/>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7" name="Rounded Rectangle 6"/>
          <p:cNvSpPr/>
          <p:nvPr/>
        </p:nvSpPr>
        <p:spPr>
          <a:xfrm>
            <a:off x="42863" y="1089025"/>
            <a:ext cx="7127875" cy="420688"/>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ectangle 9"/>
          <p:cNvSpPr/>
          <p:nvPr/>
        </p:nvSpPr>
        <p:spPr>
          <a:xfrm>
            <a:off x="1277938" y="2828925"/>
            <a:ext cx="6965950" cy="14382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Navigation Tabs</a:t>
            </a:r>
            <a:r>
              <a:rPr lang="en-US" sz="2000" b="1" dirty="0">
                <a:solidFill>
                  <a:srgbClr val="0000FF"/>
                </a:solidFill>
                <a:latin typeface="Calibri" pitchFamily="34" charset="0"/>
              </a:rPr>
              <a:t> </a:t>
            </a:r>
            <a:r>
              <a:rPr lang="en-US" sz="2000" b="1" dirty="0">
                <a:solidFill>
                  <a:schemeClr val="tx1"/>
                </a:solidFill>
                <a:latin typeface="Calibri" pitchFamily="34" charset="0"/>
              </a:rPr>
              <a:t> </a:t>
            </a:r>
          </a:p>
          <a:p>
            <a:pPr marL="465138" lvl="1" indent="-233363">
              <a:buFontTx/>
              <a:buChar char="•"/>
              <a:defRPr/>
            </a:pPr>
            <a:r>
              <a:rPr lang="en-US" sz="2000" b="1" dirty="0">
                <a:solidFill>
                  <a:schemeClr val="tx1"/>
                </a:solidFill>
                <a:latin typeface="Calibri" pitchFamily="34" charset="0"/>
              </a:rPr>
              <a:t>Change depending on the selected </a:t>
            </a:r>
            <a:r>
              <a:rPr lang="en-US" sz="2000" b="1" dirty="0">
                <a:solidFill>
                  <a:srgbClr val="0000FF"/>
                </a:solidFill>
                <a:latin typeface="Calibri" pitchFamily="34" charset="0"/>
              </a:rPr>
              <a:t>Function Tab</a:t>
            </a:r>
          </a:p>
          <a:p>
            <a:pPr marL="465138" lvl="1" indent="-233363">
              <a:buFontTx/>
              <a:buChar char="•"/>
              <a:defRPr/>
            </a:pPr>
            <a:r>
              <a:rPr lang="en-US" sz="2000" b="1" dirty="0">
                <a:solidFill>
                  <a:schemeClr val="tx1"/>
                </a:solidFill>
                <a:latin typeface="Calibri" pitchFamily="34" charset="0"/>
              </a:rPr>
              <a:t>Daily </a:t>
            </a:r>
            <a:r>
              <a:rPr lang="en-US" sz="2000" b="1" dirty="0">
                <a:solidFill>
                  <a:srgbClr val="0000FF"/>
                </a:solidFill>
                <a:latin typeface="Calibri" pitchFamily="34" charset="0"/>
              </a:rPr>
              <a:t>Navigation Tabs </a:t>
            </a:r>
            <a:r>
              <a:rPr lang="en-US" sz="2000" b="1" dirty="0">
                <a:solidFill>
                  <a:schemeClr val="tx1"/>
                </a:solidFill>
                <a:latin typeface="Calibri" pitchFamily="34" charset="0"/>
              </a:rPr>
              <a:t>can be added or deleted through the Equipment tab</a:t>
            </a:r>
          </a:p>
          <a:p>
            <a:pPr marL="465138" lvl="1" indent="-233363">
              <a:defRPr/>
            </a:pPr>
            <a:endParaRPr lang="en-US" sz="2000" b="1" dirty="0">
              <a:solidFill>
                <a:schemeClr val="tx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2" end="2"/>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131763" y="131763"/>
            <a:ext cx="7812087" cy="579437"/>
          </a:xfrm>
          <a:prstGeom prst="rect">
            <a:avLst/>
          </a:prstGeom>
          <a:noFill/>
          <a:ln w="9525">
            <a:noFill/>
            <a:miter lim="800000"/>
            <a:headEnd/>
            <a:tailEnd/>
          </a:ln>
        </p:spPr>
        <p:txBody>
          <a:bodyPr lIns="86467" tIns="43236" rIns="86467" bIns="43236">
            <a:spAutoFit/>
          </a:bodyPr>
          <a:lstStyle/>
          <a:p>
            <a:pPr defTabSz="863600">
              <a:spcBef>
                <a:spcPct val="50000"/>
              </a:spcBef>
            </a:pPr>
            <a:r>
              <a:rPr lang="en-US" sz="3200" b="1" dirty="0">
                <a:solidFill>
                  <a:schemeClr val="bg1"/>
                </a:solidFill>
              </a:rPr>
              <a:t>Agenda</a:t>
            </a:r>
          </a:p>
        </p:txBody>
      </p:sp>
      <p:sp>
        <p:nvSpPr>
          <p:cNvPr id="4" name="Rectangle 3"/>
          <p:cNvSpPr/>
          <p:nvPr/>
        </p:nvSpPr>
        <p:spPr>
          <a:xfrm>
            <a:off x="122238" y="10668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chemeClr val="bg2"/>
                </a:solidFill>
                <a:latin typeface="Calibri" pitchFamily="34" charset="0"/>
              </a:rPr>
              <a:t>PumperPal Program Overview</a:t>
            </a:r>
          </a:p>
          <a:p>
            <a:pPr marL="465138" lvl="1" indent="-233363">
              <a:buFontTx/>
              <a:buChar char="•"/>
              <a:defRPr/>
            </a:pPr>
            <a:r>
              <a:rPr lang="en-US" sz="2400" b="1" dirty="0">
                <a:solidFill>
                  <a:schemeClr val="bg2"/>
                </a:solidFill>
                <a:latin typeface="Calibri" pitchFamily="34" charset="0"/>
              </a:rPr>
              <a:t>PumperPal  Screens / Tabs / Navigation</a:t>
            </a:r>
          </a:p>
        </p:txBody>
      </p:sp>
      <p:sp>
        <p:nvSpPr>
          <p:cNvPr id="6" name="Rectangle 5"/>
          <p:cNvSpPr/>
          <p:nvPr/>
        </p:nvSpPr>
        <p:spPr>
          <a:xfrm>
            <a:off x="122238" y="24384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Program Functionality</a:t>
            </a:r>
          </a:p>
          <a:p>
            <a:pPr marL="465138" lvl="1" indent="-233363">
              <a:buFontTx/>
              <a:buChar char="•"/>
              <a:defRPr/>
            </a:pPr>
            <a:r>
              <a:rPr lang="en-US" sz="2400" b="1" dirty="0">
                <a:solidFill>
                  <a:schemeClr val="tx1"/>
                </a:solidFill>
                <a:latin typeface="Calibri" pitchFamily="34" charset="0"/>
              </a:rPr>
              <a:t>PumperPal  Main  Sections  Utilized</a:t>
            </a:r>
          </a:p>
        </p:txBody>
      </p:sp>
      <p:sp>
        <p:nvSpPr>
          <p:cNvPr id="5" name="Title 4"/>
          <p:cNvSpPr>
            <a:spLocks noGrp="1"/>
          </p:cNvSpPr>
          <p:nvPr>
            <p:ph type="title" idx="4294967295"/>
          </p:nvPr>
        </p:nvSpPr>
        <p:spPr>
          <a:xfrm>
            <a:off x="227014" y="-529538"/>
            <a:ext cx="1834016" cy="427945"/>
          </a:xfrm>
        </p:spPr>
        <p:txBody>
          <a:bodyPr/>
          <a:lstStyle/>
          <a:p>
            <a:r>
              <a:rPr lang="en-US" dirty="0" smtClean="0"/>
              <a:t>Operator</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227013" y="-573079"/>
            <a:ext cx="2022701" cy="486002"/>
          </a:xfrm>
        </p:spPr>
        <p:txBody>
          <a:bodyPr/>
          <a:lstStyle/>
          <a:p>
            <a:r>
              <a:rPr lang="en-US" dirty="0" smtClean="0"/>
              <a:t>Operator</a:t>
            </a:r>
            <a:endParaRPr lang="en-US" dirty="0"/>
          </a:p>
        </p:txBody>
      </p:sp>
      <p:sp>
        <p:nvSpPr>
          <p:cNvPr id="41986" name="Text Box 2"/>
          <p:cNvSpPr txBox="1">
            <a:spLocks noChangeArrowheads="1"/>
          </p:cNvSpPr>
          <p:nvPr/>
        </p:nvSpPr>
        <p:spPr bwMode="auto">
          <a:xfrm>
            <a:off x="131764" y="131763"/>
            <a:ext cx="4599894" cy="579437"/>
          </a:xfrm>
          <a:prstGeom prst="rect">
            <a:avLst/>
          </a:prstGeom>
          <a:noFill/>
          <a:ln w="9525">
            <a:noFill/>
            <a:miter lim="800000"/>
            <a:headEnd/>
            <a:tailEnd/>
          </a:ln>
        </p:spPr>
        <p:txBody>
          <a:bodyPr wrap="square" lIns="86467" tIns="43236" rIns="86467" bIns="43236">
            <a:spAutoFit/>
          </a:bodyPr>
          <a:lstStyle/>
          <a:p>
            <a:pPr defTabSz="863600">
              <a:spcBef>
                <a:spcPct val="50000"/>
              </a:spcBef>
            </a:pPr>
            <a:r>
              <a:rPr lang="en-US" sz="3200" b="1" dirty="0">
                <a:solidFill>
                  <a:schemeClr val="bg1"/>
                </a:solidFill>
              </a:rPr>
              <a:t>Program Functionality</a:t>
            </a:r>
          </a:p>
        </p:txBody>
      </p:sp>
      <p:sp>
        <p:nvSpPr>
          <p:cNvPr id="41987" name="Rectangle 7"/>
          <p:cNvSpPr>
            <a:spLocks noChangeArrowheads="1"/>
          </p:cNvSpPr>
          <p:nvPr/>
        </p:nvSpPr>
        <p:spPr bwMode="auto">
          <a:xfrm>
            <a:off x="1295400" y="2743200"/>
            <a:ext cx="6629400" cy="1200150"/>
          </a:xfrm>
          <a:prstGeom prst="rect">
            <a:avLst/>
          </a:prstGeom>
          <a:noFill/>
          <a:ln w="9525">
            <a:noFill/>
            <a:miter lim="800000"/>
            <a:headEnd/>
            <a:tailEnd/>
          </a:ln>
        </p:spPr>
        <p:txBody>
          <a:bodyPr>
            <a:spAutoFit/>
          </a:bodyPr>
          <a:lstStyle/>
          <a:p>
            <a:r>
              <a:rPr lang="en-US" sz="2400" b="1" dirty="0"/>
              <a:t>An Operator will spend most of his day entering production data in the </a:t>
            </a:r>
            <a:r>
              <a:rPr lang="en-US" sz="2400" b="1" dirty="0">
                <a:solidFill>
                  <a:schemeClr val="tx2"/>
                </a:solidFill>
              </a:rPr>
              <a:t>Navigation Tabs </a:t>
            </a:r>
            <a:r>
              <a:rPr lang="en-US" sz="2400" b="1" dirty="0"/>
              <a:t>listed under the </a:t>
            </a:r>
            <a:r>
              <a:rPr lang="en-US" sz="2400" b="1" dirty="0">
                <a:solidFill>
                  <a:schemeClr val="tx2"/>
                </a:solidFill>
              </a:rPr>
              <a:t>Daily Tab</a:t>
            </a:r>
            <a:r>
              <a:rPr lang="en-US" sz="2400" b="1" dirty="0"/>
              <a:t>. </a:t>
            </a:r>
            <a:r>
              <a:rPr lang="en-US" sz="1800" b="1" dirty="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2238" y="10668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PumperPal Program Overview</a:t>
            </a:r>
          </a:p>
          <a:p>
            <a:pPr marL="465138" lvl="1" indent="-233363">
              <a:buFontTx/>
              <a:buChar char="•"/>
              <a:defRPr/>
            </a:pPr>
            <a:r>
              <a:rPr lang="en-US" sz="2400" b="1" dirty="0">
                <a:solidFill>
                  <a:schemeClr val="tx1"/>
                </a:solidFill>
                <a:latin typeface="Calibri" pitchFamily="34" charset="0"/>
              </a:rPr>
              <a:t>PumperPal  Screens / Tabs / Navigation</a:t>
            </a:r>
          </a:p>
        </p:txBody>
      </p:sp>
      <p:sp>
        <p:nvSpPr>
          <p:cNvPr id="6" name="Rectangle 5"/>
          <p:cNvSpPr/>
          <p:nvPr/>
        </p:nvSpPr>
        <p:spPr>
          <a:xfrm>
            <a:off x="122238" y="2438400"/>
            <a:ext cx="7467600" cy="762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Program Functionality</a:t>
            </a:r>
          </a:p>
          <a:p>
            <a:pPr marL="465138" lvl="1" indent="-233363">
              <a:buFontTx/>
              <a:buChar char="•"/>
              <a:defRPr/>
            </a:pPr>
            <a:r>
              <a:rPr lang="en-US" sz="2400" b="1" dirty="0">
                <a:solidFill>
                  <a:schemeClr val="tx1"/>
                </a:solidFill>
                <a:latin typeface="Calibri" pitchFamily="34" charset="0"/>
              </a:rPr>
              <a:t>PumperPal  Main  Sections  Utilized</a:t>
            </a:r>
          </a:p>
        </p:txBody>
      </p:sp>
      <p:sp>
        <p:nvSpPr>
          <p:cNvPr id="8" name="Rectangle 7"/>
          <p:cNvSpPr/>
          <p:nvPr/>
        </p:nvSpPr>
        <p:spPr>
          <a:xfrm>
            <a:off x="122238" y="3962400"/>
            <a:ext cx="7467600" cy="14589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Program Options</a:t>
            </a:r>
          </a:p>
          <a:p>
            <a:pPr marL="465138" lvl="1" indent="-233363">
              <a:buFontTx/>
              <a:buChar char="•"/>
              <a:defRPr/>
            </a:pPr>
            <a:r>
              <a:rPr lang="en-US" sz="2400" b="1" dirty="0">
                <a:solidFill>
                  <a:schemeClr val="tx1"/>
                </a:solidFill>
                <a:latin typeface="Calibri" pitchFamily="34" charset="0"/>
              </a:rPr>
              <a:t>Overview  of  Options</a:t>
            </a:r>
          </a:p>
          <a:p>
            <a:pPr marL="465138" lvl="1" indent="-233363">
              <a:buFontTx/>
              <a:buChar char="•"/>
              <a:defRPr/>
            </a:pPr>
            <a:r>
              <a:rPr lang="en-US" sz="2400" b="1" dirty="0">
                <a:solidFill>
                  <a:schemeClr val="tx1"/>
                </a:solidFill>
                <a:latin typeface="Calibri" pitchFamily="34" charset="0"/>
              </a:rPr>
              <a:t>Main  Options  Used  by  Operator</a:t>
            </a:r>
          </a:p>
          <a:p>
            <a:pPr marL="465138" lvl="1" indent="-233363">
              <a:buFontTx/>
              <a:buChar char="•"/>
              <a:defRPr/>
            </a:pPr>
            <a:r>
              <a:rPr lang="en-US" sz="2400" b="1" dirty="0">
                <a:solidFill>
                  <a:schemeClr val="tx1"/>
                </a:solidFill>
                <a:latin typeface="Calibri" pitchFamily="34" charset="0"/>
              </a:rPr>
              <a:t>Options  Utilized  by  Administrator</a:t>
            </a:r>
          </a:p>
        </p:txBody>
      </p:sp>
      <p:sp>
        <p:nvSpPr>
          <p:cNvPr id="7" name="Title 6"/>
          <p:cNvSpPr>
            <a:spLocks noGrp="1"/>
          </p:cNvSpPr>
          <p:nvPr>
            <p:ph type="title" idx="4294967295"/>
          </p:nvPr>
        </p:nvSpPr>
        <p:spPr>
          <a:xfrm>
            <a:off x="227014" y="123592"/>
            <a:ext cx="1732416" cy="515031"/>
          </a:xfrm>
        </p:spPr>
        <p:txBody>
          <a:bodyPr/>
          <a:lstStyle/>
          <a:p>
            <a:r>
              <a:rPr lang="en-US" dirty="0" smtClean="0"/>
              <a:t>Intro 4</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animClr clrSpc="rgb" dir="cw">
                                      <p:cBhvr override="childStyle">
                                        <p:cTn dur="1" fill="hold" display="0" masterRel="nextClick" afterEffect="1"/>
                                        <p:tgtEl>
                                          <p:spTgt spid="4"/>
                                        </p:tgtEl>
                                        <p:attrNameLst>
                                          <p:attrName>ppt_c</p:attrName>
                                        </p:attrNameLst>
                                      </p:cBhvr>
                                      <p:to>
                                        <a:srgbClr val="969696"/>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subTnLst>
                                    <p:animClr clrSpc="rgb" dir="cw">
                                      <p:cBhvr override="childStyle">
                                        <p:cTn dur="1" fill="hold" display="0" masterRel="nextClick" afterEffect="1"/>
                                        <p:tgtEl>
                                          <p:spTgt spid="6"/>
                                        </p:tgtEl>
                                        <p:attrNameLst>
                                          <p:attrName>ppt_c</p:attrName>
                                        </p:attrNameLst>
                                      </p:cBhvr>
                                      <p:to>
                                        <a:srgbClr val="969696"/>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idx="4294967295"/>
          </p:nvPr>
        </p:nvSpPr>
        <p:spPr>
          <a:xfrm>
            <a:off x="227013" y="-544051"/>
            <a:ext cx="1703387" cy="471488"/>
          </a:xfrm>
        </p:spPr>
        <p:txBody>
          <a:bodyPr/>
          <a:lstStyle/>
          <a:p>
            <a:r>
              <a:rPr lang="en-US" dirty="0" smtClean="0"/>
              <a:t>Daily</a:t>
            </a:r>
            <a:endParaRPr lang="en-US" dirty="0"/>
          </a:p>
        </p:txBody>
      </p:sp>
      <p:pic>
        <p:nvPicPr>
          <p:cNvPr id="43010" name="Picture 9"/>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cxnSp>
        <p:nvCxnSpPr>
          <p:cNvPr id="4" name="Straight Arrow Connector 3"/>
          <p:cNvCxnSpPr/>
          <p:nvPr/>
        </p:nvCxnSpPr>
        <p:spPr>
          <a:xfrm rot="10800000">
            <a:off x="609600" y="914400"/>
            <a:ext cx="2057400" cy="12954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6" name="Rectangle 5"/>
          <p:cNvSpPr/>
          <p:nvPr/>
        </p:nvSpPr>
        <p:spPr>
          <a:xfrm>
            <a:off x="812800" y="2247900"/>
            <a:ext cx="8086725" cy="120491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Daily Tab</a:t>
            </a:r>
            <a:r>
              <a:rPr lang="en-US" sz="2000" b="1" dirty="0">
                <a:solidFill>
                  <a:srgbClr val="0000FF"/>
                </a:solidFill>
                <a:latin typeface="Calibri" pitchFamily="34" charset="0"/>
              </a:rPr>
              <a:t> </a:t>
            </a:r>
            <a:r>
              <a:rPr lang="en-US" sz="2000" b="1" dirty="0">
                <a:solidFill>
                  <a:schemeClr val="tx1"/>
                </a:solidFill>
                <a:latin typeface="Calibri" pitchFamily="34" charset="0"/>
              </a:rPr>
              <a:t>– Daily  Operating  Data  is  Captured</a:t>
            </a:r>
          </a:p>
          <a:p>
            <a:pPr marL="465138" lvl="1" indent="-233363">
              <a:buFontTx/>
              <a:buChar char="•"/>
              <a:defRPr/>
            </a:pPr>
            <a:r>
              <a:rPr lang="en-US" sz="2000" b="1" dirty="0">
                <a:solidFill>
                  <a:schemeClr val="tx1"/>
                </a:solidFill>
                <a:latin typeface="Calibri" pitchFamily="34" charset="0"/>
              </a:rPr>
              <a:t>Lease Operator will Spend Majority of Time</a:t>
            </a:r>
          </a:p>
          <a:p>
            <a:pPr marL="465138" lvl="1" indent="-233363">
              <a:buFontTx/>
              <a:buChar char="•"/>
              <a:defRPr/>
            </a:pPr>
            <a:r>
              <a:rPr lang="en-US" sz="2000" b="1" dirty="0">
                <a:solidFill>
                  <a:schemeClr val="tx1"/>
                </a:solidFill>
                <a:latin typeface="Calibri" pitchFamily="34" charset="0"/>
              </a:rPr>
              <a:t>Specific </a:t>
            </a:r>
            <a:r>
              <a:rPr lang="en-US" sz="2000" b="1" dirty="0">
                <a:solidFill>
                  <a:srgbClr val="0000FF"/>
                </a:solidFill>
                <a:latin typeface="Calibri" pitchFamily="34" charset="0"/>
              </a:rPr>
              <a:t>Navigation Tabs </a:t>
            </a:r>
            <a:r>
              <a:rPr lang="en-US" sz="2000" b="1" dirty="0">
                <a:solidFill>
                  <a:schemeClr val="tx1"/>
                </a:solidFill>
                <a:latin typeface="Calibri" pitchFamily="34" charset="0"/>
              </a:rPr>
              <a:t>for Each Type of Equipment to Capture Data</a:t>
            </a:r>
          </a:p>
        </p:txBody>
      </p:sp>
      <p:sp>
        <p:nvSpPr>
          <p:cNvPr id="8" name="Rounded Rectangle 7"/>
          <p:cNvSpPr/>
          <p:nvPr/>
        </p:nvSpPr>
        <p:spPr>
          <a:xfrm>
            <a:off x="42863" y="1143000"/>
            <a:ext cx="73914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3" presetClass="exit" presetSubtype="10" fill="hold" nodeType="withEffect">
                                  <p:stCondLst>
                                    <p:cond delay="0"/>
                                  </p:stCondLst>
                                  <p:childTnLst>
                                    <p:animEffect transition="out" filter="blinds(horizontal)">
                                      <p:cBhvr>
                                        <p:cTn id="18" dur="500"/>
                                        <p:tgtEl>
                                          <p:spTgt spid="4"/>
                                        </p:tgtEl>
                                      </p:cBhvr>
                                    </p:animEffect>
                                    <p:set>
                                      <p:cBhvr>
                                        <p:cTn id="19"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3" autoUpdateAnimBg="0"/>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idx="4294967295"/>
          </p:nvPr>
        </p:nvSpPr>
        <p:spPr>
          <a:xfrm>
            <a:off x="227014" y="-529538"/>
            <a:ext cx="2196872" cy="442459"/>
          </a:xfrm>
        </p:spPr>
        <p:txBody>
          <a:bodyPr/>
          <a:lstStyle/>
          <a:p>
            <a:r>
              <a:rPr lang="en-US" dirty="0" smtClean="0"/>
              <a:t>Gas Meter</a:t>
            </a:r>
            <a:endParaRPr lang="en-US" dirty="0"/>
          </a:p>
        </p:txBody>
      </p:sp>
      <p:pic>
        <p:nvPicPr>
          <p:cNvPr id="44034" name="Picture 9"/>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7" name="Rounded Rectangle 6"/>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cxnSp>
        <p:nvCxnSpPr>
          <p:cNvPr id="9" name="Straight Arrow Connector 8"/>
          <p:cNvCxnSpPr>
            <a:stCxn id="13" idx="0"/>
          </p:cNvCxnSpPr>
          <p:nvPr/>
        </p:nvCxnSpPr>
        <p:spPr>
          <a:xfrm rot="16200000" flipV="1">
            <a:off x="1342231" y="1037432"/>
            <a:ext cx="2771775" cy="35702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741488" y="4208463"/>
            <a:ext cx="5545137" cy="20034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Gas Meter Tab </a:t>
            </a:r>
            <a:r>
              <a:rPr lang="en-US" sz="2000" b="1" dirty="0">
                <a:solidFill>
                  <a:schemeClr val="tx1"/>
                </a:solidFill>
                <a:latin typeface="Calibri" pitchFamily="34" charset="0"/>
              </a:rPr>
              <a:t>(F1 or Alt+G)</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Chart type affects data entry</a:t>
            </a:r>
          </a:p>
          <a:p>
            <a:pPr marL="465138" lvl="1" indent="-233363">
              <a:buFontTx/>
              <a:buChar char="•"/>
              <a:defRPr/>
            </a:pPr>
            <a:r>
              <a:rPr lang="en-US" sz="2000" b="1" dirty="0">
                <a:solidFill>
                  <a:schemeClr val="tx1"/>
                </a:solidFill>
                <a:latin typeface="Calibri" pitchFamily="34" charset="0"/>
              </a:rPr>
              <a:t>There are (3) three chart types</a:t>
            </a:r>
            <a:endParaRPr lang="en-US" sz="2000" b="1" dirty="0">
              <a:solidFill>
                <a:srgbClr val="0000FF"/>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Linear</a:t>
            </a:r>
          </a:p>
          <a:p>
            <a:pPr marL="922338" lvl="2" indent="-233363">
              <a:buFont typeface="Wingdings" pitchFamily="2" charset="2"/>
              <a:buChar char="ü"/>
              <a:defRPr/>
            </a:pPr>
            <a:r>
              <a:rPr lang="en-US" sz="2000" b="1" dirty="0">
                <a:solidFill>
                  <a:schemeClr val="tx1"/>
                </a:solidFill>
                <a:latin typeface="Calibri" pitchFamily="34" charset="0"/>
              </a:rPr>
              <a:t>Square Root</a:t>
            </a:r>
          </a:p>
          <a:p>
            <a:pPr marL="922338" lvl="2" indent="-233363">
              <a:buFont typeface="Wingdings" pitchFamily="2" charset="2"/>
              <a:buChar char="ü"/>
              <a:defRPr/>
            </a:pPr>
            <a:r>
              <a:rPr lang="en-US" sz="2000" b="1" dirty="0">
                <a:solidFill>
                  <a:schemeClr val="tx1"/>
                </a:solidFill>
                <a:latin typeface="Calibri" pitchFamily="34" charset="0"/>
              </a:rPr>
              <a:t>Electronic</a:t>
            </a:r>
          </a:p>
        </p:txBody>
      </p:sp>
      <p:sp>
        <p:nvSpPr>
          <p:cNvPr id="8" name="Rounded Rectangle 7"/>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3">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3">
                                            <p:txEl>
                                              <p:pRg st="2" end="2"/>
                                            </p:txEl>
                                          </p:spTgt>
                                        </p:tgtEl>
                                        <p:attrNameLst>
                                          <p:attrName>ppt_c</p:attrName>
                                        </p:attrNameLst>
                                      </p:cBhvr>
                                      <p:to>
                                        <a:schemeClr val="bg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3">
                                            <p:txEl>
                                              <p:pRg st="3" end="3"/>
                                            </p:txEl>
                                          </p:spTgt>
                                        </p:tgtEl>
                                        <p:attrNameLst>
                                          <p:attrName>ppt_c</p:attrName>
                                        </p:attrNameLst>
                                      </p:cBhvr>
                                      <p:to>
                                        <a:schemeClr val="bg2"/>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3">
                                            <p:txEl>
                                              <p:pRg st="4" end="4"/>
                                            </p:txEl>
                                          </p:spTgt>
                                        </p:tgtEl>
                                        <p:attrNameLst>
                                          <p:attrName>ppt_c</p:attrName>
                                        </p:attrNameLst>
                                      </p:cBhvr>
                                      <p:to>
                                        <a:schemeClr val="bg2"/>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bldLvl="3"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227014" y="-500510"/>
            <a:ext cx="1616300" cy="442459"/>
          </a:xfrm>
        </p:spPr>
        <p:txBody>
          <a:bodyPr/>
          <a:lstStyle/>
          <a:p>
            <a:r>
              <a:rPr lang="en-US" dirty="0" smtClean="0"/>
              <a:t>  Linear</a:t>
            </a:r>
            <a:endParaRPr lang="en-US" dirty="0"/>
          </a:p>
        </p:txBody>
      </p:sp>
      <p:pic>
        <p:nvPicPr>
          <p:cNvPr id="45058" name="Picture 9"/>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6" name="Rounded Rectangle 5"/>
          <p:cNvSpPr/>
          <p:nvPr/>
        </p:nvSpPr>
        <p:spPr>
          <a:xfrm>
            <a:off x="381000" y="2819400"/>
            <a:ext cx="1981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ounded Rectangle 8"/>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10" name="Rounded Rectangle 9"/>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7" name="Rectangle 6"/>
          <p:cNvSpPr/>
          <p:nvPr/>
        </p:nvSpPr>
        <p:spPr>
          <a:xfrm>
            <a:off x="1741488" y="4208463"/>
            <a:ext cx="5545137" cy="14208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chemeClr val="tx1"/>
              </a:solidFill>
              <a:latin typeface="Calibri" pitchFamily="34" charset="0"/>
            </a:endParaRPr>
          </a:p>
          <a:p>
            <a:pPr>
              <a:defRPr/>
            </a:pPr>
            <a:r>
              <a:rPr lang="en-US" sz="2400" b="1" dirty="0">
                <a:solidFill>
                  <a:schemeClr val="tx1"/>
                </a:solidFill>
                <a:latin typeface="Calibri" pitchFamily="34" charset="0"/>
              </a:rPr>
              <a:t>Linear</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rgbClr val="FFFF00"/>
                </a:solidFill>
                <a:latin typeface="Calibri" pitchFamily="34" charset="0"/>
              </a:rPr>
              <a:t>Yellow Fields are Required</a:t>
            </a:r>
          </a:p>
          <a:p>
            <a:pPr marL="922338" lvl="2" indent="-233363">
              <a:buFont typeface="Wingdings" pitchFamily="2" charset="2"/>
              <a:buChar char="ü"/>
              <a:defRPr/>
            </a:pPr>
            <a:r>
              <a:rPr lang="en-US" sz="2000" b="1" dirty="0">
                <a:solidFill>
                  <a:srgbClr val="FFFF00"/>
                </a:solidFill>
                <a:latin typeface="Calibri" pitchFamily="34" charset="0"/>
              </a:rPr>
              <a:t>Line Pressure </a:t>
            </a:r>
          </a:p>
          <a:p>
            <a:pPr marL="922338" lvl="2" indent="-233363">
              <a:buFont typeface="Wingdings" pitchFamily="2" charset="2"/>
              <a:buChar char="ü"/>
              <a:defRPr/>
            </a:pPr>
            <a:r>
              <a:rPr lang="en-US" sz="2000" b="1" dirty="0">
                <a:solidFill>
                  <a:srgbClr val="FFFF00"/>
                </a:solidFill>
                <a:latin typeface="Calibri" pitchFamily="34" charset="0"/>
              </a:rPr>
              <a:t>Mcfd </a:t>
            </a:r>
          </a:p>
          <a:p>
            <a:pPr marL="922338" lvl="2" indent="-233363">
              <a:defRPr/>
            </a:pPr>
            <a:endParaRPr lang="en-US" sz="2000" b="1" dirty="0">
              <a:solidFill>
                <a:schemeClr val="tx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3"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idx="4294967295"/>
          </p:nvPr>
        </p:nvSpPr>
        <p:spPr>
          <a:xfrm>
            <a:off x="227014" y="-515024"/>
            <a:ext cx="1601786" cy="442459"/>
          </a:xfrm>
        </p:spPr>
        <p:txBody>
          <a:bodyPr/>
          <a:lstStyle/>
          <a:p>
            <a:r>
              <a:rPr lang="en-US" dirty="0" smtClean="0"/>
              <a:t>  Linear</a:t>
            </a:r>
            <a:endParaRPr lang="en-US" dirty="0"/>
          </a:p>
        </p:txBody>
      </p:sp>
      <p:pic>
        <p:nvPicPr>
          <p:cNvPr id="46082" name="Picture 9"/>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7" name="Rounded Rectangle 6"/>
          <p:cNvSpPr/>
          <p:nvPr/>
        </p:nvSpPr>
        <p:spPr>
          <a:xfrm>
            <a:off x="395288" y="1614488"/>
            <a:ext cx="1981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2" name="Rounded Rectangle 11"/>
          <p:cNvSpPr/>
          <p:nvPr/>
        </p:nvSpPr>
        <p:spPr>
          <a:xfrm>
            <a:off x="381000" y="2514600"/>
            <a:ext cx="1981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6" name="Rounded Rectangle 15"/>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17" name="Rounded Rectangle 16"/>
          <p:cNvSpPr/>
          <p:nvPr/>
        </p:nvSpPr>
        <p:spPr>
          <a:xfrm>
            <a:off x="76200" y="58896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1741488" y="4208463"/>
            <a:ext cx="5545137" cy="1422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chemeClr val="tx1"/>
              </a:solidFill>
              <a:latin typeface="Calibri" pitchFamily="34" charset="0"/>
            </a:endParaRPr>
          </a:p>
          <a:p>
            <a:pPr>
              <a:defRPr/>
            </a:pPr>
            <a:r>
              <a:rPr lang="en-US" sz="2400" b="1" dirty="0">
                <a:solidFill>
                  <a:schemeClr val="tx1"/>
                </a:solidFill>
                <a:latin typeface="Calibri" pitchFamily="34" charset="0"/>
              </a:rPr>
              <a:t>Linear</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               Fields are Required</a:t>
            </a:r>
            <a:endParaRPr lang="en-US" sz="2000" b="1" dirty="0">
              <a:solidFill>
                <a:srgbClr val="0000FF"/>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Line Pressure </a:t>
            </a:r>
          </a:p>
          <a:p>
            <a:pPr marL="922338" lvl="2" indent="-233363">
              <a:buFont typeface="Wingdings" pitchFamily="2" charset="2"/>
              <a:buChar char="ü"/>
              <a:defRPr/>
            </a:pPr>
            <a:r>
              <a:rPr lang="en-US" sz="2000" b="1" dirty="0">
                <a:solidFill>
                  <a:schemeClr val="tx1"/>
                </a:solidFill>
                <a:latin typeface="Calibri" pitchFamily="34" charset="0"/>
              </a:rPr>
              <a:t>Mcfd </a:t>
            </a:r>
          </a:p>
          <a:p>
            <a:pPr marL="922338" lvl="2" indent="-233363">
              <a:defRPr/>
            </a:pPr>
            <a:endParaRPr lang="en-US" sz="2000" b="1" dirty="0">
              <a:solidFill>
                <a:schemeClr val="tx1"/>
              </a:solidFill>
              <a:latin typeface="Calibri" pitchFamily="34" charset="0"/>
            </a:endParaRPr>
          </a:p>
        </p:txBody>
      </p:sp>
      <p:sp>
        <p:nvSpPr>
          <p:cNvPr id="46088" name="WordArt 11"/>
          <p:cNvSpPr>
            <a:spLocks noChangeArrowheads="1" noChangeShapeType="1" noTextEdit="1"/>
          </p:cNvSpPr>
          <p:nvPr/>
        </p:nvSpPr>
        <p:spPr bwMode="auto">
          <a:xfrm>
            <a:off x="2319338" y="4664075"/>
            <a:ext cx="714375" cy="314325"/>
          </a:xfrm>
          <a:prstGeom prst="rect">
            <a:avLst/>
          </a:prstGeom>
        </p:spPr>
        <p:txBody>
          <a:bodyPr wrap="none" fromWordArt="1">
            <a:prstTxWarp prst="textPlain">
              <a:avLst>
                <a:gd name="adj" fmla="val 50000"/>
              </a:avLst>
            </a:prstTxWarp>
          </a:bodyPr>
          <a:lstStyle/>
          <a:p>
            <a:pPr algn="ctr"/>
            <a:r>
              <a:rPr lang="en-US" kern="10" dirty="0">
                <a:ln w="9525">
                  <a:solidFill>
                    <a:srgbClr val="000000"/>
                  </a:solidFill>
                  <a:round/>
                  <a:headEnd/>
                  <a:tailEnd/>
                </a:ln>
                <a:solidFill>
                  <a:srgbClr val="FFFF00"/>
                </a:solidFill>
                <a:latin typeface="Arial Black"/>
              </a:rPr>
              <a:t>Yellow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3">
                                            <p:txEl>
                                              <p:pRg st="3" end="3"/>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1" nodeType="clickEffect">
                                  <p:stCondLst>
                                    <p:cond delay="0"/>
                                  </p:stCondLst>
                                  <p:childTnLst>
                                    <p:animEffect transition="out" filter="blinds(horizontal)">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par>
                                <p:cTn id="18" presetID="1"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2" grpId="0" animBg="1"/>
      <p:bldP spid="13" grpId="0" build="p" bldLvl="3"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idx="4294967295"/>
          </p:nvPr>
        </p:nvSpPr>
        <p:spPr>
          <a:xfrm>
            <a:off x="227014" y="-544051"/>
            <a:ext cx="1659843" cy="456974"/>
          </a:xfrm>
        </p:spPr>
        <p:txBody>
          <a:bodyPr/>
          <a:lstStyle/>
          <a:p>
            <a:r>
              <a:rPr lang="en-US" sz="2900" b="1" dirty="0" smtClean="0">
                <a:solidFill>
                  <a:schemeClr val="bg1"/>
                </a:solidFill>
                <a:latin typeface="Arial"/>
                <a:ea typeface="+mj-ea"/>
                <a:cs typeface="Arial"/>
              </a:rPr>
              <a:t>  Linear</a:t>
            </a:r>
            <a:endParaRPr lang="en-US" dirty="0"/>
          </a:p>
        </p:txBody>
      </p:sp>
      <p:pic>
        <p:nvPicPr>
          <p:cNvPr id="47106" name="Picture 9"/>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7" name="Rounded Rectangle 6"/>
          <p:cNvSpPr/>
          <p:nvPr/>
        </p:nvSpPr>
        <p:spPr>
          <a:xfrm>
            <a:off x="381000" y="1905000"/>
            <a:ext cx="1981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3" name="Rounded Rectangle 12"/>
          <p:cNvSpPr/>
          <p:nvPr/>
        </p:nvSpPr>
        <p:spPr>
          <a:xfrm>
            <a:off x="381000" y="2286000"/>
            <a:ext cx="1981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6" name="Rounded Rectangle 15"/>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18" name="Rounded Rectangle 17"/>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7" name="Rectangle 16"/>
          <p:cNvSpPr/>
          <p:nvPr/>
        </p:nvSpPr>
        <p:spPr>
          <a:xfrm>
            <a:off x="1741488" y="4208463"/>
            <a:ext cx="5545137" cy="1422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chemeClr val="tx1"/>
              </a:solidFill>
              <a:latin typeface="Calibri" pitchFamily="34" charset="0"/>
            </a:endParaRPr>
          </a:p>
          <a:p>
            <a:pPr>
              <a:defRPr/>
            </a:pPr>
            <a:r>
              <a:rPr lang="en-US" sz="2400" b="1" dirty="0">
                <a:solidFill>
                  <a:schemeClr val="tx1"/>
                </a:solidFill>
                <a:latin typeface="Calibri" pitchFamily="34" charset="0"/>
              </a:rPr>
              <a:t>Linear</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               Fields are Optional</a:t>
            </a:r>
            <a:endParaRPr lang="en-US" sz="2000" b="1" dirty="0">
              <a:solidFill>
                <a:srgbClr val="0000FF"/>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Differential </a:t>
            </a:r>
          </a:p>
          <a:p>
            <a:pPr marL="922338" lvl="2" indent="-233363">
              <a:buFont typeface="Wingdings" pitchFamily="2" charset="2"/>
              <a:buChar char="ü"/>
              <a:defRPr/>
            </a:pPr>
            <a:r>
              <a:rPr lang="en-US" sz="2000" b="1" dirty="0">
                <a:solidFill>
                  <a:schemeClr val="tx1"/>
                </a:solidFill>
                <a:latin typeface="Calibri" pitchFamily="34" charset="0"/>
              </a:rPr>
              <a:t>Temperature </a:t>
            </a:r>
          </a:p>
          <a:p>
            <a:pPr marL="922338" lvl="2" indent="-233363">
              <a:defRPr/>
            </a:pPr>
            <a:endParaRPr lang="en-US" sz="2000" b="1" dirty="0">
              <a:solidFill>
                <a:schemeClr val="tx1"/>
              </a:solidFill>
              <a:latin typeface="Calibri" pitchFamily="34" charset="0"/>
            </a:endParaRPr>
          </a:p>
        </p:txBody>
      </p:sp>
      <p:sp>
        <p:nvSpPr>
          <p:cNvPr id="47112" name="WordArt 10"/>
          <p:cNvSpPr>
            <a:spLocks noChangeArrowheads="1" noChangeShapeType="1" noTextEdit="1"/>
          </p:cNvSpPr>
          <p:nvPr/>
        </p:nvSpPr>
        <p:spPr bwMode="auto">
          <a:xfrm>
            <a:off x="2298700" y="4656138"/>
            <a:ext cx="714375" cy="314325"/>
          </a:xfrm>
          <a:prstGeom prst="rect">
            <a:avLst/>
          </a:prstGeom>
        </p:spPr>
        <p:txBody>
          <a:bodyPr wrap="none" fromWordArt="1">
            <a:prstTxWarp prst="textPlain">
              <a:avLst>
                <a:gd name="adj" fmla="val 50000"/>
              </a:avLst>
            </a:prstTxWarp>
          </a:bodyPr>
          <a:lstStyle/>
          <a:p>
            <a:pPr algn="ctr"/>
            <a:r>
              <a:rPr lang="en-US" kern="10" dirty="0">
                <a:ln w="9525">
                  <a:solidFill>
                    <a:srgbClr val="000000"/>
                  </a:solidFill>
                  <a:round/>
                  <a:headEnd/>
                  <a:tailEnd/>
                </a:ln>
                <a:solidFill>
                  <a:srgbClr val="FFFFFF"/>
                </a:solidFill>
                <a:latin typeface="Arial Black"/>
              </a:rPr>
              <a:t>White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7">
                                            <p:txEl>
                                              <p:pRg st="3" end="3"/>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grpId="1" nodeType="clickEffect">
                                  <p:stCondLst>
                                    <p:cond delay="0"/>
                                  </p:stCondLst>
                                  <p:childTnLst>
                                    <p:animEffect transition="out" filter="blinds(horizontal)">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17">
                                            <p:txEl>
                                              <p:pRg st="4" end="4"/>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3" grpId="0" animBg="1"/>
      <p:bldP spid="17" grpId="0" build="p" bldLvl="3"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idx="4294967295"/>
          </p:nvPr>
        </p:nvSpPr>
        <p:spPr>
          <a:xfrm>
            <a:off x="227014" y="-529538"/>
            <a:ext cx="1630816" cy="442459"/>
          </a:xfrm>
        </p:spPr>
        <p:txBody>
          <a:bodyPr/>
          <a:lstStyle/>
          <a:p>
            <a:r>
              <a:rPr lang="en-US" sz="2900" b="1" dirty="0" smtClean="0">
                <a:solidFill>
                  <a:schemeClr val="bg1"/>
                </a:solidFill>
                <a:latin typeface="Arial"/>
                <a:ea typeface="+mj-ea"/>
                <a:cs typeface="Arial"/>
              </a:rPr>
              <a:t>  Linear</a:t>
            </a:r>
            <a:endParaRPr lang="en-US" dirty="0"/>
          </a:p>
        </p:txBody>
      </p:sp>
      <p:pic>
        <p:nvPicPr>
          <p:cNvPr id="48130" name="Picture 9"/>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6" name="Rectangle 5"/>
          <p:cNvSpPr/>
          <p:nvPr/>
        </p:nvSpPr>
        <p:spPr>
          <a:xfrm>
            <a:off x="4219575" y="2136775"/>
            <a:ext cx="3733800" cy="7620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              Fields fill in after you save or calculate data</a:t>
            </a:r>
          </a:p>
        </p:txBody>
      </p:sp>
      <p:sp>
        <p:nvSpPr>
          <p:cNvPr id="7" name="Rounded Rectangle 6"/>
          <p:cNvSpPr/>
          <p:nvPr/>
        </p:nvSpPr>
        <p:spPr>
          <a:xfrm>
            <a:off x="381000" y="2887663"/>
            <a:ext cx="1981200" cy="92233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2" name="Rounded Rectangle 11"/>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8" name="Rounded Rectangle 7"/>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0" name="WordArt 12"/>
          <p:cNvSpPr>
            <a:spLocks noChangeArrowheads="1" noChangeShapeType="1" noTextEdit="1"/>
          </p:cNvSpPr>
          <p:nvPr/>
        </p:nvSpPr>
        <p:spPr bwMode="auto">
          <a:xfrm>
            <a:off x="4497388" y="2181225"/>
            <a:ext cx="714375" cy="412750"/>
          </a:xfrm>
          <a:prstGeom prst="rect">
            <a:avLst/>
          </a:prstGeom>
        </p:spPr>
        <p:txBody>
          <a:bodyPr wrap="none" fromWordArt="1">
            <a:prstTxWarp prst="textPlain">
              <a:avLst>
                <a:gd name="adj" fmla="val 50000"/>
              </a:avLst>
            </a:prstTxWarp>
          </a:bodyPr>
          <a:lstStyle/>
          <a:p>
            <a:pPr algn="ctr"/>
            <a:r>
              <a:rPr lang="en-US" kern="10" dirty="0">
                <a:ln w="9525">
                  <a:solidFill>
                    <a:srgbClr val="000000"/>
                  </a:solidFill>
                  <a:round/>
                  <a:headEnd/>
                  <a:tailEnd/>
                </a:ln>
                <a:solidFill>
                  <a:schemeClr val="bg2"/>
                </a:solidFill>
                <a:latin typeface="Arial Black"/>
              </a:rPr>
              <a:t>Grey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227013" y="-485996"/>
            <a:ext cx="1616301" cy="413431"/>
          </a:xfrm>
        </p:spPr>
        <p:txBody>
          <a:bodyPr/>
          <a:lstStyle/>
          <a:p>
            <a:r>
              <a:rPr lang="en-US" dirty="0" smtClean="0"/>
              <a:t>  Calc</a:t>
            </a:r>
            <a:endParaRPr lang="en-US" dirty="0"/>
          </a:p>
        </p:txBody>
      </p:sp>
      <p:pic>
        <p:nvPicPr>
          <p:cNvPr id="49154" name="Picture 9"/>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6" name="Rectangle 5"/>
          <p:cNvSpPr/>
          <p:nvPr/>
        </p:nvSpPr>
        <p:spPr>
          <a:xfrm>
            <a:off x="4219575" y="2057400"/>
            <a:ext cx="37338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 </a:t>
            </a:r>
            <a:r>
              <a:rPr lang="en-US" sz="2000" b="1" dirty="0">
                <a:solidFill>
                  <a:schemeClr val="tx1"/>
                </a:solidFill>
              </a:rPr>
              <a:t>Calc Mcfd</a:t>
            </a:r>
          </a:p>
        </p:txBody>
      </p:sp>
      <p:sp>
        <p:nvSpPr>
          <p:cNvPr id="7" name="Rounded Rectangle 6"/>
          <p:cNvSpPr/>
          <p:nvPr/>
        </p:nvSpPr>
        <p:spPr>
          <a:xfrm>
            <a:off x="381000" y="3657600"/>
            <a:ext cx="1371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11" name="Straight Arrow Connector 10"/>
          <p:cNvCxnSpPr>
            <a:stCxn id="6" idx="2"/>
          </p:cNvCxnSpPr>
          <p:nvPr/>
        </p:nvCxnSpPr>
        <p:spPr>
          <a:xfrm rot="5400000">
            <a:off x="3389312" y="1047751"/>
            <a:ext cx="1077913" cy="431641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10" name="Rounded Rectangle 9"/>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idx="4294967295"/>
          </p:nvPr>
        </p:nvSpPr>
        <p:spPr>
          <a:xfrm>
            <a:off x="227013" y="-515024"/>
            <a:ext cx="1180873" cy="427945"/>
          </a:xfrm>
        </p:spPr>
        <p:txBody>
          <a:bodyPr/>
          <a:lstStyle/>
          <a:p>
            <a:r>
              <a:rPr lang="en-US" dirty="0" smtClean="0"/>
              <a:t>  Calc</a:t>
            </a:r>
            <a:endParaRPr lang="en-US" dirty="0"/>
          </a:p>
        </p:txBody>
      </p:sp>
      <p:pic>
        <p:nvPicPr>
          <p:cNvPr id="50178" name="Picture 9"/>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6" name="Rectangle 5"/>
          <p:cNvSpPr/>
          <p:nvPr/>
        </p:nvSpPr>
        <p:spPr>
          <a:xfrm>
            <a:off x="4233863" y="2079625"/>
            <a:ext cx="3733800" cy="7620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Leave Unchecked to allow operator to calculate Mcfd</a:t>
            </a:r>
          </a:p>
        </p:txBody>
      </p:sp>
      <p:sp>
        <p:nvSpPr>
          <p:cNvPr id="7" name="Rounded Rectangle 6"/>
          <p:cNvSpPr/>
          <p:nvPr/>
        </p:nvSpPr>
        <p:spPr>
          <a:xfrm>
            <a:off x="381000" y="3657600"/>
            <a:ext cx="1371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9" name="Straight Arrow Connector 8"/>
          <p:cNvCxnSpPr>
            <a:stCxn id="6" idx="2"/>
          </p:cNvCxnSpPr>
          <p:nvPr/>
        </p:nvCxnSpPr>
        <p:spPr>
          <a:xfrm rot="5400000">
            <a:off x="3518694" y="1151731"/>
            <a:ext cx="892175" cy="427196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8" name="Rounded Rectangle 7"/>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idx="4294967295"/>
          </p:nvPr>
        </p:nvSpPr>
        <p:spPr>
          <a:xfrm>
            <a:off x="227013" y="-515024"/>
            <a:ext cx="1311501" cy="427945"/>
          </a:xfrm>
        </p:spPr>
        <p:txBody>
          <a:bodyPr/>
          <a:lstStyle/>
          <a:p>
            <a:r>
              <a:rPr lang="en-US" dirty="0" smtClean="0"/>
              <a:t>  Calc</a:t>
            </a:r>
            <a:endParaRPr lang="en-US" dirty="0"/>
          </a:p>
        </p:txBody>
      </p:sp>
      <p:pic>
        <p:nvPicPr>
          <p:cNvPr id="51202" name="Picture 10"/>
          <p:cNvPicPr>
            <a:picLocks noChangeAspect="1" noChangeArrowheads="1"/>
          </p:cNvPicPr>
          <p:nvPr/>
        </p:nvPicPr>
        <p:blipFill>
          <a:blip r:embed="rId2" cstate="print"/>
          <a:srcRect/>
          <a:stretch>
            <a:fillRect/>
          </a:stretch>
        </p:blipFill>
        <p:spPr bwMode="auto">
          <a:xfrm>
            <a:off x="0" y="-7938"/>
            <a:ext cx="9144000" cy="6875463"/>
          </a:xfrm>
          <a:prstGeom prst="rect">
            <a:avLst/>
          </a:prstGeom>
          <a:noFill/>
          <a:ln w="9525">
            <a:noFill/>
            <a:miter lim="800000"/>
            <a:headEnd/>
            <a:tailEnd/>
          </a:ln>
        </p:spPr>
      </p:pic>
      <p:sp>
        <p:nvSpPr>
          <p:cNvPr id="10" name="Rectangle 9"/>
          <p:cNvSpPr/>
          <p:nvPr/>
        </p:nvSpPr>
        <p:spPr>
          <a:xfrm>
            <a:off x="4233863" y="2049463"/>
            <a:ext cx="3733800" cy="7620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Checked for system to calculate Mcfd</a:t>
            </a:r>
          </a:p>
        </p:txBody>
      </p:sp>
      <p:sp>
        <p:nvSpPr>
          <p:cNvPr id="6" name="Rounded Rectangle 5"/>
          <p:cNvSpPr/>
          <p:nvPr/>
        </p:nvSpPr>
        <p:spPr>
          <a:xfrm>
            <a:off x="381000" y="3657600"/>
            <a:ext cx="1371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11" name="Straight Arrow Connector 10"/>
          <p:cNvCxnSpPr/>
          <p:nvPr/>
        </p:nvCxnSpPr>
        <p:spPr>
          <a:xfrm rot="10800000" flipV="1">
            <a:off x="1785938" y="2801938"/>
            <a:ext cx="4165600" cy="931862"/>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8" name="Rounded Rectangle 7"/>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idx="4294967295"/>
          </p:nvPr>
        </p:nvSpPr>
        <p:spPr>
          <a:xfrm>
            <a:off x="227014" y="-500510"/>
            <a:ext cx="1340530" cy="413431"/>
          </a:xfrm>
        </p:spPr>
        <p:txBody>
          <a:bodyPr/>
          <a:lstStyle/>
          <a:p>
            <a:r>
              <a:rPr lang="en-US" dirty="0" smtClean="0"/>
              <a:t>  Calc</a:t>
            </a:r>
            <a:endParaRPr lang="en-US" dirty="0"/>
          </a:p>
        </p:txBody>
      </p:sp>
      <p:pic>
        <p:nvPicPr>
          <p:cNvPr id="52226" name="Picture 3"/>
          <p:cNvPicPr>
            <a:picLocks noChangeAspect="1" noChangeArrowheads="1"/>
          </p:cNvPicPr>
          <p:nvPr/>
        </p:nvPicPr>
        <p:blipFill>
          <a:blip r:embed="rId2" cstate="print"/>
          <a:srcRect/>
          <a:stretch>
            <a:fillRect/>
          </a:stretch>
        </p:blipFill>
        <p:spPr bwMode="auto">
          <a:xfrm>
            <a:off x="0" y="-3175"/>
            <a:ext cx="9144000" cy="6865938"/>
          </a:xfrm>
          <a:prstGeom prst="rect">
            <a:avLst/>
          </a:prstGeom>
          <a:noFill/>
          <a:ln w="9525">
            <a:noFill/>
            <a:miter lim="800000"/>
            <a:headEnd/>
            <a:tailEnd/>
          </a:ln>
        </p:spPr>
      </p:pic>
      <p:sp>
        <p:nvSpPr>
          <p:cNvPr id="12" name="Rounded Rectangle 11"/>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pic>
        <p:nvPicPr>
          <p:cNvPr id="52228" name="Picture 4"/>
          <p:cNvPicPr>
            <a:picLocks noChangeAspect="1" noChangeArrowheads="1"/>
          </p:cNvPicPr>
          <p:nvPr/>
        </p:nvPicPr>
        <p:blipFill>
          <a:blip r:embed="rId3" cstate="print"/>
          <a:srcRect/>
          <a:stretch>
            <a:fillRect/>
          </a:stretch>
        </p:blipFill>
        <p:spPr bwMode="auto">
          <a:xfrm>
            <a:off x="4152900" y="1481138"/>
            <a:ext cx="3971925" cy="2676525"/>
          </a:xfrm>
          <a:prstGeom prst="rect">
            <a:avLst/>
          </a:prstGeom>
          <a:noFill/>
          <a:ln w="9525">
            <a:noFill/>
            <a:miter lim="800000"/>
            <a:headEnd/>
            <a:tailEnd/>
          </a:ln>
        </p:spPr>
      </p:pic>
      <p:sp>
        <p:nvSpPr>
          <p:cNvPr id="15" name="Rectangle 14"/>
          <p:cNvSpPr/>
          <p:nvPr/>
        </p:nvSpPr>
        <p:spPr>
          <a:xfrm>
            <a:off x="2695575" y="4125913"/>
            <a:ext cx="3733800" cy="11430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Notice that Differential is now a required field with  Calc Mcfd box checked</a:t>
            </a:r>
          </a:p>
        </p:txBody>
      </p:sp>
      <p:sp>
        <p:nvSpPr>
          <p:cNvPr id="16" name="Rectangle 15"/>
          <p:cNvSpPr/>
          <p:nvPr/>
        </p:nvSpPr>
        <p:spPr>
          <a:xfrm>
            <a:off x="2738438" y="5387975"/>
            <a:ext cx="3733800" cy="7620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Mcfd will fill in after you save or calculate</a:t>
            </a:r>
          </a:p>
        </p:txBody>
      </p:sp>
      <p:sp>
        <p:nvSpPr>
          <p:cNvPr id="9" name="Rounded Rectangle 8"/>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31763" y="131763"/>
            <a:ext cx="7812087" cy="1319212"/>
          </a:xfrm>
          <a:prstGeom prst="rect">
            <a:avLst/>
          </a:prstGeom>
          <a:noFill/>
          <a:ln w="9525">
            <a:noFill/>
            <a:miter lim="800000"/>
            <a:headEnd/>
            <a:tailEnd/>
          </a:ln>
        </p:spPr>
        <p:txBody>
          <a:bodyPr lIns="86467" tIns="43236" rIns="86467" bIns="43236">
            <a:spAutoFit/>
          </a:bodyPr>
          <a:lstStyle/>
          <a:p>
            <a:pPr defTabSz="863600">
              <a:spcBef>
                <a:spcPct val="50000"/>
              </a:spcBef>
            </a:pPr>
            <a:r>
              <a:rPr lang="en-US" sz="3200" b="1" dirty="0">
                <a:solidFill>
                  <a:schemeClr val="bg1"/>
                </a:solidFill>
              </a:rPr>
              <a:t>PumperPal  Program Overview</a:t>
            </a:r>
          </a:p>
          <a:p>
            <a:pPr defTabSz="863600">
              <a:spcBef>
                <a:spcPct val="50000"/>
              </a:spcBef>
            </a:pPr>
            <a:endParaRPr lang="en-US" sz="3200" b="1" dirty="0">
              <a:solidFill>
                <a:schemeClr val="bg1"/>
              </a:solidFill>
            </a:endParaRPr>
          </a:p>
        </p:txBody>
      </p:sp>
      <p:sp>
        <p:nvSpPr>
          <p:cNvPr id="4" name="Rectangle 3"/>
          <p:cNvSpPr/>
          <p:nvPr/>
        </p:nvSpPr>
        <p:spPr>
          <a:xfrm>
            <a:off x="122238" y="966788"/>
            <a:ext cx="7467600" cy="21415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PumperPal Screens / Tabs / Navigation</a:t>
            </a:r>
          </a:p>
          <a:p>
            <a:pPr marL="465138" lvl="1" indent="-233363">
              <a:buFontTx/>
              <a:buChar char="•"/>
              <a:defRPr/>
            </a:pPr>
            <a:r>
              <a:rPr lang="en-US" sz="2400" b="1" dirty="0">
                <a:solidFill>
                  <a:schemeClr val="tx1"/>
                </a:solidFill>
                <a:latin typeface="Calibri" pitchFamily="34" charset="0"/>
              </a:rPr>
              <a:t>Overview</a:t>
            </a:r>
          </a:p>
          <a:p>
            <a:pPr marL="465138" lvl="1" indent="-233363">
              <a:buFontTx/>
              <a:buChar char="•"/>
              <a:defRPr/>
            </a:pPr>
            <a:r>
              <a:rPr lang="en-US" sz="2400" b="1" dirty="0">
                <a:solidFill>
                  <a:schemeClr val="tx1"/>
                </a:solidFill>
                <a:latin typeface="Calibri" pitchFamily="34" charset="0"/>
              </a:rPr>
              <a:t>Launching  PumperPal  Program</a:t>
            </a:r>
          </a:p>
          <a:p>
            <a:pPr marL="465138" lvl="1" indent="-233363">
              <a:buFontTx/>
              <a:buChar char="•"/>
              <a:defRPr/>
            </a:pPr>
            <a:r>
              <a:rPr lang="en-US" sz="2400" b="1" dirty="0">
                <a:solidFill>
                  <a:schemeClr val="tx1"/>
                </a:solidFill>
                <a:latin typeface="Calibri" pitchFamily="34" charset="0"/>
              </a:rPr>
              <a:t>Basic  Screen  Layout  &amp;  Functionality</a:t>
            </a:r>
          </a:p>
          <a:p>
            <a:pPr>
              <a:buFontTx/>
              <a:buChar char="•"/>
              <a:defRPr/>
            </a:pPr>
            <a:endParaRPr lang="en-US" sz="2400" b="1" dirty="0">
              <a:solidFill>
                <a:schemeClr val="tx1"/>
              </a:solidFill>
              <a:latin typeface="Calibri" pitchFamily="34" charset="0"/>
            </a:endParaRPr>
          </a:p>
        </p:txBody>
      </p:sp>
      <p:sp>
        <p:nvSpPr>
          <p:cNvPr id="5" name="Title 4"/>
          <p:cNvSpPr>
            <a:spLocks noGrp="1"/>
          </p:cNvSpPr>
          <p:nvPr>
            <p:ph type="title" idx="4294967295"/>
          </p:nvPr>
        </p:nvSpPr>
        <p:spPr>
          <a:xfrm>
            <a:off x="227014" y="-529537"/>
            <a:ext cx="1543729" cy="427942"/>
          </a:xfrm>
        </p:spPr>
        <p:txBody>
          <a:bodyPr/>
          <a:lstStyle/>
          <a:p>
            <a:r>
              <a:rPr lang="en-US" dirty="0" smtClean="0"/>
              <a:t>Intro 5</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1" end="1"/>
                                            </p:txEl>
                                          </p:spTgt>
                                        </p:tgtEl>
                                        <p:attrNameLst>
                                          <p:attrName>ppt_c</p:attrName>
                                        </p:attrNameLst>
                                      </p:cBhvr>
                                      <p:to>
                                        <a:srgbClr val="969696"/>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rgbClr val="969696"/>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idx="4294967295"/>
          </p:nvPr>
        </p:nvSpPr>
        <p:spPr>
          <a:xfrm>
            <a:off x="227014" y="-500510"/>
            <a:ext cx="1384072" cy="427945"/>
          </a:xfrm>
        </p:spPr>
        <p:txBody>
          <a:bodyPr/>
          <a:lstStyle/>
          <a:p>
            <a:r>
              <a:rPr lang="en-US" dirty="0" smtClean="0"/>
              <a:t>  Time</a:t>
            </a:r>
            <a:endParaRPr lang="en-US" dirty="0"/>
          </a:p>
        </p:txBody>
      </p:sp>
      <p:pic>
        <p:nvPicPr>
          <p:cNvPr id="53250" name="Picture 10"/>
          <p:cNvPicPr>
            <a:picLocks noChangeAspect="1" noChangeArrowheads="1"/>
          </p:cNvPicPr>
          <p:nvPr/>
        </p:nvPicPr>
        <p:blipFill>
          <a:blip r:embed="rId2" cstate="print"/>
          <a:srcRect/>
          <a:stretch>
            <a:fillRect/>
          </a:stretch>
        </p:blipFill>
        <p:spPr bwMode="auto">
          <a:xfrm>
            <a:off x="0" y="-7938"/>
            <a:ext cx="9144000" cy="6875463"/>
          </a:xfrm>
          <a:prstGeom prst="rect">
            <a:avLst/>
          </a:prstGeom>
          <a:noFill/>
          <a:ln w="9525">
            <a:noFill/>
            <a:miter lim="800000"/>
            <a:headEnd/>
            <a:tailEnd/>
          </a:ln>
        </p:spPr>
      </p:pic>
      <p:sp>
        <p:nvSpPr>
          <p:cNvPr id="7" name="Rectangle 6"/>
          <p:cNvSpPr/>
          <p:nvPr/>
        </p:nvSpPr>
        <p:spPr>
          <a:xfrm>
            <a:off x="4191000" y="2133600"/>
            <a:ext cx="3657600" cy="1295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Downtime and Sales Time effect Mcfd when Calc Mcfd option is used</a:t>
            </a:r>
          </a:p>
        </p:txBody>
      </p:sp>
      <p:sp>
        <p:nvSpPr>
          <p:cNvPr id="8" name="Rounded Rectangle 7"/>
          <p:cNvSpPr/>
          <p:nvPr/>
        </p:nvSpPr>
        <p:spPr>
          <a:xfrm>
            <a:off x="2133600" y="2155825"/>
            <a:ext cx="1981200" cy="1066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3" name="Rounded Rectangle 12"/>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9" name="Rounded Rectangle 8"/>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idx="4294967295"/>
          </p:nvPr>
        </p:nvSpPr>
        <p:spPr>
          <a:xfrm>
            <a:off x="227013" y="-485996"/>
            <a:ext cx="1906587" cy="413431"/>
          </a:xfrm>
        </p:spPr>
        <p:txBody>
          <a:bodyPr/>
          <a:lstStyle/>
          <a:p>
            <a:r>
              <a:rPr lang="en-US" dirty="0" smtClean="0"/>
              <a:t>Sq Root</a:t>
            </a:r>
            <a:endParaRPr lang="en-US" dirty="0"/>
          </a:p>
        </p:txBody>
      </p:sp>
      <p:sp>
        <p:nvSpPr>
          <p:cNvPr id="9" name="Oval 8"/>
          <p:cNvSpPr/>
          <p:nvPr/>
        </p:nvSpPr>
        <p:spPr>
          <a:xfrm>
            <a:off x="533400" y="3581400"/>
            <a:ext cx="1295400" cy="609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pic>
        <p:nvPicPr>
          <p:cNvPr id="54275" name="Picture 2"/>
          <p:cNvPicPr>
            <a:picLocks noChangeAspect="1" noChangeArrowheads="1"/>
          </p:cNvPicPr>
          <p:nvPr/>
        </p:nvPicPr>
        <p:blipFill>
          <a:blip r:embed="rId2" cstate="print"/>
          <a:srcRect/>
          <a:stretch>
            <a:fillRect/>
          </a:stretch>
        </p:blipFill>
        <p:spPr bwMode="auto">
          <a:xfrm>
            <a:off x="0" y="0"/>
            <a:ext cx="9144000" cy="6837363"/>
          </a:xfrm>
          <a:prstGeom prst="rect">
            <a:avLst/>
          </a:prstGeom>
          <a:noFill/>
          <a:ln w="9525">
            <a:noFill/>
            <a:miter lim="800000"/>
            <a:headEnd/>
            <a:tailEnd/>
          </a:ln>
        </p:spPr>
      </p:pic>
      <p:sp>
        <p:nvSpPr>
          <p:cNvPr id="7" name="Rectangle 6"/>
          <p:cNvSpPr/>
          <p:nvPr/>
        </p:nvSpPr>
        <p:spPr>
          <a:xfrm>
            <a:off x="2667000" y="2057400"/>
            <a:ext cx="3733800" cy="609600"/>
          </a:xfrm>
          <a:prstGeom prst="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Square Root</a:t>
            </a:r>
          </a:p>
        </p:txBody>
      </p:sp>
      <p:sp>
        <p:nvSpPr>
          <p:cNvPr id="8" name="Rounded Rectangle 7"/>
          <p:cNvSpPr/>
          <p:nvPr/>
        </p:nvSpPr>
        <p:spPr>
          <a:xfrm>
            <a:off x="381000" y="2819400"/>
            <a:ext cx="1981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3" name="Rounded Rectangle 12"/>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10" name="Rounded Rectangle 9"/>
          <p:cNvSpPr/>
          <p:nvPr/>
        </p:nvSpPr>
        <p:spPr>
          <a:xfrm>
            <a:off x="76200" y="579438"/>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idx="4294967295"/>
          </p:nvPr>
        </p:nvSpPr>
        <p:spPr>
          <a:xfrm>
            <a:off x="227013" y="-500510"/>
            <a:ext cx="1485673" cy="427945"/>
          </a:xfrm>
        </p:spPr>
        <p:txBody>
          <a:bodyPr/>
          <a:lstStyle/>
          <a:p>
            <a:r>
              <a:rPr lang="en-US" dirty="0" smtClean="0"/>
              <a:t>  Calc</a:t>
            </a:r>
            <a:endParaRPr lang="en-US" dirty="0"/>
          </a:p>
        </p:txBody>
      </p:sp>
      <p:sp>
        <p:nvSpPr>
          <p:cNvPr id="9" name="Oval 8"/>
          <p:cNvSpPr/>
          <p:nvPr/>
        </p:nvSpPr>
        <p:spPr>
          <a:xfrm>
            <a:off x="533400" y="3581400"/>
            <a:ext cx="1295400" cy="609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pic>
        <p:nvPicPr>
          <p:cNvPr id="55299" name="Picture 2"/>
          <p:cNvPicPr>
            <a:picLocks noChangeAspect="1" noChangeArrowheads="1"/>
          </p:cNvPicPr>
          <p:nvPr/>
        </p:nvPicPr>
        <p:blipFill>
          <a:blip r:embed="rId2" cstate="print"/>
          <a:srcRect/>
          <a:stretch>
            <a:fillRect/>
          </a:stretch>
        </p:blipFill>
        <p:spPr bwMode="auto">
          <a:xfrm>
            <a:off x="0" y="20638"/>
            <a:ext cx="9144000" cy="6837362"/>
          </a:xfrm>
          <a:prstGeom prst="rect">
            <a:avLst/>
          </a:prstGeom>
          <a:noFill/>
          <a:ln w="9525">
            <a:noFill/>
            <a:miter lim="800000"/>
            <a:headEnd/>
            <a:tailEnd/>
          </a:ln>
        </p:spPr>
      </p:pic>
      <p:sp>
        <p:nvSpPr>
          <p:cNvPr id="6" name="Rounded Rectangle 5"/>
          <p:cNvSpPr/>
          <p:nvPr/>
        </p:nvSpPr>
        <p:spPr>
          <a:xfrm>
            <a:off x="381000" y="3657600"/>
            <a:ext cx="1371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2" name="Rounded Rectangle 11"/>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pic>
        <p:nvPicPr>
          <p:cNvPr id="62473" name="Picture 9"/>
          <p:cNvPicPr>
            <a:picLocks noChangeAspect="1" noChangeArrowheads="1"/>
          </p:cNvPicPr>
          <p:nvPr/>
        </p:nvPicPr>
        <p:blipFill>
          <a:blip r:embed="rId3" cstate="print"/>
          <a:srcRect/>
          <a:stretch>
            <a:fillRect/>
          </a:stretch>
        </p:blipFill>
        <p:spPr bwMode="auto">
          <a:xfrm>
            <a:off x="4275138" y="1509713"/>
            <a:ext cx="3990975" cy="2619375"/>
          </a:xfrm>
          <a:prstGeom prst="rect">
            <a:avLst/>
          </a:prstGeom>
          <a:noFill/>
          <a:ln w="9525">
            <a:noFill/>
            <a:miter lim="800000"/>
            <a:headEnd/>
            <a:tailEnd/>
          </a:ln>
        </p:spPr>
      </p:pic>
      <p:sp>
        <p:nvSpPr>
          <p:cNvPr id="7" name="Rectangle 6"/>
          <p:cNvSpPr/>
          <p:nvPr/>
        </p:nvSpPr>
        <p:spPr>
          <a:xfrm>
            <a:off x="2551113" y="4306888"/>
            <a:ext cx="37338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Calc Mcfd unchecked</a:t>
            </a:r>
          </a:p>
        </p:txBody>
      </p:sp>
      <p:cxnSp>
        <p:nvCxnSpPr>
          <p:cNvPr id="8" name="Straight Arrow Connector 7"/>
          <p:cNvCxnSpPr>
            <a:stCxn id="7" idx="0"/>
          </p:cNvCxnSpPr>
          <p:nvPr/>
        </p:nvCxnSpPr>
        <p:spPr>
          <a:xfrm rot="16200000" flipV="1">
            <a:off x="2980532" y="2869406"/>
            <a:ext cx="285750" cy="258921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2557463" y="4314825"/>
            <a:ext cx="37338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Calc Mcfd checked</a:t>
            </a:r>
          </a:p>
        </p:txBody>
      </p:sp>
      <p:sp>
        <p:nvSpPr>
          <p:cNvPr id="17" name="Rounded Rectangle 16"/>
          <p:cNvSpPr/>
          <p:nvPr/>
        </p:nvSpPr>
        <p:spPr>
          <a:xfrm>
            <a:off x="4292600" y="3649663"/>
            <a:ext cx="13716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18" name="Straight Arrow Connector 17"/>
          <p:cNvCxnSpPr/>
          <p:nvPr/>
        </p:nvCxnSpPr>
        <p:spPr>
          <a:xfrm flipV="1">
            <a:off x="4410075" y="4092575"/>
            <a:ext cx="277813" cy="20796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4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3" presetClass="exit" presetSubtype="10" fill="hold" grpId="0" nodeType="withEffect">
                                  <p:stCondLst>
                                    <p:cond delay="0"/>
                                  </p:stCondLst>
                                  <p:childTnLst>
                                    <p:animEffect transition="out" filter="blinds(horizontal)">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par>
                                <p:cTn id="14" presetID="3" presetClass="exit" presetSubtype="10" fill="hold" nodeType="withEffect">
                                  <p:stCondLst>
                                    <p:cond delay="0"/>
                                  </p:stCondLst>
                                  <p:childTnLst>
                                    <p:animEffect transition="out" filter="blinds(horizontal)">
                                      <p:cBhvr>
                                        <p:cTn id="15" dur="500"/>
                                        <p:tgtEl>
                                          <p:spTgt spid="8"/>
                                        </p:tgtEl>
                                      </p:cBhvr>
                                    </p:animEffect>
                                    <p:set>
                                      <p:cBhvr>
                                        <p:cTn id="16" dur="1" fill="hold">
                                          <p:stCondLst>
                                            <p:cond delay="499"/>
                                          </p:stCondLst>
                                        </p:cTn>
                                        <p:tgtEl>
                                          <p:spTgt spid="8"/>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P spid="1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idx="4294967295"/>
          </p:nvPr>
        </p:nvSpPr>
        <p:spPr>
          <a:xfrm>
            <a:off x="227013" y="-500510"/>
            <a:ext cx="1398587" cy="427945"/>
          </a:xfrm>
        </p:spPr>
        <p:txBody>
          <a:bodyPr/>
          <a:lstStyle/>
          <a:p>
            <a:r>
              <a:rPr lang="en-US" dirty="0" smtClean="0"/>
              <a:t>  Calc</a:t>
            </a:r>
            <a:endParaRPr lang="en-US" dirty="0"/>
          </a:p>
        </p:txBody>
      </p:sp>
      <p:pic>
        <p:nvPicPr>
          <p:cNvPr id="56322"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ectangle 4"/>
          <p:cNvSpPr/>
          <p:nvPr/>
        </p:nvSpPr>
        <p:spPr>
          <a:xfrm>
            <a:off x="2667000" y="2057400"/>
            <a:ext cx="37338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rPr>
              <a:t>Electronic Gas Meter</a:t>
            </a:r>
          </a:p>
        </p:txBody>
      </p:sp>
      <p:sp>
        <p:nvSpPr>
          <p:cNvPr id="7" name="Rounded Rectangle 6"/>
          <p:cNvSpPr/>
          <p:nvPr/>
        </p:nvSpPr>
        <p:spPr>
          <a:xfrm>
            <a:off x="381000" y="2819400"/>
            <a:ext cx="1981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ectangle 9"/>
          <p:cNvSpPr/>
          <p:nvPr/>
        </p:nvSpPr>
        <p:spPr>
          <a:xfrm>
            <a:off x="2667000" y="2819400"/>
            <a:ext cx="37338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No Calc Mcfd button</a:t>
            </a:r>
          </a:p>
        </p:txBody>
      </p:sp>
      <p:sp>
        <p:nvSpPr>
          <p:cNvPr id="12" name="Rounded Rectangle 11"/>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8" name="Rounded Rectangle 7"/>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p:cNvSpPr>
            <a:spLocks noGrp="1"/>
          </p:cNvSpPr>
          <p:nvPr>
            <p:ph type="title" idx="4294967295"/>
          </p:nvPr>
        </p:nvSpPr>
        <p:spPr>
          <a:xfrm>
            <a:off x="227013" y="-500510"/>
            <a:ext cx="2211387" cy="427945"/>
          </a:xfrm>
        </p:spPr>
        <p:txBody>
          <a:bodyPr/>
          <a:lstStyle/>
          <a:p>
            <a:r>
              <a:rPr lang="en-US" dirty="0" smtClean="0"/>
              <a:t>  Required</a:t>
            </a:r>
            <a:endParaRPr lang="en-US" dirty="0"/>
          </a:p>
        </p:txBody>
      </p:sp>
      <p:pic>
        <p:nvPicPr>
          <p:cNvPr id="57346"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 name="Rectangle 9"/>
          <p:cNvSpPr/>
          <p:nvPr/>
        </p:nvSpPr>
        <p:spPr>
          <a:xfrm>
            <a:off x="2667000" y="2057400"/>
            <a:ext cx="37338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Line Pressure is required</a:t>
            </a:r>
          </a:p>
        </p:txBody>
      </p:sp>
      <p:sp>
        <p:nvSpPr>
          <p:cNvPr id="5" name="Rounded Rectangle 4"/>
          <p:cNvSpPr/>
          <p:nvPr/>
        </p:nvSpPr>
        <p:spPr>
          <a:xfrm>
            <a:off x="381000" y="1600200"/>
            <a:ext cx="1981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7" name="Rounded Rectangle 6"/>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8" name="Rounded Rectangle 7"/>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le 8"/>
          <p:cNvSpPr>
            <a:spLocks noGrp="1"/>
          </p:cNvSpPr>
          <p:nvPr>
            <p:ph type="title" idx="4294967295"/>
          </p:nvPr>
        </p:nvSpPr>
        <p:spPr>
          <a:xfrm>
            <a:off x="227013" y="-500510"/>
            <a:ext cx="2196873" cy="427945"/>
          </a:xfrm>
        </p:spPr>
        <p:txBody>
          <a:bodyPr/>
          <a:lstStyle/>
          <a:p>
            <a:r>
              <a:rPr lang="en-US" dirty="0" smtClean="0"/>
              <a:t>  Required</a:t>
            </a:r>
            <a:endParaRPr lang="en-US" dirty="0"/>
          </a:p>
        </p:txBody>
      </p:sp>
      <p:pic>
        <p:nvPicPr>
          <p:cNvPr id="58370"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 name="Rectangle 9"/>
          <p:cNvSpPr/>
          <p:nvPr/>
        </p:nvSpPr>
        <p:spPr>
          <a:xfrm>
            <a:off x="2667000" y="2057400"/>
            <a:ext cx="37338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Mcfd is required</a:t>
            </a:r>
          </a:p>
        </p:txBody>
      </p:sp>
      <p:sp>
        <p:nvSpPr>
          <p:cNvPr id="5" name="Rounded Rectangle 4"/>
          <p:cNvSpPr/>
          <p:nvPr/>
        </p:nvSpPr>
        <p:spPr>
          <a:xfrm>
            <a:off x="381000" y="2528888"/>
            <a:ext cx="19812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7" name="Rounded Rectangle 6"/>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8" name="Rounded Rectangle 7"/>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9394"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ectangle 4"/>
          <p:cNvSpPr/>
          <p:nvPr/>
        </p:nvSpPr>
        <p:spPr>
          <a:xfrm>
            <a:off x="2667000" y="2209800"/>
            <a:ext cx="3733800" cy="5334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Electronic</a:t>
            </a:r>
          </a:p>
        </p:txBody>
      </p:sp>
      <p:sp>
        <p:nvSpPr>
          <p:cNvPr id="6" name="Rectangle 5"/>
          <p:cNvSpPr/>
          <p:nvPr/>
        </p:nvSpPr>
        <p:spPr>
          <a:xfrm>
            <a:off x="2667000" y="2209800"/>
            <a:ext cx="3733800" cy="1676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F11 will calculate, production will also calculate when another tab is selected or when the dropdown for leases is selected</a:t>
            </a:r>
          </a:p>
        </p:txBody>
      </p:sp>
      <p:sp>
        <p:nvSpPr>
          <p:cNvPr id="9" name="Rounded Rectangle 8"/>
          <p:cNvSpPr/>
          <p:nvPr/>
        </p:nvSpPr>
        <p:spPr>
          <a:xfrm>
            <a:off x="152400" y="1177925"/>
            <a:ext cx="776288" cy="2381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G</a:t>
            </a:r>
            <a:r>
              <a:rPr lang="en-US" sz="900" b="1" dirty="0">
                <a:solidFill>
                  <a:schemeClr val="tx1"/>
                </a:solidFill>
              </a:rPr>
              <a:t>as Meter</a:t>
            </a:r>
            <a:endParaRPr lang="en-US" sz="900" b="1" u="sng" dirty="0">
              <a:solidFill>
                <a:schemeClr val="tx1"/>
              </a:solidFill>
            </a:endParaRPr>
          </a:p>
        </p:txBody>
      </p:sp>
      <p:sp>
        <p:nvSpPr>
          <p:cNvPr id="7" name="Rounded Rectangle 6"/>
          <p:cNvSpPr/>
          <p:nvPr/>
        </p:nvSpPr>
        <p:spPr>
          <a:xfrm>
            <a:off x="76200" y="595313"/>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8" name="Title 7"/>
          <p:cNvSpPr>
            <a:spLocks noGrp="1"/>
          </p:cNvSpPr>
          <p:nvPr>
            <p:ph type="title" idx="4294967295"/>
          </p:nvPr>
        </p:nvSpPr>
        <p:spPr>
          <a:xfrm>
            <a:off x="227014" y="-515024"/>
            <a:ext cx="1137330" cy="427945"/>
          </a:xfrm>
        </p:spPr>
        <p:txBody>
          <a:bodyPr/>
          <a:lstStyle/>
          <a:p>
            <a:r>
              <a:rPr lang="en-US" dirty="0" smtClean="0"/>
              <a:t>  F11</a:t>
            </a:r>
            <a:endParaRPr lang="en-US"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7"/>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7" name="Rounded Rectangle 6"/>
          <p:cNvSpPr/>
          <p:nvPr/>
        </p:nvSpPr>
        <p:spPr>
          <a:xfrm>
            <a:off x="762000" y="1208088"/>
            <a:ext cx="557213" cy="220662"/>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T</a:t>
            </a:r>
            <a:r>
              <a:rPr lang="en-US" sz="900" b="1" dirty="0">
                <a:solidFill>
                  <a:schemeClr val="tx1"/>
                </a:solidFill>
              </a:rPr>
              <a:t>anks</a:t>
            </a:r>
            <a:endParaRPr lang="en-US" sz="900" b="1" u="sng" dirty="0">
              <a:solidFill>
                <a:schemeClr val="tx1"/>
              </a:solidFill>
            </a:endParaRPr>
          </a:p>
        </p:txBody>
      </p:sp>
      <p:cxnSp>
        <p:nvCxnSpPr>
          <p:cNvPr id="9" name="Straight Arrow Connector 8"/>
          <p:cNvCxnSpPr>
            <a:stCxn id="10" idx="0"/>
          </p:cNvCxnSpPr>
          <p:nvPr/>
        </p:nvCxnSpPr>
        <p:spPr>
          <a:xfrm rot="16200000" flipV="1">
            <a:off x="1450975" y="1146176"/>
            <a:ext cx="2771775" cy="33528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741488" y="4208463"/>
            <a:ext cx="5545137" cy="12049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Tanks Tab </a:t>
            </a:r>
            <a:r>
              <a:rPr lang="en-US" sz="2000" b="1" dirty="0">
                <a:solidFill>
                  <a:schemeClr val="tx1"/>
                </a:solidFill>
                <a:latin typeface="Calibri" pitchFamily="34" charset="0"/>
              </a:rPr>
              <a:t>(F2 or Alt+T)</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Tank gauges change</a:t>
            </a:r>
          </a:p>
          <a:p>
            <a:pPr marL="465138" lvl="1" indent="-233363">
              <a:buFontTx/>
              <a:buChar char="•"/>
              <a:defRPr/>
            </a:pPr>
            <a:r>
              <a:rPr lang="en-US" sz="2000" b="1" dirty="0">
                <a:solidFill>
                  <a:schemeClr val="tx1"/>
                </a:solidFill>
                <a:latin typeface="Calibri" pitchFamily="34" charset="0"/>
              </a:rPr>
              <a:t>The </a:t>
            </a:r>
            <a:r>
              <a:rPr lang="en-US" sz="2000" b="1" dirty="0">
                <a:solidFill>
                  <a:srgbClr val="0000FF"/>
                </a:solidFill>
                <a:latin typeface="Calibri" pitchFamily="34" charset="0"/>
              </a:rPr>
              <a:t>Tanks Tab</a:t>
            </a:r>
            <a:r>
              <a:rPr lang="en-US" sz="2000" b="1" dirty="0">
                <a:solidFill>
                  <a:schemeClr val="tx1"/>
                </a:solidFill>
                <a:latin typeface="Calibri" pitchFamily="34" charset="0"/>
              </a:rPr>
              <a:t> is used to reflect those changes</a:t>
            </a:r>
            <a:endParaRPr lang="en-US" sz="2000" b="1" dirty="0">
              <a:solidFill>
                <a:srgbClr val="0000FF"/>
              </a:solidFill>
              <a:latin typeface="Calibri" pitchFamily="34" charset="0"/>
            </a:endParaRPr>
          </a:p>
        </p:txBody>
      </p:sp>
      <p:sp>
        <p:nvSpPr>
          <p:cNvPr id="11" name="Rounded Rectangle 10"/>
          <p:cNvSpPr/>
          <p:nvPr/>
        </p:nvSpPr>
        <p:spPr>
          <a:xfrm>
            <a:off x="87313" y="619125"/>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8" name="Title 7"/>
          <p:cNvSpPr>
            <a:spLocks noGrp="1"/>
          </p:cNvSpPr>
          <p:nvPr>
            <p:ph type="title" idx="4294967295"/>
          </p:nvPr>
        </p:nvSpPr>
        <p:spPr>
          <a:xfrm>
            <a:off x="227014" y="-515024"/>
            <a:ext cx="1442130" cy="442459"/>
          </a:xfrm>
        </p:spPr>
        <p:txBody>
          <a:bodyPr/>
          <a:lstStyle/>
          <a:p>
            <a:r>
              <a:rPr lang="en-US" dirty="0" smtClean="0"/>
              <a:t>Tanks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7"/>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5" name="Rectangle 4"/>
          <p:cNvSpPr/>
          <p:nvPr/>
        </p:nvSpPr>
        <p:spPr>
          <a:xfrm>
            <a:off x="4953000" y="1828800"/>
            <a:ext cx="3276600" cy="5810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Top Gauge</a:t>
            </a:r>
          </a:p>
        </p:txBody>
      </p:sp>
      <p:sp>
        <p:nvSpPr>
          <p:cNvPr id="8" name="Rounded Rectangle 7"/>
          <p:cNvSpPr/>
          <p:nvPr/>
        </p:nvSpPr>
        <p:spPr>
          <a:xfrm>
            <a:off x="304800" y="1981200"/>
            <a:ext cx="43434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ounded Rectangle 9"/>
          <p:cNvSpPr/>
          <p:nvPr/>
        </p:nvSpPr>
        <p:spPr>
          <a:xfrm>
            <a:off x="762000" y="1208088"/>
            <a:ext cx="557213" cy="220662"/>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T</a:t>
            </a:r>
            <a:r>
              <a:rPr lang="en-US" sz="900" b="1" dirty="0">
                <a:solidFill>
                  <a:schemeClr val="tx1"/>
                </a:solidFill>
              </a:rPr>
              <a:t>anks</a:t>
            </a:r>
            <a:endParaRPr lang="en-US" sz="900" b="1" u="sng" dirty="0">
              <a:solidFill>
                <a:schemeClr val="tx1"/>
              </a:solidFill>
            </a:endParaRPr>
          </a:p>
        </p:txBody>
      </p:sp>
      <p:sp>
        <p:nvSpPr>
          <p:cNvPr id="7" name="Rounded Rectangle 6"/>
          <p:cNvSpPr/>
          <p:nvPr/>
        </p:nvSpPr>
        <p:spPr>
          <a:xfrm>
            <a:off x="87313" y="619125"/>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9" name="Title 8"/>
          <p:cNvSpPr>
            <a:spLocks noGrp="1"/>
          </p:cNvSpPr>
          <p:nvPr>
            <p:ph type="title" idx="4294967295"/>
          </p:nvPr>
        </p:nvSpPr>
        <p:spPr>
          <a:xfrm>
            <a:off x="227014" y="-529537"/>
            <a:ext cx="1180872" cy="456974"/>
          </a:xfrm>
        </p:spPr>
        <p:txBody>
          <a:bodyPr/>
          <a:lstStyle/>
          <a:p>
            <a:r>
              <a:rPr lang="en-US" dirty="0" smtClean="0"/>
              <a:t>  Top</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7"/>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5" name="Rectangle 4"/>
          <p:cNvSpPr/>
          <p:nvPr/>
        </p:nvSpPr>
        <p:spPr>
          <a:xfrm>
            <a:off x="4953000" y="1981200"/>
            <a:ext cx="3276600" cy="1066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Bottom Gauge on all tanks reflects free water or BS&amp;W in tan</a:t>
            </a:r>
            <a:r>
              <a:rPr lang="en-US" sz="2400" b="1" dirty="0">
                <a:solidFill>
                  <a:schemeClr val="tx1"/>
                </a:solidFill>
              </a:rPr>
              <a:t>k </a:t>
            </a:r>
          </a:p>
        </p:txBody>
      </p:sp>
      <p:sp>
        <p:nvSpPr>
          <p:cNvPr id="8" name="Rounded Rectangle 7"/>
          <p:cNvSpPr/>
          <p:nvPr/>
        </p:nvSpPr>
        <p:spPr>
          <a:xfrm>
            <a:off x="304800" y="2362200"/>
            <a:ext cx="43434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ounded Rectangle 9"/>
          <p:cNvSpPr/>
          <p:nvPr/>
        </p:nvSpPr>
        <p:spPr>
          <a:xfrm>
            <a:off x="762000" y="1208088"/>
            <a:ext cx="557213" cy="220662"/>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T</a:t>
            </a:r>
            <a:r>
              <a:rPr lang="en-US" sz="900" b="1" dirty="0">
                <a:solidFill>
                  <a:schemeClr val="tx1"/>
                </a:solidFill>
              </a:rPr>
              <a:t>anks</a:t>
            </a:r>
            <a:endParaRPr lang="en-US" sz="900" b="1" u="sng" dirty="0">
              <a:solidFill>
                <a:schemeClr val="tx1"/>
              </a:solidFill>
            </a:endParaRPr>
          </a:p>
        </p:txBody>
      </p:sp>
      <p:sp>
        <p:nvSpPr>
          <p:cNvPr id="7" name="Rounded Rectangle 6"/>
          <p:cNvSpPr/>
          <p:nvPr/>
        </p:nvSpPr>
        <p:spPr>
          <a:xfrm>
            <a:off x="87313" y="619125"/>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9" name="Title 8"/>
          <p:cNvSpPr>
            <a:spLocks noGrp="1"/>
          </p:cNvSpPr>
          <p:nvPr>
            <p:ph type="title" idx="4294967295"/>
          </p:nvPr>
        </p:nvSpPr>
        <p:spPr>
          <a:xfrm>
            <a:off x="227013" y="-529538"/>
            <a:ext cx="1848530" cy="442459"/>
          </a:xfrm>
        </p:spPr>
        <p:txBody>
          <a:bodyPr/>
          <a:lstStyle/>
          <a:p>
            <a:r>
              <a:rPr lang="en-US" dirty="0" smtClean="0"/>
              <a:t>  Bottom</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131763" y="131763"/>
            <a:ext cx="7812087" cy="579437"/>
          </a:xfrm>
          <a:prstGeom prst="rect">
            <a:avLst/>
          </a:prstGeom>
          <a:noFill/>
          <a:ln w="9525">
            <a:noFill/>
            <a:miter lim="800000"/>
            <a:headEnd/>
            <a:tailEnd/>
          </a:ln>
        </p:spPr>
        <p:txBody>
          <a:bodyPr lIns="86467" tIns="43236" rIns="86467" bIns="43236">
            <a:spAutoFit/>
          </a:bodyPr>
          <a:lstStyle/>
          <a:p>
            <a:pPr defTabSz="863600">
              <a:spcBef>
                <a:spcPct val="50000"/>
              </a:spcBef>
            </a:pPr>
            <a:r>
              <a:rPr lang="en-US" sz="3200" b="1" dirty="0">
                <a:solidFill>
                  <a:schemeClr val="bg1"/>
                </a:solidFill>
              </a:rPr>
              <a:t>PumperPal  Program Overview</a:t>
            </a:r>
          </a:p>
        </p:txBody>
      </p:sp>
      <p:sp>
        <p:nvSpPr>
          <p:cNvPr id="4" name="Rectangle 3"/>
          <p:cNvSpPr/>
          <p:nvPr/>
        </p:nvSpPr>
        <p:spPr>
          <a:xfrm>
            <a:off x="122238" y="909638"/>
            <a:ext cx="7467600" cy="1139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PumperPal Screens / Tabs / Navigation</a:t>
            </a:r>
          </a:p>
          <a:p>
            <a:pPr marL="465138" lvl="1" indent="-233363">
              <a:buFontTx/>
              <a:buChar char="•"/>
              <a:defRPr/>
            </a:pPr>
            <a:r>
              <a:rPr lang="en-US" sz="2400" b="1" dirty="0">
                <a:solidFill>
                  <a:schemeClr val="tx1"/>
                </a:solidFill>
                <a:latin typeface="Calibri" pitchFamily="34" charset="0"/>
              </a:rPr>
              <a:t>Overview</a:t>
            </a:r>
          </a:p>
        </p:txBody>
      </p:sp>
      <p:sp>
        <p:nvSpPr>
          <p:cNvPr id="3" name="Rectangle 2"/>
          <p:cNvSpPr/>
          <p:nvPr/>
        </p:nvSpPr>
        <p:spPr>
          <a:xfrm>
            <a:off x="714375" y="2095500"/>
            <a:ext cx="7467600" cy="3733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chemeClr val="tx1"/>
                </a:solidFill>
              </a:rPr>
              <a:t>The </a:t>
            </a:r>
            <a:r>
              <a:rPr lang="en-US" sz="2400" b="1" dirty="0">
                <a:solidFill>
                  <a:schemeClr val="tx2"/>
                </a:solidFill>
              </a:rPr>
              <a:t>PumperPal</a:t>
            </a:r>
            <a:r>
              <a:rPr lang="en-US" sz="2400" b="1" dirty="0">
                <a:solidFill>
                  <a:schemeClr val="tx1"/>
                </a:solidFill>
              </a:rPr>
              <a:t> program is written to be a user friendly Windows environment that reflects functional tabs and sub tabs. </a:t>
            </a:r>
          </a:p>
          <a:p>
            <a:pPr>
              <a:defRPr/>
            </a:pPr>
            <a:endParaRPr lang="en-US" sz="2400" b="1" dirty="0">
              <a:solidFill>
                <a:schemeClr val="tx1"/>
              </a:solidFill>
            </a:endParaRPr>
          </a:p>
          <a:p>
            <a:pPr>
              <a:defRPr/>
            </a:pPr>
            <a:r>
              <a:rPr lang="en-US" sz="2400" b="1" dirty="0">
                <a:solidFill>
                  <a:schemeClr val="tx1"/>
                </a:solidFill>
              </a:rPr>
              <a:t>There are several options when entering data: Using the Mouse, Tab key, Enter key and the Shortcut keys. </a:t>
            </a:r>
          </a:p>
          <a:p>
            <a:pPr>
              <a:defRPr/>
            </a:pPr>
            <a:endParaRPr lang="en-US" sz="2400" b="1" dirty="0">
              <a:solidFill>
                <a:schemeClr val="tx1"/>
              </a:solidFill>
            </a:endParaRPr>
          </a:p>
          <a:p>
            <a:pPr>
              <a:defRPr/>
            </a:pPr>
            <a:r>
              <a:rPr lang="en-US" sz="2400" b="1" dirty="0">
                <a:solidFill>
                  <a:schemeClr val="tx1"/>
                </a:solidFill>
              </a:rPr>
              <a:t>I will be going over the Overview/Navigation starting at the top of the page going </a:t>
            </a:r>
            <a:r>
              <a:rPr lang="en-US" sz="2400" b="1" dirty="0">
                <a:solidFill>
                  <a:schemeClr val="tx2"/>
                </a:solidFill>
              </a:rPr>
              <a:t>left to right </a:t>
            </a:r>
            <a:r>
              <a:rPr lang="en-US" sz="2400" b="1" dirty="0">
                <a:solidFill>
                  <a:schemeClr val="tx1"/>
                </a:solidFill>
              </a:rPr>
              <a:t>and </a:t>
            </a:r>
            <a:r>
              <a:rPr lang="en-US" sz="2400" b="1" dirty="0">
                <a:solidFill>
                  <a:schemeClr val="tx2"/>
                </a:solidFill>
              </a:rPr>
              <a:t>top to bottom</a:t>
            </a:r>
            <a:r>
              <a:rPr lang="en-US" sz="2400" b="1" dirty="0">
                <a:solidFill>
                  <a:schemeClr val="tx1"/>
                </a:solidFill>
              </a:rPr>
              <a:t>. </a:t>
            </a:r>
          </a:p>
        </p:txBody>
      </p:sp>
      <p:sp>
        <p:nvSpPr>
          <p:cNvPr id="5" name="Title 4"/>
          <p:cNvSpPr>
            <a:spLocks noGrp="1"/>
          </p:cNvSpPr>
          <p:nvPr>
            <p:ph type="title" idx="4294967295"/>
          </p:nvPr>
        </p:nvSpPr>
        <p:spPr>
          <a:xfrm>
            <a:off x="227013" y="-500509"/>
            <a:ext cx="1413101" cy="398916"/>
          </a:xfrm>
        </p:spPr>
        <p:txBody>
          <a:bodyPr/>
          <a:lstStyle/>
          <a:p>
            <a:r>
              <a:rPr lang="en-US" dirty="0" smtClean="0"/>
              <a:t>Intro</a:t>
            </a:r>
            <a:r>
              <a:rPr lang="en-US" baseline="0" dirty="0" smtClean="0"/>
              <a:t> 6</a:t>
            </a: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7"/>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5" name="Rectangle 4"/>
          <p:cNvSpPr/>
          <p:nvPr/>
        </p:nvSpPr>
        <p:spPr>
          <a:xfrm>
            <a:off x="4953000" y="2192338"/>
            <a:ext cx="3276600" cy="108426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Tank capacity is reflected in the Bbl/Description box </a:t>
            </a:r>
          </a:p>
        </p:txBody>
      </p:sp>
      <p:sp>
        <p:nvSpPr>
          <p:cNvPr id="8" name="Rounded Rectangle 7"/>
          <p:cNvSpPr/>
          <p:nvPr/>
        </p:nvSpPr>
        <p:spPr>
          <a:xfrm>
            <a:off x="304800" y="2667000"/>
            <a:ext cx="43434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ectangle 8"/>
          <p:cNvSpPr/>
          <p:nvPr/>
        </p:nvSpPr>
        <p:spPr>
          <a:xfrm>
            <a:off x="4953000" y="3429000"/>
            <a:ext cx="3276600" cy="1752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All of the information in                                </a:t>
            </a:r>
          </a:p>
          <a:p>
            <a:pPr algn="ctr">
              <a:defRPr/>
            </a:pPr>
            <a:r>
              <a:rPr lang="en-US" sz="2000" b="1" dirty="0">
                <a:solidFill>
                  <a:schemeClr val="tx1"/>
                </a:solidFill>
              </a:rPr>
              <a:t>          can be edited under the </a:t>
            </a:r>
            <a:r>
              <a:rPr lang="en-US" sz="2000" b="1" dirty="0">
                <a:solidFill>
                  <a:srgbClr val="0000FF"/>
                </a:solidFill>
              </a:rPr>
              <a:t>Equipment Tab </a:t>
            </a:r>
            <a:r>
              <a:rPr lang="en-US" sz="2000" b="1" dirty="0">
                <a:solidFill>
                  <a:schemeClr val="tx1"/>
                </a:solidFill>
              </a:rPr>
              <a:t>and will be gone over in more detail later</a:t>
            </a:r>
          </a:p>
        </p:txBody>
      </p:sp>
      <p:sp>
        <p:nvSpPr>
          <p:cNvPr id="11" name="Rounded Rectangle 10"/>
          <p:cNvSpPr/>
          <p:nvPr/>
        </p:nvSpPr>
        <p:spPr>
          <a:xfrm>
            <a:off x="762000" y="1208088"/>
            <a:ext cx="557213" cy="220662"/>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T</a:t>
            </a:r>
            <a:r>
              <a:rPr lang="en-US" sz="900" b="1" dirty="0">
                <a:solidFill>
                  <a:schemeClr val="tx1"/>
                </a:solidFill>
              </a:rPr>
              <a:t>anks</a:t>
            </a:r>
            <a:endParaRPr lang="en-US" sz="900" b="1" u="sng" dirty="0">
              <a:solidFill>
                <a:schemeClr val="tx1"/>
              </a:solidFill>
            </a:endParaRPr>
          </a:p>
        </p:txBody>
      </p:sp>
      <p:sp>
        <p:nvSpPr>
          <p:cNvPr id="12" name="Rounded Rectangle 11"/>
          <p:cNvSpPr/>
          <p:nvPr/>
        </p:nvSpPr>
        <p:spPr>
          <a:xfrm>
            <a:off x="87313" y="619125"/>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0" name="WordArt 12"/>
          <p:cNvSpPr>
            <a:spLocks noChangeArrowheads="1" noChangeShapeType="1" noTextEdit="1"/>
          </p:cNvSpPr>
          <p:nvPr/>
        </p:nvSpPr>
        <p:spPr bwMode="auto">
          <a:xfrm>
            <a:off x="5324475" y="3806825"/>
            <a:ext cx="714375" cy="412750"/>
          </a:xfrm>
          <a:prstGeom prst="rect">
            <a:avLst/>
          </a:prstGeom>
        </p:spPr>
        <p:txBody>
          <a:bodyPr wrap="none" fromWordArt="1">
            <a:prstTxWarp prst="textPlain">
              <a:avLst>
                <a:gd name="adj" fmla="val 50000"/>
              </a:avLst>
            </a:prstTxWarp>
          </a:bodyPr>
          <a:lstStyle/>
          <a:p>
            <a:pPr algn="ctr"/>
            <a:r>
              <a:rPr lang="en-US" kern="10" dirty="0">
                <a:ln w="9525">
                  <a:solidFill>
                    <a:srgbClr val="000000"/>
                  </a:solidFill>
                  <a:round/>
                  <a:headEnd/>
                  <a:tailEnd/>
                </a:ln>
                <a:solidFill>
                  <a:schemeClr val="bg2"/>
                </a:solidFill>
                <a:latin typeface="Arial Black"/>
              </a:rPr>
              <a:t>Grey</a:t>
            </a:r>
          </a:p>
        </p:txBody>
      </p:sp>
      <p:sp>
        <p:nvSpPr>
          <p:cNvPr id="13" name="Title 12"/>
          <p:cNvSpPr>
            <a:spLocks noGrp="1"/>
          </p:cNvSpPr>
          <p:nvPr>
            <p:ph type="title" idx="4294967295"/>
          </p:nvPr>
        </p:nvSpPr>
        <p:spPr>
          <a:xfrm>
            <a:off x="227014" y="-515023"/>
            <a:ext cx="2472644" cy="456974"/>
          </a:xfrm>
        </p:spPr>
        <p:txBody>
          <a:bodyPr/>
          <a:lstStyle/>
          <a:p>
            <a:r>
              <a:rPr lang="en-US" dirty="0" smtClean="0"/>
              <a:t>  Description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3"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7"/>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5" name="Rectangle 4"/>
          <p:cNvSpPr/>
          <p:nvPr/>
        </p:nvSpPr>
        <p:spPr>
          <a:xfrm>
            <a:off x="4953000" y="2590800"/>
            <a:ext cx="3276600" cy="132873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Use/Calc indicates the primary liquid stored in tank and the Bbl per inch </a:t>
            </a:r>
          </a:p>
        </p:txBody>
      </p:sp>
      <p:sp>
        <p:nvSpPr>
          <p:cNvPr id="8" name="Rounded Rectangle 7"/>
          <p:cNvSpPr/>
          <p:nvPr/>
        </p:nvSpPr>
        <p:spPr>
          <a:xfrm>
            <a:off x="304800" y="2986088"/>
            <a:ext cx="43434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ounded Rectangle 9"/>
          <p:cNvSpPr/>
          <p:nvPr/>
        </p:nvSpPr>
        <p:spPr>
          <a:xfrm>
            <a:off x="762000" y="1177925"/>
            <a:ext cx="557213" cy="22225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T</a:t>
            </a:r>
            <a:r>
              <a:rPr lang="en-US" sz="900" b="1" dirty="0">
                <a:solidFill>
                  <a:schemeClr val="tx1"/>
                </a:solidFill>
              </a:rPr>
              <a:t>anks</a:t>
            </a:r>
            <a:endParaRPr lang="en-US" sz="900" b="1" u="sng" dirty="0">
              <a:solidFill>
                <a:schemeClr val="tx1"/>
              </a:solidFill>
            </a:endParaRPr>
          </a:p>
        </p:txBody>
      </p:sp>
      <p:sp>
        <p:nvSpPr>
          <p:cNvPr id="7" name="Rounded Rectangle 6"/>
          <p:cNvSpPr/>
          <p:nvPr/>
        </p:nvSpPr>
        <p:spPr>
          <a:xfrm>
            <a:off x="87313" y="619125"/>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9" name="Title 8"/>
          <p:cNvSpPr>
            <a:spLocks noGrp="1"/>
          </p:cNvSpPr>
          <p:nvPr>
            <p:ph type="title" idx="4294967295"/>
          </p:nvPr>
        </p:nvSpPr>
        <p:spPr>
          <a:xfrm>
            <a:off x="227014" y="-500510"/>
            <a:ext cx="2066244" cy="442459"/>
          </a:xfrm>
        </p:spPr>
        <p:txBody>
          <a:bodyPr/>
          <a:lstStyle/>
          <a:p>
            <a:r>
              <a:rPr lang="en-US" dirty="0" smtClean="0"/>
              <a:t>  Use/Calc</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7"/>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5" name="Rectangle 4"/>
          <p:cNvSpPr/>
          <p:nvPr/>
        </p:nvSpPr>
        <p:spPr>
          <a:xfrm>
            <a:off x="4953000" y="3200400"/>
            <a:ext cx="3276600" cy="609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Purchaser Number </a:t>
            </a:r>
          </a:p>
        </p:txBody>
      </p:sp>
      <p:sp>
        <p:nvSpPr>
          <p:cNvPr id="8" name="Rounded Rectangle 7"/>
          <p:cNvSpPr/>
          <p:nvPr/>
        </p:nvSpPr>
        <p:spPr>
          <a:xfrm>
            <a:off x="304800" y="3305175"/>
            <a:ext cx="43434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ounded Rectangle 9"/>
          <p:cNvSpPr/>
          <p:nvPr/>
        </p:nvSpPr>
        <p:spPr>
          <a:xfrm>
            <a:off x="762000" y="1208088"/>
            <a:ext cx="557213" cy="220662"/>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T</a:t>
            </a:r>
            <a:r>
              <a:rPr lang="en-US" sz="900" b="1" dirty="0">
                <a:solidFill>
                  <a:schemeClr val="tx1"/>
                </a:solidFill>
              </a:rPr>
              <a:t>anks</a:t>
            </a:r>
            <a:endParaRPr lang="en-US" sz="900" b="1" u="sng" dirty="0">
              <a:solidFill>
                <a:schemeClr val="tx1"/>
              </a:solidFill>
            </a:endParaRPr>
          </a:p>
        </p:txBody>
      </p:sp>
      <p:sp>
        <p:nvSpPr>
          <p:cNvPr id="7" name="Rounded Rectangle 6"/>
          <p:cNvSpPr/>
          <p:nvPr/>
        </p:nvSpPr>
        <p:spPr>
          <a:xfrm>
            <a:off x="87313" y="619125"/>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9" name="Title 8"/>
          <p:cNvSpPr>
            <a:spLocks noGrp="1"/>
          </p:cNvSpPr>
          <p:nvPr>
            <p:ph type="title" idx="4294967295"/>
          </p:nvPr>
        </p:nvSpPr>
        <p:spPr>
          <a:xfrm>
            <a:off x="227013" y="-529537"/>
            <a:ext cx="2298473" cy="456974"/>
          </a:xfrm>
        </p:spPr>
        <p:txBody>
          <a:bodyPr/>
          <a:lstStyle/>
          <a:p>
            <a:r>
              <a:rPr lang="en-US" dirty="0" smtClean="0"/>
              <a:t>  Purchaser</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7"/>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5" name="Rectangle 4"/>
          <p:cNvSpPr/>
          <p:nvPr/>
        </p:nvSpPr>
        <p:spPr>
          <a:xfrm>
            <a:off x="4953000" y="3429000"/>
            <a:ext cx="3276600" cy="685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Stock in tank Oil/Water </a:t>
            </a:r>
          </a:p>
        </p:txBody>
      </p:sp>
      <p:sp>
        <p:nvSpPr>
          <p:cNvPr id="8" name="Rounded Rectangle 7"/>
          <p:cNvSpPr/>
          <p:nvPr/>
        </p:nvSpPr>
        <p:spPr>
          <a:xfrm>
            <a:off x="304800" y="3609975"/>
            <a:ext cx="43434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Rounded Rectangle 9"/>
          <p:cNvSpPr/>
          <p:nvPr/>
        </p:nvSpPr>
        <p:spPr>
          <a:xfrm>
            <a:off x="790575" y="1222375"/>
            <a:ext cx="557213" cy="220663"/>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T</a:t>
            </a:r>
            <a:r>
              <a:rPr lang="en-US" sz="900" b="1" dirty="0">
                <a:solidFill>
                  <a:schemeClr val="tx1"/>
                </a:solidFill>
              </a:rPr>
              <a:t>anks</a:t>
            </a:r>
            <a:endParaRPr lang="en-US" sz="900" b="1" u="sng" dirty="0">
              <a:solidFill>
                <a:schemeClr val="tx1"/>
              </a:solidFill>
            </a:endParaRPr>
          </a:p>
        </p:txBody>
      </p:sp>
      <p:sp>
        <p:nvSpPr>
          <p:cNvPr id="7" name="Rounded Rectangle 6"/>
          <p:cNvSpPr/>
          <p:nvPr/>
        </p:nvSpPr>
        <p:spPr>
          <a:xfrm>
            <a:off x="87313" y="619125"/>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9" name="Title 8"/>
          <p:cNvSpPr>
            <a:spLocks noGrp="1"/>
          </p:cNvSpPr>
          <p:nvPr>
            <p:ph type="title" idx="4294967295"/>
          </p:nvPr>
        </p:nvSpPr>
        <p:spPr>
          <a:xfrm>
            <a:off x="227014" y="-529537"/>
            <a:ext cx="1572758" cy="471488"/>
          </a:xfrm>
        </p:spPr>
        <p:txBody>
          <a:bodyPr/>
          <a:lstStyle/>
          <a:p>
            <a:r>
              <a:rPr lang="en-US" dirty="0" smtClean="0"/>
              <a:t>  Stock</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7586" name="Picture 7"/>
          <p:cNvPicPr>
            <a:picLocks noChangeAspect="1" noChangeArrowheads="1"/>
          </p:cNvPicPr>
          <p:nvPr/>
        </p:nvPicPr>
        <p:blipFill>
          <a:blip r:embed="rId2" cstate="print"/>
          <a:srcRect/>
          <a:stretch>
            <a:fillRect/>
          </a:stretch>
        </p:blipFill>
        <p:spPr bwMode="auto">
          <a:xfrm>
            <a:off x="0" y="0"/>
            <a:ext cx="9144000" cy="6884988"/>
          </a:xfrm>
          <a:prstGeom prst="rect">
            <a:avLst/>
          </a:prstGeom>
          <a:noFill/>
          <a:ln w="9525">
            <a:noFill/>
            <a:miter lim="800000"/>
            <a:headEnd/>
            <a:tailEnd/>
          </a:ln>
        </p:spPr>
      </p:pic>
      <p:sp>
        <p:nvSpPr>
          <p:cNvPr id="5" name="Rectangle 4"/>
          <p:cNvSpPr/>
          <p:nvPr/>
        </p:nvSpPr>
        <p:spPr>
          <a:xfrm>
            <a:off x="4953000" y="1905000"/>
            <a:ext cx="3276600" cy="12954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F11 to calculate, production will also calculate when another tab is selected</a:t>
            </a:r>
          </a:p>
        </p:txBody>
      </p:sp>
      <p:sp>
        <p:nvSpPr>
          <p:cNvPr id="8" name="Rounded Rectangle 7"/>
          <p:cNvSpPr/>
          <p:nvPr/>
        </p:nvSpPr>
        <p:spPr>
          <a:xfrm>
            <a:off x="762000" y="1208088"/>
            <a:ext cx="557213" cy="220662"/>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T</a:t>
            </a:r>
            <a:r>
              <a:rPr lang="en-US" sz="900" b="1" dirty="0">
                <a:solidFill>
                  <a:schemeClr val="tx1"/>
                </a:solidFill>
              </a:rPr>
              <a:t>anks</a:t>
            </a:r>
            <a:endParaRPr lang="en-US" sz="900" b="1" u="sng" dirty="0">
              <a:solidFill>
                <a:schemeClr val="tx1"/>
              </a:solidFill>
            </a:endParaRPr>
          </a:p>
        </p:txBody>
      </p:sp>
      <p:sp>
        <p:nvSpPr>
          <p:cNvPr id="6" name="Rounded Rectangle 5"/>
          <p:cNvSpPr/>
          <p:nvPr/>
        </p:nvSpPr>
        <p:spPr>
          <a:xfrm>
            <a:off x="87313" y="619125"/>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7" name="Title 6"/>
          <p:cNvSpPr>
            <a:spLocks noGrp="1"/>
          </p:cNvSpPr>
          <p:nvPr>
            <p:ph type="title" idx="4294967295"/>
          </p:nvPr>
        </p:nvSpPr>
        <p:spPr>
          <a:xfrm>
            <a:off x="227013" y="-529537"/>
            <a:ext cx="1079273" cy="456974"/>
          </a:xfrm>
        </p:spPr>
        <p:txBody>
          <a:bodyPr/>
          <a:lstStyle/>
          <a:p>
            <a:r>
              <a:rPr lang="en-US" dirty="0" smtClean="0"/>
              <a:t>  F11</a:t>
            </a:r>
            <a:endParaRPr lang="en-US" dirty="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cstate="print"/>
          <a:srcRect/>
          <a:stretch>
            <a:fillRect/>
          </a:stretch>
        </p:blipFill>
        <p:spPr bwMode="auto">
          <a:xfrm>
            <a:off x="0" y="30163"/>
            <a:ext cx="9144000" cy="6827837"/>
          </a:xfrm>
          <a:prstGeom prst="rect">
            <a:avLst/>
          </a:prstGeom>
          <a:noFill/>
          <a:ln w="9525">
            <a:noFill/>
            <a:miter lim="800000"/>
            <a:headEnd/>
            <a:tailEnd/>
          </a:ln>
        </p:spPr>
      </p:pic>
      <p:sp>
        <p:nvSpPr>
          <p:cNvPr id="7" name="Rounded Rectangle 6"/>
          <p:cNvSpPr/>
          <p:nvPr/>
        </p:nvSpPr>
        <p:spPr>
          <a:xfrm>
            <a:off x="1219200" y="1184275"/>
            <a:ext cx="750888" cy="2301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W</a:t>
            </a:r>
            <a:r>
              <a:rPr lang="en-US" sz="900" b="1" dirty="0">
                <a:solidFill>
                  <a:schemeClr val="tx1"/>
                </a:solidFill>
              </a:rPr>
              <a:t>ellhead</a:t>
            </a:r>
            <a:endParaRPr lang="en-US" sz="900" b="1" u="sng" dirty="0">
              <a:solidFill>
                <a:schemeClr val="tx1"/>
              </a:solidFill>
            </a:endParaRPr>
          </a:p>
        </p:txBody>
      </p:sp>
      <p:cxnSp>
        <p:nvCxnSpPr>
          <p:cNvPr id="8" name="Straight Arrow Connector 7"/>
          <p:cNvCxnSpPr>
            <a:stCxn id="10" idx="0"/>
          </p:cNvCxnSpPr>
          <p:nvPr/>
        </p:nvCxnSpPr>
        <p:spPr>
          <a:xfrm rot="16200000" flipV="1">
            <a:off x="1828800" y="1524000"/>
            <a:ext cx="2760663" cy="260826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741488" y="4208463"/>
            <a:ext cx="5545137" cy="17716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Wellhead Tab </a:t>
            </a:r>
            <a:r>
              <a:rPr lang="en-US" sz="2000" b="1" dirty="0">
                <a:solidFill>
                  <a:schemeClr val="tx1"/>
                </a:solidFill>
                <a:latin typeface="Calibri" pitchFamily="34" charset="0"/>
              </a:rPr>
              <a:t>(F3 or Alt+W)</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Wellhead Pressures and Choke Size</a:t>
            </a:r>
          </a:p>
          <a:p>
            <a:pPr marL="465138" lvl="1" indent="-233363">
              <a:buFontTx/>
              <a:buChar char="•"/>
              <a:defRPr/>
            </a:pPr>
            <a:r>
              <a:rPr lang="en-US" sz="2000" b="1" dirty="0">
                <a:solidFill>
                  <a:schemeClr val="tx1"/>
                </a:solidFill>
                <a:latin typeface="Calibri" pitchFamily="34" charset="0"/>
              </a:rPr>
              <a:t>Daily Producing Status and Producing Method</a:t>
            </a:r>
          </a:p>
          <a:p>
            <a:pPr marL="465138" lvl="1" indent="-233363">
              <a:buFontTx/>
              <a:buChar char="•"/>
              <a:defRPr/>
            </a:pPr>
            <a:r>
              <a:rPr lang="en-US" sz="2000" b="1" dirty="0">
                <a:solidFill>
                  <a:schemeClr val="tx1"/>
                </a:solidFill>
                <a:latin typeface="Calibri" pitchFamily="34" charset="0"/>
              </a:rPr>
              <a:t>Downtime (</a:t>
            </a:r>
            <a:r>
              <a:rPr lang="en-US" sz="2000" b="1" dirty="0">
                <a:solidFill>
                  <a:srgbClr val="0000FF"/>
                </a:solidFill>
                <a:latin typeface="Calibri" pitchFamily="34" charset="0"/>
              </a:rPr>
              <a:t>Special Topics</a:t>
            </a:r>
            <a:r>
              <a:rPr lang="en-US" sz="2000" b="1" dirty="0">
                <a:solidFill>
                  <a:schemeClr val="tx1"/>
                </a:solidFill>
                <a:latin typeface="Calibri" pitchFamily="34" charset="0"/>
              </a:rPr>
              <a:t>)</a:t>
            </a:r>
          </a:p>
          <a:p>
            <a:pPr marL="465138" lvl="1" indent="-233363">
              <a:buFontTx/>
              <a:buChar char="•"/>
              <a:defRPr/>
            </a:pPr>
            <a:r>
              <a:rPr lang="en-US" sz="2000" b="1" dirty="0">
                <a:solidFill>
                  <a:schemeClr val="tx1"/>
                </a:solidFill>
                <a:latin typeface="Calibri" pitchFamily="34" charset="0"/>
              </a:rPr>
              <a:t>Comments</a:t>
            </a:r>
          </a:p>
          <a:p>
            <a:pPr marL="465138" lvl="1" indent="-233363">
              <a:buFontTx/>
              <a:buChar char="•"/>
              <a:defRPr/>
            </a:pPr>
            <a:endParaRPr lang="en-US" sz="2000" b="1" dirty="0">
              <a:solidFill>
                <a:srgbClr val="0000FF"/>
              </a:solidFill>
              <a:latin typeface="Calibri" pitchFamily="34" charset="0"/>
            </a:endParaRPr>
          </a:p>
        </p:txBody>
      </p:sp>
      <p:sp>
        <p:nvSpPr>
          <p:cNvPr id="11" name="Rounded Rectangle 10"/>
          <p:cNvSpPr/>
          <p:nvPr/>
        </p:nvSpPr>
        <p:spPr>
          <a:xfrm>
            <a:off x="87313" y="598488"/>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pic>
        <p:nvPicPr>
          <p:cNvPr id="9" name="Picture 2"/>
          <p:cNvPicPr>
            <a:picLocks noChangeAspect="1" noChangeArrowheads="1"/>
          </p:cNvPicPr>
          <p:nvPr/>
        </p:nvPicPr>
        <p:blipFill>
          <a:blip r:embed="rId3" cstate="print"/>
          <a:srcRect/>
          <a:stretch>
            <a:fillRect/>
          </a:stretch>
        </p:blipFill>
        <p:spPr bwMode="auto">
          <a:xfrm>
            <a:off x="1581150" y="2667000"/>
            <a:ext cx="781050" cy="476250"/>
          </a:xfrm>
          <a:prstGeom prst="rect">
            <a:avLst/>
          </a:prstGeom>
          <a:noFill/>
          <a:ln w="9525">
            <a:noFill/>
            <a:miter lim="800000"/>
            <a:headEnd/>
            <a:tailEnd/>
          </a:ln>
        </p:spPr>
      </p:pic>
      <p:pic>
        <p:nvPicPr>
          <p:cNvPr id="12" name="Picture 3"/>
          <p:cNvPicPr>
            <a:picLocks noChangeAspect="1" noChangeArrowheads="1"/>
          </p:cNvPicPr>
          <p:nvPr/>
        </p:nvPicPr>
        <p:blipFill>
          <a:blip r:embed="rId4" cstate="print"/>
          <a:srcRect/>
          <a:stretch>
            <a:fillRect/>
          </a:stretch>
        </p:blipFill>
        <p:spPr bwMode="auto">
          <a:xfrm>
            <a:off x="2471738" y="1981200"/>
            <a:ext cx="1552575" cy="1057275"/>
          </a:xfrm>
          <a:prstGeom prst="rect">
            <a:avLst/>
          </a:prstGeom>
          <a:noFill/>
          <a:ln w="9525">
            <a:noFill/>
            <a:miter lim="800000"/>
            <a:headEnd/>
            <a:tailEnd/>
          </a:ln>
        </p:spPr>
      </p:pic>
      <p:sp>
        <p:nvSpPr>
          <p:cNvPr id="14" name="Rounded Rectangle 13"/>
          <p:cNvSpPr>
            <a:spLocks noChangeArrowheads="1"/>
          </p:cNvSpPr>
          <p:nvPr/>
        </p:nvSpPr>
        <p:spPr bwMode="auto">
          <a:xfrm>
            <a:off x="696913" y="1597025"/>
            <a:ext cx="1727200" cy="914400"/>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5" name="Rounded Rectangle 14"/>
          <p:cNvSpPr>
            <a:spLocks noChangeArrowheads="1"/>
          </p:cNvSpPr>
          <p:nvPr/>
        </p:nvSpPr>
        <p:spPr bwMode="auto">
          <a:xfrm>
            <a:off x="2409825" y="1597025"/>
            <a:ext cx="1668463" cy="155257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6" name="Rounded Rectangle 15"/>
          <p:cNvSpPr>
            <a:spLocks noChangeArrowheads="1"/>
          </p:cNvSpPr>
          <p:nvPr/>
        </p:nvSpPr>
        <p:spPr bwMode="auto">
          <a:xfrm>
            <a:off x="522288" y="3121025"/>
            <a:ext cx="4092575" cy="985838"/>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7" name="Rounded Rectangle 16"/>
          <p:cNvSpPr>
            <a:spLocks noChangeArrowheads="1"/>
          </p:cNvSpPr>
          <p:nvPr/>
        </p:nvSpPr>
        <p:spPr bwMode="auto">
          <a:xfrm>
            <a:off x="465138" y="2466975"/>
            <a:ext cx="1973262" cy="741363"/>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9" name="Freeform 18"/>
          <p:cNvSpPr>
            <a:spLocks/>
          </p:cNvSpPr>
          <p:nvPr/>
        </p:nvSpPr>
        <p:spPr bwMode="auto">
          <a:xfrm>
            <a:off x="522288" y="2162175"/>
            <a:ext cx="4179887" cy="1190625"/>
          </a:xfrm>
          <a:custGeom>
            <a:avLst/>
            <a:gdLst>
              <a:gd name="T0" fmla="*/ 0 w 4180114"/>
              <a:gd name="T1" fmla="*/ 5813293 h 1016000"/>
              <a:gd name="T2" fmla="*/ 0 w 4180114"/>
              <a:gd name="T3" fmla="*/ 1993133 h 1016000"/>
              <a:gd name="T4" fmla="*/ 1871323 w 4180114"/>
              <a:gd name="T5" fmla="*/ 1827029 h 1016000"/>
              <a:gd name="T6" fmla="*/ 1885837 w 4180114"/>
              <a:gd name="T7" fmla="*/ 0 h 1016000"/>
              <a:gd name="T8" fmla="*/ 4177835 w 4180114"/>
              <a:gd name="T9" fmla="*/ 0 h 1016000"/>
              <a:gd name="T10" fmla="*/ 4177835 w 4180114"/>
              <a:gd name="T11" fmla="*/ 5647196 h 1016000"/>
              <a:gd name="T12" fmla="*/ 0 w 4180114"/>
              <a:gd name="T13" fmla="*/ 5813293 h 1016000"/>
              <a:gd name="T14" fmla="*/ 0 60000 65536"/>
              <a:gd name="T15" fmla="*/ 0 60000 65536"/>
              <a:gd name="T16" fmla="*/ 0 60000 65536"/>
              <a:gd name="T17" fmla="*/ 0 60000 65536"/>
              <a:gd name="T18" fmla="*/ 0 60000 65536"/>
              <a:gd name="T19" fmla="*/ 0 60000 65536"/>
              <a:gd name="T20" fmla="*/ 0 60000 65536"/>
              <a:gd name="T21" fmla="*/ 0 w 4180114"/>
              <a:gd name="T22" fmla="*/ 0 h 1016000"/>
              <a:gd name="T23" fmla="*/ 4180114 w 4180114"/>
              <a:gd name="T24" fmla="*/ 1016000 h 1016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80114" h="1016000">
                <a:moveTo>
                  <a:pt x="0" y="1016000"/>
                </a:moveTo>
                <a:lnTo>
                  <a:pt x="0" y="348343"/>
                </a:lnTo>
                <a:lnTo>
                  <a:pt x="1872343" y="319314"/>
                </a:lnTo>
                <a:lnTo>
                  <a:pt x="1886857" y="0"/>
                </a:lnTo>
                <a:lnTo>
                  <a:pt x="4180114" y="0"/>
                </a:lnTo>
                <a:lnTo>
                  <a:pt x="4180114" y="986971"/>
                </a:lnTo>
                <a:lnTo>
                  <a:pt x="0" y="1016000"/>
                </a:lnTo>
                <a:close/>
              </a:path>
            </a:pathLst>
          </a:custGeom>
          <a:noFill/>
          <a:ln w="28575" cap="flat" cmpd="sng" algn="ctr">
            <a:solidFill>
              <a:srgbClr val="C00000"/>
            </a:solidFill>
            <a:prstDash val="solid"/>
            <a:round/>
            <a:headEnd type="none" w="med" len="med"/>
            <a:tailEnd type="none" w="med" len="med"/>
          </a:ln>
        </p:spPr>
        <p:txBody>
          <a:bodyPr/>
          <a:lstStyle/>
          <a:p>
            <a:endParaRPr lang="en-US" dirty="0"/>
          </a:p>
        </p:txBody>
      </p:sp>
      <p:sp>
        <p:nvSpPr>
          <p:cNvPr id="18" name="Title 17"/>
          <p:cNvSpPr>
            <a:spLocks noGrp="1"/>
          </p:cNvSpPr>
          <p:nvPr>
            <p:ph type="title" idx="4294967295"/>
          </p:nvPr>
        </p:nvSpPr>
        <p:spPr>
          <a:xfrm>
            <a:off x="227014" y="-544052"/>
            <a:ext cx="1877558" cy="442459"/>
          </a:xfrm>
        </p:spPr>
        <p:txBody>
          <a:bodyPr/>
          <a:lstStyle/>
          <a:p>
            <a:r>
              <a:rPr lang="en-US" dirty="0" smtClean="0"/>
              <a:t>Wellhead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3" presetClass="exit" presetSubtype="10" fill="hold" nodeType="withEffect">
                                  <p:stCondLst>
                                    <p:cond delay="0"/>
                                  </p:stCondLst>
                                  <p:childTnLst>
                                    <p:animEffect transition="out" filter="blinds(horizontal)">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2" end="2"/>
                                            </p:txEl>
                                          </p:spTgt>
                                        </p:tgtEl>
                                        <p:attrNameLst>
                                          <p:attrName>ppt_c</p:attrName>
                                        </p:attrNameLst>
                                      </p:cBhvr>
                                      <p:to>
                                        <a:schemeClr val="bg2"/>
                                      </p:to>
                                    </p:animClr>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childTnLst>
                                </p:cTn>
                              </p:par>
                              <p:par>
                                <p:cTn id="22" presetID="3" presetClass="exit" presetSubtype="10" fill="hold" grpId="1" nodeType="withEffect">
                                  <p:stCondLst>
                                    <p:cond delay="0"/>
                                  </p:stCondLst>
                                  <p:childTnLst>
                                    <p:animEffect transition="out" filter="blinds(horizontal)">
                                      <p:cBhvr>
                                        <p:cTn id="23" dur="500"/>
                                        <p:tgtEl>
                                          <p:spTgt spid="14"/>
                                        </p:tgtEl>
                                      </p:cBhvr>
                                    </p:animEffect>
                                    <p:set>
                                      <p:cBhvr>
                                        <p:cTn id="24" dur="1" fill="hold">
                                          <p:stCondLst>
                                            <p:cond delay="499"/>
                                          </p:stCondLst>
                                        </p:cTn>
                                        <p:tgtEl>
                                          <p:spTgt spid="14"/>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3" end="3"/>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4" end="4"/>
                                            </p:txEl>
                                          </p:spTgt>
                                        </p:tgtEl>
                                        <p:attrNameLst>
                                          <p:attrName>ppt_c</p:attrName>
                                        </p:attrNameLst>
                                      </p:cBhvr>
                                      <p:to>
                                        <a:schemeClr val="bg2"/>
                                      </p:to>
                                    </p:animClr>
                                  </p:subTnLst>
                                </p:cTn>
                              </p:par>
                              <p:par>
                                <p:cTn id="39" presetID="3" presetClass="exit" presetSubtype="10" fill="hold" grpId="1" nodeType="withEffect">
                                  <p:stCondLst>
                                    <p:cond delay="0"/>
                                  </p:stCondLst>
                                  <p:childTnLst>
                                    <p:animEffect transition="out" filter="blinds(horizontal)">
                                      <p:cBhvr>
                                        <p:cTn id="40" dur="500"/>
                                        <p:tgtEl>
                                          <p:spTgt spid="17"/>
                                        </p:tgtEl>
                                      </p:cBhvr>
                                    </p:animEffect>
                                    <p:set>
                                      <p:cBhvr>
                                        <p:cTn id="41" dur="1" fill="hold">
                                          <p:stCondLst>
                                            <p:cond delay="499"/>
                                          </p:stCondLst>
                                        </p:cTn>
                                        <p:tgtEl>
                                          <p:spTgt spid="17"/>
                                        </p:tgtEl>
                                        <p:attrNameLst>
                                          <p:attrName>style.visibility</p:attrName>
                                        </p:attrNameLst>
                                      </p:cBhvr>
                                      <p:to>
                                        <p:strVal val="hidden"/>
                                      </p:to>
                                    </p:set>
                                  </p:childTnLst>
                                </p:cTn>
                              </p:par>
                              <p:par>
                                <p:cTn id="42" presetID="3" presetClass="exit" presetSubtype="10" fill="hold" grpId="1" nodeType="withEffect">
                                  <p:stCondLst>
                                    <p:cond delay="0"/>
                                  </p:stCondLst>
                                  <p:childTnLst>
                                    <p:animEffect transition="out" filter="blinds(horizontal)">
                                      <p:cBhvr>
                                        <p:cTn id="43" dur="500"/>
                                        <p:tgtEl>
                                          <p:spTgt spid="15"/>
                                        </p:tgtEl>
                                      </p:cBhvr>
                                    </p:animEffect>
                                    <p:set>
                                      <p:cBhvr>
                                        <p:cTn id="44" dur="1" fill="hold">
                                          <p:stCondLst>
                                            <p:cond delay="499"/>
                                          </p:stCondLst>
                                        </p:cTn>
                                        <p:tgtEl>
                                          <p:spTgt spid="15"/>
                                        </p:tgtEl>
                                        <p:attrNameLst>
                                          <p:attrName>style.visibility</p:attrName>
                                        </p:attrNameLst>
                                      </p:cBhvr>
                                      <p:to>
                                        <p:strVal val="hidden"/>
                                      </p:to>
                                    </p:set>
                                  </p:childTnLst>
                                </p:cTn>
                              </p:par>
                              <p:par>
                                <p:cTn id="45" presetID="3" presetClass="exit" presetSubtype="10" fill="hold" nodeType="withEffect">
                                  <p:stCondLst>
                                    <p:cond delay="0"/>
                                  </p:stCondLst>
                                  <p:childTnLst>
                                    <p:animEffect transition="out" filter="blinds(horizontal)">
                                      <p:cBhvr>
                                        <p:cTn id="46" dur="500"/>
                                        <p:tgtEl>
                                          <p:spTgt spid="9"/>
                                        </p:tgtEl>
                                      </p:cBhvr>
                                    </p:animEffect>
                                    <p:set>
                                      <p:cBhvr>
                                        <p:cTn id="47" dur="1" fill="hold">
                                          <p:stCondLst>
                                            <p:cond delay="499"/>
                                          </p:stCondLst>
                                        </p:cTn>
                                        <p:tgtEl>
                                          <p:spTgt spid="9"/>
                                        </p:tgtEl>
                                        <p:attrNameLst>
                                          <p:attrName>style.visibility</p:attrName>
                                        </p:attrNameLst>
                                      </p:cBhvr>
                                      <p:to>
                                        <p:strVal val="hidden"/>
                                      </p:to>
                                    </p:set>
                                  </p:childTnLst>
                                </p:cTn>
                              </p:par>
                              <p:par>
                                <p:cTn id="48" presetID="3" presetClass="exit" presetSubtype="10" fill="hold" nodeType="withEffect">
                                  <p:stCondLst>
                                    <p:cond delay="0"/>
                                  </p:stCondLst>
                                  <p:childTnLst>
                                    <p:animEffect transition="out" filter="blinds(horizontal)">
                                      <p:cBhvr>
                                        <p:cTn id="49" dur="500"/>
                                        <p:tgtEl>
                                          <p:spTgt spid="12"/>
                                        </p:tgtEl>
                                      </p:cBhvr>
                                    </p:animEffect>
                                    <p:set>
                                      <p:cBhvr>
                                        <p:cTn id="50" dur="1" fill="hold">
                                          <p:stCondLst>
                                            <p:cond delay="499"/>
                                          </p:stCondLst>
                                        </p:cTn>
                                        <p:tgtEl>
                                          <p:spTgt spid="12"/>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0">
                                            <p:txEl>
                                              <p:pRg st="5" end="5"/>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par>
                                <p:cTn id="59" presetID="3" presetClass="exit" presetSubtype="10" fill="hold" grpId="1" nodeType="withEffect">
                                  <p:stCondLst>
                                    <p:cond delay="0"/>
                                  </p:stCondLst>
                                  <p:childTnLst>
                                    <p:animEffect transition="out" filter="blinds(horizontal)">
                                      <p:cBhvr>
                                        <p:cTn id="60" dur="500"/>
                                        <p:tgtEl>
                                          <p:spTgt spid="19"/>
                                        </p:tgtEl>
                                      </p:cBhvr>
                                    </p:animEffect>
                                    <p:set>
                                      <p:cBhvr>
                                        <p:cTn id="61"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autoUpdateAnimBg="0"/>
      <p:bldP spid="14" grpId="0" animBg="1"/>
      <p:bldP spid="14" grpId="1" animBg="1"/>
      <p:bldP spid="15" grpId="0" animBg="1"/>
      <p:bldP spid="15" grpId="1" animBg="1"/>
      <p:bldP spid="16" grpId="0" animBg="1"/>
      <p:bldP spid="17" grpId="0" animBg="1"/>
      <p:bldP spid="17" grpId="1" animBg="1"/>
      <p:bldP spid="19" grpId="0" animBg="1"/>
      <p:bldP spid="19" grpId="1"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cxnSp>
        <p:nvCxnSpPr>
          <p:cNvPr id="8" name="Straight Arrow Connector 7"/>
          <p:cNvCxnSpPr>
            <a:stCxn id="13" idx="0"/>
          </p:cNvCxnSpPr>
          <p:nvPr/>
        </p:nvCxnSpPr>
        <p:spPr>
          <a:xfrm rot="16200000" flipV="1">
            <a:off x="1959769" y="1480344"/>
            <a:ext cx="2684462" cy="25400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4092575"/>
            <a:ext cx="7778750" cy="239553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Run Tickets Tab </a:t>
            </a:r>
            <a:r>
              <a:rPr lang="en-US" sz="2000" b="1" dirty="0">
                <a:solidFill>
                  <a:schemeClr val="tx1"/>
                </a:solidFill>
                <a:latin typeface="Calibri" pitchFamily="34" charset="0"/>
              </a:rPr>
              <a:t>(F4 or Alt+R)</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Add, Save and Delete Buttons</a:t>
            </a:r>
          </a:p>
          <a:p>
            <a:pPr marL="465138" lvl="1" indent="-233363">
              <a:buFontTx/>
              <a:buChar char="•"/>
              <a:defRPr/>
            </a:pPr>
            <a:r>
              <a:rPr lang="en-US" sz="2000" b="1" dirty="0">
                <a:solidFill>
                  <a:srgbClr val="FFFF00"/>
                </a:solidFill>
                <a:latin typeface="Calibri" pitchFamily="34" charset="0"/>
              </a:rPr>
              <a:t>Historical Data</a:t>
            </a:r>
          </a:p>
          <a:p>
            <a:pPr marL="465138" lvl="1" indent="-233363">
              <a:buFontTx/>
              <a:buChar char="•"/>
              <a:defRPr/>
            </a:pPr>
            <a:r>
              <a:rPr lang="en-US" sz="2000" b="1" dirty="0">
                <a:solidFill>
                  <a:srgbClr val="FFFF00"/>
                </a:solidFill>
                <a:latin typeface="Calibri" pitchFamily="34" charset="0"/>
              </a:rPr>
              <a:t>Run Tickets involve any type of adjustment to an Oil Tank Inventory </a:t>
            </a:r>
          </a:p>
          <a:p>
            <a:pPr marL="922338" lvl="2" indent="-233363">
              <a:buFont typeface="Wingdings" pitchFamily="2" charset="2"/>
              <a:buChar char="ü"/>
              <a:defRPr/>
            </a:pPr>
            <a:r>
              <a:rPr lang="en-US" sz="2000" b="1" dirty="0">
                <a:solidFill>
                  <a:srgbClr val="FFFF00"/>
                </a:solidFill>
                <a:latin typeface="Calibri" pitchFamily="34" charset="0"/>
              </a:rPr>
              <a:t>LACT Meter Sales</a:t>
            </a:r>
          </a:p>
          <a:p>
            <a:pPr marL="922338" lvl="2" indent="-233363">
              <a:buFont typeface="Wingdings" pitchFamily="2" charset="2"/>
              <a:buChar char="ü"/>
              <a:defRPr/>
            </a:pPr>
            <a:r>
              <a:rPr lang="en-US" sz="2000" b="1" dirty="0">
                <a:solidFill>
                  <a:srgbClr val="FFFF00"/>
                </a:solidFill>
                <a:latin typeface="Calibri" pitchFamily="34" charset="0"/>
              </a:rPr>
              <a:t>Oil Sales via Truck</a:t>
            </a:r>
          </a:p>
          <a:p>
            <a:pPr marL="922338" lvl="2" indent="-233363">
              <a:buFont typeface="Wingdings" pitchFamily="2" charset="2"/>
              <a:buChar char="ü"/>
              <a:defRPr/>
            </a:pPr>
            <a:r>
              <a:rPr lang="en-US" sz="2000" b="1" dirty="0">
                <a:solidFill>
                  <a:srgbClr val="FFFF00"/>
                </a:solidFill>
                <a:latin typeface="Calibri" pitchFamily="34" charset="0"/>
              </a:rPr>
              <a:t>Inventory Adjustments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sp>
        <p:nvSpPr>
          <p:cNvPr id="15" name="Rounded Rectangle 14"/>
          <p:cNvSpPr/>
          <p:nvPr/>
        </p:nvSpPr>
        <p:spPr>
          <a:xfrm>
            <a:off x="1066800" y="3062288"/>
            <a:ext cx="762000" cy="228600"/>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Add</a:t>
            </a:r>
          </a:p>
        </p:txBody>
      </p:sp>
      <p:sp>
        <p:nvSpPr>
          <p:cNvPr id="16" name="Rounded Rectangle 15"/>
          <p:cNvSpPr/>
          <p:nvPr/>
        </p:nvSpPr>
        <p:spPr>
          <a:xfrm>
            <a:off x="1981200" y="3062288"/>
            <a:ext cx="762000" cy="228600"/>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Save</a:t>
            </a:r>
          </a:p>
        </p:txBody>
      </p:sp>
      <p:sp>
        <p:nvSpPr>
          <p:cNvPr id="17" name="Rounded Rectangle 16"/>
          <p:cNvSpPr/>
          <p:nvPr/>
        </p:nvSpPr>
        <p:spPr>
          <a:xfrm>
            <a:off x="2909888" y="3062288"/>
            <a:ext cx="762000" cy="228600"/>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Delete</a:t>
            </a:r>
          </a:p>
        </p:txBody>
      </p:sp>
      <p:sp>
        <p:nvSpPr>
          <p:cNvPr id="11" name="Rounded Rectangle 10"/>
          <p:cNvSpPr>
            <a:spLocks noChangeArrowheads="1"/>
          </p:cNvSpPr>
          <p:nvPr/>
        </p:nvSpPr>
        <p:spPr bwMode="auto">
          <a:xfrm>
            <a:off x="333375" y="2932113"/>
            <a:ext cx="4165600" cy="4794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2" name="Title 11"/>
          <p:cNvSpPr>
            <a:spLocks noGrp="1"/>
          </p:cNvSpPr>
          <p:nvPr>
            <p:ph type="title" idx="4294967295"/>
          </p:nvPr>
        </p:nvSpPr>
        <p:spPr>
          <a:xfrm>
            <a:off x="227014" y="-500510"/>
            <a:ext cx="2342016" cy="427945"/>
          </a:xfrm>
        </p:spPr>
        <p:txBody>
          <a:bodyPr/>
          <a:lstStyle/>
          <a:p>
            <a:r>
              <a:rPr lang="en-US" dirty="0" smtClean="0"/>
              <a:t>Run Tickets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xit" presetSubtype="10" fill="hold" nodeType="clickEffect">
                                  <p:stCondLst>
                                    <p:cond delay="500"/>
                                  </p:stCondLst>
                                  <p:childTnLst>
                                    <p:animEffect transition="out" filter="blinds(horizontal)">
                                      <p:cBhvr>
                                        <p:cTn id="10" dur="500"/>
                                        <p:tgtEl>
                                          <p:spTgt spid="8"/>
                                        </p:tgtEl>
                                      </p:cBhvr>
                                    </p:animEffect>
                                    <p:set>
                                      <p:cBhvr>
                                        <p:cTn id="11" dur="1" fill="hold">
                                          <p:stCondLst>
                                            <p:cond delay="499"/>
                                          </p:stCondLst>
                                        </p:cTn>
                                        <p:tgtEl>
                                          <p:spTgt spid="8"/>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13">
                                            <p:txEl>
                                              <p:pRg st="2" end="2"/>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bldLvl="3" autoUpdateAnimBg="0"/>
      <p:bldP spid="15" grpId="0" animBg="1"/>
      <p:bldP spid="16" grpId="0" animBg="1"/>
      <p:bldP spid="17" grpId="0" animBg="1"/>
      <p:bldP spid="11"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4092575"/>
            <a:ext cx="7778750" cy="239553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Run Tickets Tab </a:t>
            </a:r>
            <a:r>
              <a:rPr lang="en-US" sz="2000" b="1" dirty="0">
                <a:solidFill>
                  <a:schemeClr val="tx1"/>
                </a:solidFill>
                <a:latin typeface="Calibri" pitchFamily="34" charset="0"/>
              </a:rPr>
              <a:t>(F4 or Alt+R)</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Add, Save and Delete Buttons</a:t>
            </a:r>
          </a:p>
          <a:p>
            <a:pPr marL="465138" lvl="1" indent="-233363">
              <a:buFontTx/>
              <a:buChar char="•"/>
              <a:defRPr/>
            </a:pPr>
            <a:r>
              <a:rPr lang="en-US" sz="2000" b="1" dirty="0">
                <a:solidFill>
                  <a:schemeClr val="tx1"/>
                </a:solidFill>
                <a:latin typeface="Calibri" pitchFamily="34" charset="0"/>
              </a:rPr>
              <a:t>Historical Data</a:t>
            </a:r>
          </a:p>
          <a:p>
            <a:pPr marL="465138" lvl="1" indent="-233363">
              <a:buFontTx/>
              <a:buChar char="•"/>
              <a:defRPr/>
            </a:pPr>
            <a:r>
              <a:rPr lang="en-US" sz="2000" b="1" dirty="0">
                <a:solidFill>
                  <a:srgbClr val="FFFF00"/>
                </a:solidFill>
                <a:latin typeface="Calibri" pitchFamily="34" charset="0"/>
              </a:rPr>
              <a:t>Run Tickets involve any type of adjustment to an Oil Tank Inventory </a:t>
            </a:r>
          </a:p>
          <a:p>
            <a:pPr marL="922338" lvl="2" indent="-233363">
              <a:buFont typeface="Wingdings" pitchFamily="2" charset="2"/>
              <a:buChar char="ü"/>
              <a:defRPr/>
            </a:pPr>
            <a:r>
              <a:rPr lang="en-US" sz="2000" b="1" dirty="0">
                <a:solidFill>
                  <a:srgbClr val="FFFF00"/>
                </a:solidFill>
                <a:latin typeface="Calibri" pitchFamily="34" charset="0"/>
              </a:rPr>
              <a:t>LACT Meter Sales</a:t>
            </a:r>
          </a:p>
          <a:p>
            <a:pPr marL="922338" lvl="2" indent="-233363">
              <a:buFont typeface="Wingdings" pitchFamily="2" charset="2"/>
              <a:buChar char="ü"/>
              <a:defRPr/>
            </a:pPr>
            <a:r>
              <a:rPr lang="en-US" sz="2000" b="1" dirty="0">
                <a:solidFill>
                  <a:srgbClr val="FFFF00"/>
                </a:solidFill>
                <a:latin typeface="Calibri" pitchFamily="34" charset="0"/>
              </a:rPr>
              <a:t>Oil Sales via Truck</a:t>
            </a:r>
          </a:p>
          <a:p>
            <a:pPr marL="922338" lvl="2" indent="-233363">
              <a:buFont typeface="Wingdings" pitchFamily="2" charset="2"/>
              <a:buChar char="ü"/>
              <a:defRPr/>
            </a:pPr>
            <a:r>
              <a:rPr lang="en-US" sz="2000" b="1" dirty="0">
                <a:solidFill>
                  <a:srgbClr val="FFFF00"/>
                </a:solidFill>
                <a:latin typeface="Calibri" pitchFamily="34" charset="0"/>
              </a:rPr>
              <a:t>Inventory Adjustments</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sp>
        <p:nvSpPr>
          <p:cNvPr id="19" name="Rounded Rectangle 18"/>
          <p:cNvSpPr/>
          <p:nvPr/>
        </p:nvSpPr>
        <p:spPr>
          <a:xfrm>
            <a:off x="304800" y="1447800"/>
            <a:ext cx="4267200" cy="1524000"/>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7" name="Title 6"/>
          <p:cNvSpPr>
            <a:spLocks noGrp="1"/>
          </p:cNvSpPr>
          <p:nvPr>
            <p:ph type="title" idx="4294967295"/>
          </p:nvPr>
        </p:nvSpPr>
        <p:spPr>
          <a:xfrm>
            <a:off x="227013" y="-515024"/>
            <a:ext cx="1282473" cy="427945"/>
          </a:xfrm>
        </p:spPr>
        <p:txBody>
          <a:bodyPr/>
          <a:lstStyle/>
          <a:p>
            <a:r>
              <a:rPr lang="en-US" dirty="0" smtClean="0"/>
              <a:t>  Grid</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2" cstate="print"/>
          <a:srcRect/>
          <a:stretch>
            <a:fillRect/>
          </a:stretch>
        </p:blipFill>
        <p:spPr bwMode="auto">
          <a:xfrm>
            <a:off x="0" y="0"/>
            <a:ext cx="9144000" cy="6827838"/>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4092575"/>
            <a:ext cx="7778750" cy="239553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Run Tickets Tab </a:t>
            </a:r>
            <a:r>
              <a:rPr lang="en-US" sz="2000" b="1" dirty="0">
                <a:solidFill>
                  <a:schemeClr val="tx1"/>
                </a:solidFill>
                <a:latin typeface="Calibri" pitchFamily="34" charset="0"/>
              </a:rPr>
              <a:t>(F4 or Alt+R)</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Add, Save and Delete Buttons</a:t>
            </a:r>
          </a:p>
          <a:p>
            <a:pPr marL="465138" lvl="1" indent="-233363">
              <a:buFontTx/>
              <a:buChar char="•"/>
              <a:defRPr/>
            </a:pPr>
            <a:r>
              <a:rPr lang="en-US" sz="2000" b="1" dirty="0">
                <a:solidFill>
                  <a:schemeClr val="bg2"/>
                </a:solidFill>
                <a:latin typeface="Calibri" pitchFamily="34" charset="0"/>
              </a:rPr>
              <a:t>Historical Data</a:t>
            </a:r>
          </a:p>
          <a:p>
            <a:pPr marL="465138" lvl="1" indent="-233363">
              <a:buFontTx/>
              <a:buChar char="•"/>
              <a:defRPr/>
            </a:pPr>
            <a:r>
              <a:rPr lang="en-US" sz="2000" b="1" dirty="0">
                <a:solidFill>
                  <a:schemeClr val="tx1"/>
                </a:solidFill>
                <a:latin typeface="Calibri" pitchFamily="34" charset="0"/>
              </a:rPr>
              <a:t>Run Tickets involve any type of adjustment to an Oil Tank Inventory </a:t>
            </a:r>
          </a:p>
          <a:p>
            <a:pPr marL="922338" lvl="2" indent="-233363">
              <a:buFont typeface="Wingdings" pitchFamily="2" charset="2"/>
              <a:buChar char="ü"/>
              <a:defRPr/>
            </a:pPr>
            <a:r>
              <a:rPr lang="en-US" sz="2000" b="1" dirty="0">
                <a:solidFill>
                  <a:schemeClr val="tx1"/>
                </a:solidFill>
                <a:latin typeface="Calibri" pitchFamily="34" charset="0"/>
              </a:rPr>
              <a:t>LACT Meter Sales</a:t>
            </a:r>
          </a:p>
          <a:p>
            <a:pPr marL="922338" lvl="2" indent="-233363">
              <a:buFont typeface="Wingdings" pitchFamily="2" charset="2"/>
              <a:buChar char="ü"/>
              <a:defRPr/>
            </a:pPr>
            <a:r>
              <a:rPr lang="en-US" sz="2000" b="1" dirty="0">
                <a:solidFill>
                  <a:srgbClr val="FFFF00"/>
                </a:solidFill>
                <a:latin typeface="Calibri" pitchFamily="34" charset="0"/>
              </a:rPr>
              <a:t>Oil Sales via Truck</a:t>
            </a:r>
          </a:p>
          <a:p>
            <a:pPr marL="922338" lvl="2" indent="-233363">
              <a:buFont typeface="Wingdings" pitchFamily="2" charset="2"/>
              <a:buChar char="ü"/>
              <a:defRPr/>
            </a:pPr>
            <a:r>
              <a:rPr lang="en-US" sz="2000" b="1" dirty="0">
                <a:solidFill>
                  <a:srgbClr val="FFFF00"/>
                </a:solidFill>
                <a:latin typeface="Calibri" pitchFamily="34" charset="0"/>
              </a:rPr>
              <a:t>Inventory Adjustments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sp>
        <p:nvSpPr>
          <p:cNvPr id="71686" name="Rounded Rectangle 10"/>
          <p:cNvSpPr>
            <a:spLocks noChangeArrowheads="1"/>
          </p:cNvSpPr>
          <p:nvPr/>
        </p:nvSpPr>
        <p:spPr bwMode="auto">
          <a:xfrm>
            <a:off x="333375" y="3338513"/>
            <a:ext cx="4165600" cy="6826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7" name="Title 6"/>
          <p:cNvSpPr>
            <a:spLocks noGrp="1"/>
          </p:cNvSpPr>
          <p:nvPr>
            <p:ph type="title" idx="4294967295"/>
          </p:nvPr>
        </p:nvSpPr>
        <p:spPr>
          <a:xfrm>
            <a:off x="227014" y="-485996"/>
            <a:ext cx="1645330" cy="398917"/>
          </a:xfrm>
        </p:spPr>
        <p:txBody>
          <a:bodyPr/>
          <a:lstStyle/>
          <a:p>
            <a:r>
              <a:rPr lang="en-US" dirty="0" smtClean="0"/>
              <a:t>  Meter</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4092575"/>
            <a:ext cx="7778750" cy="239553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Run Tickets Tab </a:t>
            </a:r>
            <a:r>
              <a:rPr lang="en-US" sz="2000" b="1" dirty="0">
                <a:solidFill>
                  <a:schemeClr val="tx1"/>
                </a:solidFill>
                <a:latin typeface="Calibri" pitchFamily="34" charset="0"/>
              </a:rPr>
              <a:t>(F4 or Alt+R)</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Add, Save and Delete Buttons</a:t>
            </a:r>
          </a:p>
          <a:p>
            <a:pPr marL="465138" lvl="1" indent="-233363">
              <a:buFontTx/>
              <a:buChar char="•"/>
              <a:defRPr/>
            </a:pPr>
            <a:r>
              <a:rPr lang="en-US" sz="2000" b="1" dirty="0">
                <a:solidFill>
                  <a:schemeClr val="bg2"/>
                </a:solidFill>
                <a:latin typeface="Calibri" pitchFamily="34" charset="0"/>
              </a:rPr>
              <a:t>Historical Data</a:t>
            </a:r>
          </a:p>
          <a:p>
            <a:pPr marL="465138" lvl="1" indent="-233363">
              <a:buFontTx/>
              <a:buChar char="•"/>
              <a:defRPr/>
            </a:pPr>
            <a:r>
              <a:rPr lang="en-US" sz="2000" b="1" dirty="0">
                <a:solidFill>
                  <a:schemeClr val="tx1"/>
                </a:solidFill>
                <a:latin typeface="Calibri" pitchFamily="34" charset="0"/>
              </a:rPr>
              <a:t>Run Tickets involve any type of adjustment to an Oil Tank Inventory </a:t>
            </a:r>
          </a:p>
          <a:p>
            <a:pPr marL="922338" lvl="2" indent="-233363">
              <a:buFont typeface="Wingdings" pitchFamily="2" charset="2"/>
              <a:buChar char="ü"/>
              <a:defRPr/>
            </a:pPr>
            <a:r>
              <a:rPr lang="en-US" sz="2000" b="1" dirty="0">
                <a:solidFill>
                  <a:schemeClr val="bg2"/>
                </a:solidFill>
                <a:latin typeface="Calibri" pitchFamily="34" charset="0"/>
              </a:rPr>
              <a:t>LACT Meter Sales</a:t>
            </a:r>
          </a:p>
          <a:p>
            <a:pPr marL="922338" lvl="2" indent="-233363">
              <a:buFont typeface="Wingdings" pitchFamily="2" charset="2"/>
              <a:buChar char="ü"/>
              <a:defRPr/>
            </a:pPr>
            <a:r>
              <a:rPr lang="en-US" sz="2000" b="1" dirty="0">
                <a:solidFill>
                  <a:schemeClr val="tx1"/>
                </a:solidFill>
                <a:latin typeface="Calibri" pitchFamily="34" charset="0"/>
              </a:rPr>
              <a:t>Sales via Truck</a:t>
            </a:r>
          </a:p>
          <a:p>
            <a:pPr marL="922338" lvl="2" indent="-233363">
              <a:buFont typeface="Wingdings" pitchFamily="2" charset="2"/>
              <a:buChar char="ü"/>
              <a:defRPr/>
            </a:pPr>
            <a:r>
              <a:rPr lang="en-US" sz="2000" b="1" dirty="0">
                <a:solidFill>
                  <a:srgbClr val="FFFF00"/>
                </a:solidFill>
                <a:latin typeface="Calibri" pitchFamily="34" charset="0"/>
              </a:rPr>
              <a:t>Inventory Adjustments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sp>
        <p:nvSpPr>
          <p:cNvPr id="6" name="Rounded Rectangle 5"/>
          <p:cNvSpPr/>
          <p:nvPr/>
        </p:nvSpPr>
        <p:spPr>
          <a:xfrm>
            <a:off x="4572000" y="1481138"/>
            <a:ext cx="3124200" cy="6096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pic>
        <p:nvPicPr>
          <p:cNvPr id="7" name="Picture 2"/>
          <p:cNvPicPr>
            <a:picLocks noChangeAspect="1" noChangeArrowheads="1"/>
          </p:cNvPicPr>
          <p:nvPr/>
        </p:nvPicPr>
        <p:blipFill>
          <a:blip r:embed="rId3" cstate="print"/>
          <a:srcRect/>
          <a:stretch>
            <a:fillRect/>
          </a:stretch>
        </p:blipFill>
        <p:spPr bwMode="auto">
          <a:xfrm>
            <a:off x="5295900" y="1981200"/>
            <a:ext cx="2400300" cy="1019175"/>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a:stretch>
            <a:fillRect/>
          </a:stretch>
        </p:blipFill>
        <p:spPr bwMode="auto">
          <a:xfrm>
            <a:off x="5305425" y="1981200"/>
            <a:ext cx="2390775" cy="1028700"/>
          </a:xfrm>
          <a:prstGeom prst="rect">
            <a:avLst/>
          </a:prstGeom>
          <a:noFill/>
          <a:ln w="9525">
            <a:noFill/>
            <a:miter lim="800000"/>
            <a:headEnd/>
            <a:tailEnd/>
          </a:ln>
        </p:spPr>
      </p:pic>
      <p:sp>
        <p:nvSpPr>
          <p:cNvPr id="11" name="Rounded Rectangle 10"/>
          <p:cNvSpPr>
            <a:spLocks noChangeArrowheads="1"/>
          </p:cNvSpPr>
          <p:nvPr/>
        </p:nvSpPr>
        <p:spPr bwMode="auto">
          <a:xfrm>
            <a:off x="4687888" y="1611313"/>
            <a:ext cx="3149600" cy="155257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2" name="Title 11"/>
          <p:cNvSpPr>
            <a:spLocks noGrp="1"/>
          </p:cNvSpPr>
          <p:nvPr>
            <p:ph type="title" idx="4294967295"/>
          </p:nvPr>
        </p:nvSpPr>
        <p:spPr>
          <a:xfrm>
            <a:off x="227013" y="-544051"/>
            <a:ext cx="1500187" cy="471488"/>
          </a:xfrm>
        </p:spPr>
        <p:txBody>
          <a:bodyPr/>
          <a:lstStyle/>
          <a:p>
            <a:r>
              <a:rPr lang="en-US" dirty="0" smtClean="0"/>
              <a:t>  Truck</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31763" y="131763"/>
            <a:ext cx="7812087" cy="579437"/>
          </a:xfrm>
          <a:prstGeom prst="rect">
            <a:avLst/>
          </a:prstGeom>
          <a:noFill/>
          <a:ln w="9525">
            <a:noFill/>
            <a:miter lim="800000"/>
            <a:headEnd/>
            <a:tailEnd/>
          </a:ln>
        </p:spPr>
        <p:txBody>
          <a:bodyPr lIns="86467" tIns="43236" rIns="86467" bIns="43236">
            <a:spAutoFit/>
          </a:bodyPr>
          <a:lstStyle/>
          <a:p>
            <a:pPr defTabSz="863600">
              <a:spcBef>
                <a:spcPct val="50000"/>
              </a:spcBef>
            </a:pPr>
            <a:r>
              <a:rPr lang="en-US" sz="3200" b="1" dirty="0">
                <a:solidFill>
                  <a:schemeClr val="bg1"/>
                </a:solidFill>
              </a:rPr>
              <a:t>Launching  PumperPal  Program  </a:t>
            </a:r>
          </a:p>
        </p:txBody>
      </p:sp>
      <p:sp>
        <p:nvSpPr>
          <p:cNvPr id="4" name="Rectangle 3"/>
          <p:cNvSpPr/>
          <p:nvPr/>
        </p:nvSpPr>
        <p:spPr>
          <a:xfrm>
            <a:off x="114300" y="608013"/>
            <a:ext cx="7467600" cy="21415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PumperPal Screens / Tabs / Navigation</a:t>
            </a:r>
          </a:p>
          <a:p>
            <a:pPr marL="465138" lvl="1" indent="-233363">
              <a:buFontTx/>
              <a:buChar char="•"/>
              <a:defRPr/>
            </a:pPr>
            <a:r>
              <a:rPr lang="en-US" sz="2400" b="1" dirty="0">
                <a:solidFill>
                  <a:srgbClr val="B2B2B2"/>
                </a:solidFill>
                <a:latin typeface="Calibri" pitchFamily="34" charset="0"/>
              </a:rPr>
              <a:t>Overview</a:t>
            </a:r>
          </a:p>
          <a:p>
            <a:pPr marL="465138" lvl="1" indent="-233363">
              <a:buFontTx/>
              <a:buChar char="•"/>
              <a:defRPr/>
            </a:pPr>
            <a:r>
              <a:rPr lang="en-US" sz="2400" b="1" dirty="0">
                <a:solidFill>
                  <a:schemeClr val="tx1"/>
                </a:solidFill>
                <a:latin typeface="Calibri" pitchFamily="34" charset="0"/>
              </a:rPr>
              <a:t>Launching  PumperPal  Program</a:t>
            </a:r>
          </a:p>
        </p:txBody>
      </p:sp>
      <p:sp>
        <p:nvSpPr>
          <p:cNvPr id="5" name="Title 4"/>
          <p:cNvSpPr>
            <a:spLocks noGrp="1"/>
          </p:cNvSpPr>
          <p:nvPr>
            <p:ph type="title" idx="4294967295"/>
          </p:nvPr>
        </p:nvSpPr>
        <p:spPr>
          <a:xfrm>
            <a:off x="227014" y="-485996"/>
            <a:ext cx="1326016" cy="398917"/>
          </a:xfrm>
        </p:spPr>
        <p:txBody>
          <a:bodyPr/>
          <a:lstStyle/>
          <a:p>
            <a:r>
              <a:rPr lang="en-US" dirty="0" smtClean="0"/>
              <a:t>Intro 7</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4092575"/>
            <a:ext cx="7778750" cy="239553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Run Tickets Tab </a:t>
            </a:r>
            <a:r>
              <a:rPr lang="en-US" sz="2000" b="1" dirty="0">
                <a:solidFill>
                  <a:schemeClr val="tx1"/>
                </a:solidFill>
                <a:latin typeface="Calibri" pitchFamily="34" charset="0"/>
              </a:rPr>
              <a:t>(F4 or Alt+R)</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Add, Save and Delete Buttons</a:t>
            </a:r>
          </a:p>
          <a:p>
            <a:pPr marL="465138" lvl="1" indent="-233363">
              <a:buFontTx/>
              <a:buChar char="•"/>
              <a:defRPr/>
            </a:pPr>
            <a:r>
              <a:rPr lang="en-US" sz="2000" b="1" dirty="0">
                <a:solidFill>
                  <a:schemeClr val="bg2"/>
                </a:solidFill>
                <a:latin typeface="Calibri" pitchFamily="34" charset="0"/>
              </a:rPr>
              <a:t>Historical Data</a:t>
            </a:r>
          </a:p>
          <a:p>
            <a:pPr marL="465138" lvl="1" indent="-233363">
              <a:buFontTx/>
              <a:buChar char="•"/>
              <a:defRPr/>
            </a:pPr>
            <a:r>
              <a:rPr lang="en-US" sz="2000" b="1" dirty="0">
                <a:solidFill>
                  <a:schemeClr val="tx1"/>
                </a:solidFill>
                <a:latin typeface="Calibri" pitchFamily="34" charset="0"/>
              </a:rPr>
              <a:t>Run Tickets involve any type of adjustment to an Oil Tank Inventory </a:t>
            </a:r>
          </a:p>
          <a:p>
            <a:pPr marL="922338" lvl="2" indent="-233363">
              <a:buFont typeface="Wingdings" pitchFamily="2" charset="2"/>
              <a:buChar char="ü"/>
              <a:defRPr/>
            </a:pPr>
            <a:r>
              <a:rPr lang="en-US" sz="2000" b="1" dirty="0">
                <a:solidFill>
                  <a:schemeClr val="bg2"/>
                </a:solidFill>
                <a:latin typeface="Calibri" pitchFamily="34" charset="0"/>
              </a:rPr>
              <a:t>LACT Meter Sales</a:t>
            </a:r>
          </a:p>
          <a:p>
            <a:pPr marL="922338" lvl="2" indent="-233363">
              <a:buFont typeface="Wingdings" pitchFamily="2" charset="2"/>
              <a:buChar char="ü"/>
              <a:defRPr/>
            </a:pPr>
            <a:r>
              <a:rPr lang="en-US" sz="2000" b="1" dirty="0">
                <a:solidFill>
                  <a:schemeClr val="bg2"/>
                </a:solidFill>
                <a:latin typeface="Calibri" pitchFamily="34" charset="0"/>
              </a:rPr>
              <a:t>Sales via Truck</a:t>
            </a:r>
          </a:p>
          <a:p>
            <a:pPr marL="922338" lvl="2" indent="-233363">
              <a:buFont typeface="Wingdings" pitchFamily="2" charset="2"/>
              <a:buChar char="ü"/>
              <a:defRPr/>
            </a:pPr>
            <a:r>
              <a:rPr lang="en-US" sz="2000" b="1" dirty="0">
                <a:solidFill>
                  <a:schemeClr val="tx1"/>
                </a:solidFill>
                <a:latin typeface="Calibri" pitchFamily="34" charset="0"/>
              </a:rPr>
              <a:t>Inventory Adjustments		</a:t>
            </a:r>
          </a:p>
          <a:p>
            <a:pPr marL="465138" lvl="1" indent="-233363">
              <a:buFontTx/>
              <a:buChar char="•"/>
              <a:defRPr/>
            </a:pPr>
            <a:endParaRPr lang="en-US" sz="2000" b="1" dirty="0">
              <a:solidFill>
                <a:srgbClr val="0000FF"/>
              </a:solidFill>
              <a:latin typeface="Calibri" pitchFamily="34" charset="0"/>
            </a:endParaRPr>
          </a:p>
        </p:txBody>
      </p:sp>
      <p:pic>
        <p:nvPicPr>
          <p:cNvPr id="73734" name="Picture 3"/>
          <p:cNvPicPr>
            <a:picLocks noChangeAspect="1" noChangeArrowheads="1"/>
          </p:cNvPicPr>
          <p:nvPr/>
        </p:nvPicPr>
        <p:blipFill>
          <a:blip r:embed="rId3" cstate="print"/>
          <a:srcRect/>
          <a:stretch>
            <a:fillRect/>
          </a:stretch>
        </p:blipFill>
        <p:spPr bwMode="auto">
          <a:xfrm>
            <a:off x="5305425" y="1995488"/>
            <a:ext cx="2390775" cy="1028700"/>
          </a:xfrm>
          <a:prstGeom prst="rect">
            <a:avLst/>
          </a:prstGeom>
          <a:noFill/>
          <a:ln w="9525">
            <a:noFill/>
            <a:miter lim="800000"/>
            <a:headEnd/>
            <a:tailEnd/>
          </a:ln>
        </p:spPr>
      </p:pic>
      <p:sp>
        <p:nvSpPr>
          <p:cNvPr id="73735" name="Rounded Rectangle 7"/>
          <p:cNvSpPr>
            <a:spLocks noChangeArrowheads="1"/>
          </p:cNvSpPr>
          <p:nvPr/>
        </p:nvSpPr>
        <p:spPr bwMode="auto">
          <a:xfrm>
            <a:off x="4687888" y="1611313"/>
            <a:ext cx="3149600" cy="155257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8" name="Title 7"/>
          <p:cNvSpPr>
            <a:spLocks noGrp="1"/>
          </p:cNvSpPr>
          <p:nvPr>
            <p:ph type="title" idx="4294967295"/>
          </p:nvPr>
        </p:nvSpPr>
        <p:spPr>
          <a:xfrm>
            <a:off x="227014" y="-515024"/>
            <a:ext cx="1761444" cy="427945"/>
          </a:xfrm>
        </p:spPr>
        <p:txBody>
          <a:bodyPr/>
          <a:lstStyle/>
          <a:p>
            <a:r>
              <a:rPr lang="en-US" dirty="0" smtClean="0"/>
              <a:t>  Adjust</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p:cNvPicPr>
            <a:picLocks noChangeAspect="1" noChangeArrowheads="1"/>
          </p:cNvPicPr>
          <p:nvPr/>
        </p:nvPicPr>
        <p:blipFill>
          <a:blip r:embed="rId2" cstate="print"/>
          <a:srcRect/>
          <a:stretch>
            <a:fillRect/>
          </a:stretch>
        </p:blipFill>
        <p:spPr bwMode="auto">
          <a:xfrm>
            <a:off x="0" y="0"/>
            <a:ext cx="9144000" cy="6827838"/>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3251200"/>
            <a:ext cx="4629150" cy="306228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marL="465138" lvl="1" indent="-233363">
              <a:buFontTx/>
              <a:buChar char="•"/>
              <a:defRPr/>
            </a:pPr>
            <a:r>
              <a:rPr lang="en-US" sz="2000" b="1" dirty="0">
                <a:solidFill>
                  <a:srgbClr val="0000FF"/>
                </a:solidFill>
                <a:latin typeface="Calibri" pitchFamily="34" charset="0"/>
              </a:rPr>
              <a:t>Run Tickets</a:t>
            </a:r>
            <a:endParaRPr lang="en-US" sz="2000" b="1" dirty="0">
              <a:solidFill>
                <a:schemeClr val="bg2"/>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Inventory Adjustments</a:t>
            </a:r>
          </a:p>
          <a:p>
            <a:pPr marL="1379538" lvl="3" indent="-233363">
              <a:buFont typeface="Wingdings" pitchFamily="2" charset="2"/>
              <a:buChar char="§"/>
              <a:defRPr/>
            </a:pPr>
            <a:r>
              <a:rPr lang="en-US" sz="2000" b="1" dirty="0">
                <a:solidFill>
                  <a:srgbClr val="FFFF00"/>
                </a:solidFill>
                <a:latin typeface="Calibri" pitchFamily="34" charset="0"/>
              </a:rPr>
              <a:t>Kolor Kut Adjustment</a:t>
            </a:r>
          </a:p>
          <a:p>
            <a:pPr marL="1379538" lvl="3" indent="-233363">
              <a:buFont typeface="Wingdings" pitchFamily="2" charset="2"/>
              <a:buChar char="§"/>
              <a:defRPr/>
            </a:pPr>
            <a:r>
              <a:rPr lang="en-US" sz="2000" b="1" dirty="0">
                <a:solidFill>
                  <a:srgbClr val="FFFF00"/>
                </a:solidFill>
                <a:latin typeface="Calibri" pitchFamily="34" charset="0"/>
              </a:rPr>
              <a:t>Oil Run Gauge Discrepancy</a:t>
            </a:r>
          </a:p>
          <a:p>
            <a:pPr marL="1379538" lvl="3" indent="-233363">
              <a:buFont typeface="Wingdings" pitchFamily="2" charset="2"/>
              <a:buChar char="§"/>
              <a:defRPr/>
            </a:pPr>
            <a:r>
              <a:rPr lang="en-US" sz="2000" b="1" dirty="0">
                <a:solidFill>
                  <a:srgbClr val="FFFF00"/>
                </a:solidFill>
                <a:latin typeface="Calibri" pitchFamily="34" charset="0"/>
              </a:rPr>
              <a:t>Spill</a:t>
            </a:r>
          </a:p>
          <a:p>
            <a:pPr marL="1379538" lvl="3" indent="-233363">
              <a:buFont typeface="Wingdings" pitchFamily="2" charset="2"/>
              <a:buChar char="§"/>
              <a:defRPr/>
            </a:pPr>
            <a:r>
              <a:rPr lang="en-US" sz="2000" b="1" dirty="0">
                <a:solidFill>
                  <a:srgbClr val="FFFF00"/>
                </a:solidFill>
                <a:latin typeface="Calibri" pitchFamily="34" charset="0"/>
              </a:rPr>
              <a:t>Transfer Off</a:t>
            </a:r>
          </a:p>
          <a:p>
            <a:pPr marL="1379538" lvl="3" indent="-233363">
              <a:buFont typeface="Wingdings" pitchFamily="2" charset="2"/>
              <a:buChar char="§"/>
              <a:defRPr/>
            </a:pPr>
            <a:r>
              <a:rPr lang="en-US" sz="2000" b="1" dirty="0">
                <a:solidFill>
                  <a:srgbClr val="FFFF00"/>
                </a:solidFill>
                <a:latin typeface="Calibri" pitchFamily="34" charset="0"/>
              </a:rPr>
              <a:t>Transfer On</a:t>
            </a:r>
          </a:p>
          <a:p>
            <a:pPr marL="1379538" lvl="3" indent="-233363">
              <a:buFont typeface="Wingdings" pitchFamily="2" charset="2"/>
              <a:buChar char="§"/>
              <a:defRPr/>
            </a:pPr>
            <a:r>
              <a:rPr lang="en-US" sz="2000" b="1" dirty="0">
                <a:solidFill>
                  <a:srgbClr val="FFFF00"/>
                </a:solidFill>
                <a:latin typeface="Calibri" pitchFamily="34" charset="0"/>
              </a:rPr>
              <a:t>Treat with Lease Oil</a:t>
            </a:r>
          </a:p>
          <a:p>
            <a:pPr marL="1379538" lvl="3" indent="-233363">
              <a:buFont typeface="Wingdings" pitchFamily="2" charset="2"/>
              <a:buChar char="§"/>
              <a:defRPr/>
            </a:pPr>
            <a:r>
              <a:rPr lang="en-US" sz="2000" b="1" dirty="0">
                <a:solidFill>
                  <a:srgbClr val="FFFF00"/>
                </a:solidFill>
                <a:latin typeface="Calibri" pitchFamily="34" charset="0"/>
              </a:rPr>
              <a:t> Water Drawoff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sp>
        <p:nvSpPr>
          <p:cNvPr id="8" name="Rounded Rectangle 7"/>
          <p:cNvSpPr/>
          <p:nvPr/>
        </p:nvSpPr>
        <p:spPr>
          <a:xfrm>
            <a:off x="4572000" y="1481138"/>
            <a:ext cx="3124200" cy="6096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7" name="Title 6"/>
          <p:cNvSpPr>
            <a:spLocks noGrp="1"/>
          </p:cNvSpPr>
          <p:nvPr>
            <p:ph type="title" idx="4294967295"/>
          </p:nvPr>
        </p:nvSpPr>
        <p:spPr>
          <a:xfrm>
            <a:off x="227014" y="-515024"/>
            <a:ext cx="1543730" cy="427945"/>
          </a:xfrm>
        </p:spPr>
        <p:txBody>
          <a:bodyPr/>
          <a:lstStyle/>
          <a:p>
            <a:r>
              <a:rPr lang="en-US" dirty="0" smtClean="0"/>
              <a:t>  Types</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p:cNvPicPr>
            <a:picLocks noChangeAspect="1" noChangeArrowheads="1"/>
          </p:cNvPicPr>
          <p:nvPr/>
        </p:nvPicPr>
        <p:blipFill>
          <a:blip r:embed="rId2" cstate="print"/>
          <a:srcRect/>
          <a:stretch>
            <a:fillRect/>
          </a:stretch>
        </p:blipFill>
        <p:spPr bwMode="auto">
          <a:xfrm>
            <a:off x="0" y="0"/>
            <a:ext cx="9144000" cy="6827838"/>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3251200"/>
            <a:ext cx="4629150" cy="3062288"/>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marL="465138" lvl="1" indent="-233363">
              <a:buFontTx/>
              <a:buChar char="•"/>
              <a:defRPr/>
            </a:pPr>
            <a:r>
              <a:rPr lang="en-US" sz="2000" b="1" dirty="0">
                <a:solidFill>
                  <a:srgbClr val="0000FF"/>
                </a:solidFill>
                <a:latin typeface="Calibri" pitchFamily="34" charset="0"/>
              </a:rPr>
              <a:t>Run Tickets</a:t>
            </a:r>
            <a:endParaRPr lang="en-US" sz="2000" b="1" dirty="0">
              <a:solidFill>
                <a:schemeClr val="tx1"/>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Inventory Adjustments</a:t>
            </a:r>
          </a:p>
          <a:p>
            <a:pPr marL="1379538" lvl="3" indent="-233363">
              <a:buFont typeface="Wingdings" pitchFamily="2" charset="2"/>
              <a:buChar char="§"/>
              <a:defRPr/>
            </a:pPr>
            <a:r>
              <a:rPr lang="en-US" sz="2000" b="1" dirty="0">
                <a:solidFill>
                  <a:schemeClr val="tx1"/>
                </a:solidFill>
                <a:latin typeface="Calibri" pitchFamily="34" charset="0"/>
              </a:rPr>
              <a:t>Kolor Kut Adjustment</a:t>
            </a:r>
          </a:p>
          <a:p>
            <a:pPr marL="1379538" lvl="3" indent="-233363">
              <a:buFont typeface="Wingdings" pitchFamily="2" charset="2"/>
              <a:buChar char="§"/>
              <a:defRPr/>
            </a:pPr>
            <a:r>
              <a:rPr lang="en-US" sz="2000" b="1" dirty="0">
                <a:solidFill>
                  <a:srgbClr val="FFFF00"/>
                </a:solidFill>
                <a:latin typeface="Calibri" pitchFamily="34" charset="0"/>
              </a:rPr>
              <a:t>Oil Run Gauge Discrepancy</a:t>
            </a:r>
          </a:p>
          <a:p>
            <a:pPr marL="1379538" lvl="3" indent="-233363">
              <a:buFont typeface="Wingdings" pitchFamily="2" charset="2"/>
              <a:buChar char="§"/>
              <a:defRPr/>
            </a:pPr>
            <a:r>
              <a:rPr lang="en-US" sz="2000" b="1" dirty="0">
                <a:solidFill>
                  <a:srgbClr val="FFFF00"/>
                </a:solidFill>
                <a:latin typeface="Calibri" pitchFamily="34" charset="0"/>
              </a:rPr>
              <a:t>Spill</a:t>
            </a:r>
          </a:p>
          <a:p>
            <a:pPr marL="1379538" lvl="3" indent="-233363">
              <a:buFont typeface="Wingdings" pitchFamily="2" charset="2"/>
              <a:buChar char="§"/>
              <a:defRPr/>
            </a:pPr>
            <a:r>
              <a:rPr lang="en-US" sz="2000" b="1" dirty="0">
                <a:solidFill>
                  <a:srgbClr val="FFFF00"/>
                </a:solidFill>
                <a:latin typeface="Calibri" pitchFamily="34" charset="0"/>
              </a:rPr>
              <a:t>Transfer Off</a:t>
            </a:r>
          </a:p>
          <a:p>
            <a:pPr marL="1379538" lvl="3" indent="-233363">
              <a:buFont typeface="Wingdings" pitchFamily="2" charset="2"/>
              <a:buChar char="§"/>
              <a:defRPr/>
            </a:pPr>
            <a:r>
              <a:rPr lang="en-US" sz="2000" b="1" dirty="0">
                <a:solidFill>
                  <a:srgbClr val="FFFF00"/>
                </a:solidFill>
                <a:latin typeface="Calibri" pitchFamily="34" charset="0"/>
              </a:rPr>
              <a:t>Transfer On</a:t>
            </a:r>
          </a:p>
          <a:p>
            <a:pPr marL="1379538" lvl="3" indent="-233363">
              <a:buFont typeface="Wingdings" pitchFamily="2" charset="2"/>
              <a:buChar char="§"/>
              <a:defRPr/>
            </a:pPr>
            <a:r>
              <a:rPr lang="en-US" sz="2000" b="1" dirty="0">
                <a:solidFill>
                  <a:srgbClr val="FFFF00"/>
                </a:solidFill>
                <a:latin typeface="Calibri" pitchFamily="34" charset="0"/>
              </a:rPr>
              <a:t>Treat with Lease Oil</a:t>
            </a:r>
          </a:p>
          <a:p>
            <a:pPr marL="1379538" lvl="3" indent="-233363">
              <a:buFont typeface="Wingdings" pitchFamily="2" charset="2"/>
              <a:buChar char="§"/>
              <a:defRPr/>
            </a:pPr>
            <a:r>
              <a:rPr lang="en-US" sz="2000" b="1" dirty="0">
                <a:solidFill>
                  <a:srgbClr val="FFFF00"/>
                </a:solidFill>
                <a:latin typeface="Calibri" pitchFamily="34" charset="0"/>
              </a:rPr>
              <a:t> Water Drawoff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pic>
        <p:nvPicPr>
          <p:cNvPr id="75782" name="Picture 2"/>
          <p:cNvPicPr>
            <a:picLocks noChangeAspect="1" noChangeArrowheads="1"/>
          </p:cNvPicPr>
          <p:nvPr/>
        </p:nvPicPr>
        <p:blipFill>
          <a:blip r:embed="rId3" cstate="print"/>
          <a:srcRect/>
          <a:stretch>
            <a:fillRect/>
          </a:stretch>
        </p:blipFill>
        <p:spPr bwMode="auto">
          <a:xfrm>
            <a:off x="5286375" y="1927225"/>
            <a:ext cx="2390775" cy="1019175"/>
          </a:xfrm>
          <a:prstGeom prst="rect">
            <a:avLst/>
          </a:prstGeom>
          <a:noFill/>
          <a:ln w="9525">
            <a:noFill/>
            <a:miter lim="800000"/>
            <a:headEnd/>
            <a:tailEnd/>
          </a:ln>
        </p:spPr>
      </p:pic>
      <p:sp>
        <p:nvSpPr>
          <p:cNvPr id="15" name="Rectangle 14"/>
          <p:cNvSpPr/>
          <p:nvPr/>
        </p:nvSpPr>
        <p:spPr>
          <a:xfrm>
            <a:off x="685800" y="1814513"/>
            <a:ext cx="3733800" cy="1066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Used whenever an oil loss or water gain occurs in a tank </a:t>
            </a:r>
            <a:endParaRPr lang="en-US" sz="2000" b="1" dirty="0">
              <a:solidFill>
                <a:schemeClr val="tx2"/>
              </a:solidFill>
            </a:endParaRPr>
          </a:p>
        </p:txBody>
      </p:sp>
      <p:sp>
        <p:nvSpPr>
          <p:cNvPr id="75784" name="Rounded Rectangle 7"/>
          <p:cNvSpPr>
            <a:spLocks noChangeArrowheads="1"/>
          </p:cNvSpPr>
          <p:nvPr/>
        </p:nvSpPr>
        <p:spPr bwMode="auto">
          <a:xfrm>
            <a:off x="4687888" y="1668463"/>
            <a:ext cx="3106737" cy="1393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1" name="Title 10"/>
          <p:cNvSpPr>
            <a:spLocks noGrp="1"/>
          </p:cNvSpPr>
          <p:nvPr>
            <p:ph type="title" idx="4294967295"/>
          </p:nvPr>
        </p:nvSpPr>
        <p:spPr>
          <a:xfrm>
            <a:off x="227013" y="-500510"/>
            <a:ext cx="1514701" cy="427945"/>
          </a:xfrm>
        </p:spPr>
        <p:txBody>
          <a:bodyPr/>
          <a:lstStyle/>
          <a:p>
            <a:r>
              <a:rPr lang="en-US" dirty="0" smtClean="0"/>
              <a:t>  Types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3251200"/>
            <a:ext cx="4629150" cy="30765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marL="465138" lvl="1" indent="-233363">
              <a:buFontTx/>
              <a:buChar char="•"/>
              <a:defRPr/>
            </a:pPr>
            <a:r>
              <a:rPr lang="en-US" sz="2000" b="1" dirty="0">
                <a:solidFill>
                  <a:srgbClr val="0000FF"/>
                </a:solidFill>
                <a:latin typeface="Calibri" pitchFamily="34" charset="0"/>
              </a:rPr>
              <a:t>Run Tickets</a:t>
            </a:r>
            <a:endParaRPr lang="en-US" sz="2000" b="1" dirty="0">
              <a:solidFill>
                <a:schemeClr val="tx1"/>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Inventory Adjustments</a:t>
            </a:r>
          </a:p>
          <a:p>
            <a:pPr marL="1379538" lvl="3" indent="-233363">
              <a:buFont typeface="Wingdings" pitchFamily="2" charset="2"/>
              <a:buChar char="§"/>
              <a:defRPr/>
            </a:pPr>
            <a:r>
              <a:rPr lang="en-US" sz="2000" b="1" dirty="0">
                <a:solidFill>
                  <a:schemeClr val="bg2"/>
                </a:solidFill>
                <a:latin typeface="Calibri" pitchFamily="34" charset="0"/>
              </a:rPr>
              <a:t>Kolor Kut Adjustment</a:t>
            </a:r>
          </a:p>
          <a:p>
            <a:pPr marL="1379538" lvl="3" indent="-233363">
              <a:buFont typeface="Wingdings" pitchFamily="2" charset="2"/>
              <a:buChar char="§"/>
              <a:defRPr/>
            </a:pPr>
            <a:r>
              <a:rPr lang="en-US" sz="2000" b="1" dirty="0">
                <a:solidFill>
                  <a:schemeClr val="tx1"/>
                </a:solidFill>
                <a:latin typeface="Calibri" pitchFamily="34" charset="0"/>
              </a:rPr>
              <a:t>Oil Run Gauge Discrepancy</a:t>
            </a:r>
          </a:p>
          <a:p>
            <a:pPr marL="1379538" lvl="3" indent="-233363">
              <a:buFont typeface="Wingdings" pitchFamily="2" charset="2"/>
              <a:buChar char="§"/>
              <a:defRPr/>
            </a:pPr>
            <a:r>
              <a:rPr lang="en-US" sz="2000" b="1" dirty="0">
                <a:solidFill>
                  <a:srgbClr val="FFFF00"/>
                </a:solidFill>
                <a:latin typeface="Calibri" pitchFamily="34" charset="0"/>
              </a:rPr>
              <a:t>Spill</a:t>
            </a:r>
          </a:p>
          <a:p>
            <a:pPr marL="1379538" lvl="3" indent="-233363">
              <a:buFont typeface="Wingdings" pitchFamily="2" charset="2"/>
              <a:buChar char="§"/>
              <a:defRPr/>
            </a:pPr>
            <a:r>
              <a:rPr lang="en-US" sz="2000" b="1" dirty="0">
                <a:solidFill>
                  <a:srgbClr val="FFFF00"/>
                </a:solidFill>
                <a:latin typeface="Calibri" pitchFamily="34" charset="0"/>
              </a:rPr>
              <a:t>Transfer Off</a:t>
            </a:r>
          </a:p>
          <a:p>
            <a:pPr marL="1379538" lvl="3" indent="-233363">
              <a:buFont typeface="Wingdings" pitchFamily="2" charset="2"/>
              <a:buChar char="§"/>
              <a:defRPr/>
            </a:pPr>
            <a:r>
              <a:rPr lang="en-US" sz="2000" b="1" dirty="0">
                <a:solidFill>
                  <a:srgbClr val="FFFF00"/>
                </a:solidFill>
                <a:latin typeface="Calibri" pitchFamily="34" charset="0"/>
              </a:rPr>
              <a:t>Transfer On</a:t>
            </a:r>
          </a:p>
          <a:p>
            <a:pPr marL="1379538" lvl="3" indent="-233363">
              <a:buFont typeface="Wingdings" pitchFamily="2" charset="2"/>
              <a:buChar char="§"/>
              <a:defRPr/>
            </a:pPr>
            <a:r>
              <a:rPr lang="en-US" sz="2000" b="1" dirty="0">
                <a:solidFill>
                  <a:srgbClr val="FFFF00"/>
                </a:solidFill>
                <a:latin typeface="Calibri" pitchFamily="34" charset="0"/>
              </a:rPr>
              <a:t>Treat with Lease Oil</a:t>
            </a:r>
          </a:p>
          <a:p>
            <a:pPr marL="1379538" lvl="3" indent="-233363">
              <a:buFont typeface="Wingdings" pitchFamily="2" charset="2"/>
              <a:buChar char="§"/>
              <a:defRPr/>
            </a:pPr>
            <a:r>
              <a:rPr lang="en-US" sz="2000" b="1" dirty="0">
                <a:solidFill>
                  <a:srgbClr val="FFFF00"/>
                </a:solidFill>
                <a:latin typeface="Calibri" pitchFamily="34" charset="0"/>
              </a:rPr>
              <a:t> Water Drawoff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pic>
        <p:nvPicPr>
          <p:cNvPr id="76806" name="Picture 27"/>
          <p:cNvPicPr>
            <a:picLocks noChangeAspect="1" noChangeArrowheads="1"/>
          </p:cNvPicPr>
          <p:nvPr/>
        </p:nvPicPr>
        <p:blipFill>
          <a:blip r:embed="rId3" cstate="print"/>
          <a:srcRect/>
          <a:stretch>
            <a:fillRect/>
          </a:stretch>
        </p:blipFill>
        <p:spPr bwMode="auto">
          <a:xfrm>
            <a:off x="5272088" y="1927225"/>
            <a:ext cx="2409825" cy="1019175"/>
          </a:xfrm>
          <a:prstGeom prst="rect">
            <a:avLst/>
          </a:prstGeom>
          <a:noFill/>
          <a:ln w="9525">
            <a:noFill/>
            <a:miter lim="800000"/>
            <a:headEnd/>
            <a:tailEnd/>
          </a:ln>
        </p:spPr>
      </p:pic>
      <p:sp>
        <p:nvSpPr>
          <p:cNvPr id="12" name="Rectangle 11"/>
          <p:cNvSpPr/>
          <p:nvPr/>
        </p:nvSpPr>
        <p:spPr>
          <a:xfrm>
            <a:off x="685800" y="1465263"/>
            <a:ext cx="3733800" cy="168433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buFont typeface="Arial" pitchFamily="34" charset="0"/>
              <a:buChar char="•"/>
              <a:defRPr/>
            </a:pPr>
            <a:r>
              <a:rPr lang="en-US" sz="1800" b="1" dirty="0">
                <a:solidFill>
                  <a:schemeClr val="tx1"/>
                </a:solidFill>
              </a:rPr>
              <a:t>  Used to handle variances between Purchaser’s Sales Ticket and Lse Oper gauges </a:t>
            </a:r>
          </a:p>
          <a:p>
            <a:pPr>
              <a:buFont typeface="Arial" pitchFamily="34" charset="0"/>
              <a:buChar char="•"/>
              <a:defRPr/>
            </a:pPr>
            <a:r>
              <a:rPr lang="en-US" sz="1800" b="1" dirty="0">
                <a:solidFill>
                  <a:schemeClr val="tx1"/>
                </a:solidFill>
              </a:rPr>
              <a:t>  Can be used for either a top or bottom gauge discrepancy</a:t>
            </a:r>
            <a:endParaRPr lang="en-US" sz="1800" b="1" dirty="0">
              <a:solidFill>
                <a:schemeClr val="tx2"/>
              </a:solidFill>
            </a:endParaRPr>
          </a:p>
        </p:txBody>
      </p:sp>
      <p:sp>
        <p:nvSpPr>
          <p:cNvPr id="76808" name="Rounded Rectangle 7"/>
          <p:cNvSpPr>
            <a:spLocks noChangeArrowheads="1"/>
          </p:cNvSpPr>
          <p:nvPr/>
        </p:nvSpPr>
        <p:spPr bwMode="auto">
          <a:xfrm>
            <a:off x="4687888" y="1668463"/>
            <a:ext cx="3106737" cy="1393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1" name="Title 10"/>
          <p:cNvSpPr>
            <a:spLocks noGrp="1"/>
          </p:cNvSpPr>
          <p:nvPr>
            <p:ph type="title" idx="4294967295"/>
          </p:nvPr>
        </p:nvSpPr>
        <p:spPr>
          <a:xfrm>
            <a:off x="227014" y="-515024"/>
            <a:ext cx="1645330" cy="427945"/>
          </a:xfrm>
        </p:spPr>
        <p:txBody>
          <a:bodyPr/>
          <a:lstStyle/>
          <a:p>
            <a:r>
              <a:rPr lang="en-US" dirty="0" smtClean="0"/>
              <a:t>  Types</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3251200"/>
            <a:ext cx="4629150" cy="30765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marL="465138" lvl="1" indent="-233363">
              <a:buFontTx/>
              <a:buChar char="•"/>
              <a:defRPr/>
            </a:pPr>
            <a:r>
              <a:rPr lang="en-US" sz="2000" b="1" dirty="0">
                <a:solidFill>
                  <a:srgbClr val="0000FF"/>
                </a:solidFill>
                <a:latin typeface="Calibri" pitchFamily="34" charset="0"/>
              </a:rPr>
              <a:t>Run Tickets</a:t>
            </a:r>
            <a:endParaRPr lang="en-US" sz="2000" b="1" dirty="0">
              <a:solidFill>
                <a:schemeClr val="tx1"/>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Inventory Adjustments</a:t>
            </a:r>
          </a:p>
          <a:p>
            <a:pPr marL="1379538" lvl="3" indent="-233363">
              <a:buFont typeface="Wingdings" pitchFamily="2" charset="2"/>
              <a:buChar char="§"/>
              <a:defRPr/>
            </a:pPr>
            <a:r>
              <a:rPr lang="en-US" sz="2000" b="1" dirty="0">
                <a:solidFill>
                  <a:schemeClr val="bg2"/>
                </a:solidFill>
                <a:latin typeface="Calibri" pitchFamily="34" charset="0"/>
              </a:rPr>
              <a:t>Kolor Kut Adjustment</a:t>
            </a:r>
          </a:p>
          <a:p>
            <a:pPr marL="1379538" lvl="3" indent="-233363">
              <a:buFont typeface="Wingdings" pitchFamily="2" charset="2"/>
              <a:buChar char="§"/>
              <a:defRPr/>
            </a:pPr>
            <a:r>
              <a:rPr lang="en-US" sz="2000" b="1" dirty="0">
                <a:solidFill>
                  <a:schemeClr val="bg2"/>
                </a:solidFill>
                <a:latin typeface="Calibri" pitchFamily="34" charset="0"/>
              </a:rPr>
              <a:t>Oil Run Gauge Discrepancy</a:t>
            </a:r>
          </a:p>
          <a:p>
            <a:pPr marL="1379538" lvl="3" indent="-233363">
              <a:buFont typeface="Wingdings" pitchFamily="2" charset="2"/>
              <a:buChar char="§"/>
              <a:defRPr/>
            </a:pPr>
            <a:r>
              <a:rPr lang="en-US" sz="2000" b="1" dirty="0">
                <a:solidFill>
                  <a:schemeClr val="tx1"/>
                </a:solidFill>
                <a:latin typeface="Calibri" pitchFamily="34" charset="0"/>
              </a:rPr>
              <a:t>Spill</a:t>
            </a:r>
          </a:p>
          <a:p>
            <a:pPr marL="1379538" lvl="3" indent="-233363">
              <a:buFont typeface="Wingdings" pitchFamily="2" charset="2"/>
              <a:buChar char="§"/>
              <a:defRPr/>
            </a:pPr>
            <a:r>
              <a:rPr lang="en-US" sz="2000" b="1" dirty="0">
                <a:solidFill>
                  <a:srgbClr val="FFFF00"/>
                </a:solidFill>
                <a:latin typeface="Calibri" pitchFamily="34" charset="0"/>
              </a:rPr>
              <a:t>Transfer Off</a:t>
            </a:r>
          </a:p>
          <a:p>
            <a:pPr marL="1379538" lvl="3" indent="-233363">
              <a:buFont typeface="Wingdings" pitchFamily="2" charset="2"/>
              <a:buChar char="§"/>
              <a:defRPr/>
            </a:pPr>
            <a:r>
              <a:rPr lang="en-US" sz="2000" b="1" dirty="0">
                <a:solidFill>
                  <a:srgbClr val="FFFF00"/>
                </a:solidFill>
                <a:latin typeface="Calibri" pitchFamily="34" charset="0"/>
              </a:rPr>
              <a:t>Transfer On</a:t>
            </a:r>
          </a:p>
          <a:p>
            <a:pPr marL="1379538" lvl="3" indent="-233363">
              <a:buFont typeface="Wingdings" pitchFamily="2" charset="2"/>
              <a:buChar char="§"/>
              <a:defRPr/>
            </a:pPr>
            <a:r>
              <a:rPr lang="en-US" sz="2000" b="1" dirty="0">
                <a:solidFill>
                  <a:srgbClr val="FFFF00"/>
                </a:solidFill>
                <a:latin typeface="Calibri" pitchFamily="34" charset="0"/>
              </a:rPr>
              <a:t>Treat with Lease Oil</a:t>
            </a:r>
          </a:p>
          <a:p>
            <a:pPr marL="1379538" lvl="3" indent="-233363">
              <a:buFont typeface="Wingdings" pitchFamily="2" charset="2"/>
              <a:buChar char="§"/>
              <a:defRPr/>
            </a:pPr>
            <a:r>
              <a:rPr lang="en-US" sz="2000" b="1" dirty="0">
                <a:solidFill>
                  <a:srgbClr val="FFFF00"/>
                </a:solidFill>
                <a:latin typeface="Calibri" pitchFamily="34" charset="0"/>
              </a:rPr>
              <a:t> Water Drawoff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pic>
        <p:nvPicPr>
          <p:cNvPr id="77830" name="Picture 28"/>
          <p:cNvPicPr>
            <a:picLocks noChangeAspect="1" noChangeArrowheads="1"/>
          </p:cNvPicPr>
          <p:nvPr/>
        </p:nvPicPr>
        <p:blipFill>
          <a:blip r:embed="rId3" cstate="print"/>
          <a:srcRect/>
          <a:stretch>
            <a:fillRect/>
          </a:stretch>
        </p:blipFill>
        <p:spPr bwMode="auto">
          <a:xfrm>
            <a:off x="5272088" y="1927225"/>
            <a:ext cx="2409825" cy="1019175"/>
          </a:xfrm>
          <a:prstGeom prst="rect">
            <a:avLst/>
          </a:prstGeom>
          <a:noFill/>
          <a:ln w="9525">
            <a:noFill/>
            <a:miter lim="800000"/>
            <a:headEnd/>
            <a:tailEnd/>
          </a:ln>
        </p:spPr>
      </p:pic>
      <p:sp>
        <p:nvSpPr>
          <p:cNvPr id="7" name="Rectangle 6"/>
          <p:cNvSpPr/>
          <p:nvPr/>
        </p:nvSpPr>
        <p:spPr>
          <a:xfrm>
            <a:off x="700088" y="1422400"/>
            <a:ext cx="3733800" cy="1447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We are responsible to report all spills for Regulatory, Environmental and Ownership purposes</a:t>
            </a:r>
            <a:endParaRPr lang="en-US" sz="2000" b="1" dirty="0">
              <a:solidFill>
                <a:schemeClr val="tx2"/>
              </a:solidFill>
            </a:endParaRPr>
          </a:p>
        </p:txBody>
      </p:sp>
      <p:sp>
        <p:nvSpPr>
          <p:cNvPr id="77832" name="Rounded Rectangle 7"/>
          <p:cNvSpPr>
            <a:spLocks noChangeArrowheads="1"/>
          </p:cNvSpPr>
          <p:nvPr/>
        </p:nvSpPr>
        <p:spPr bwMode="auto">
          <a:xfrm>
            <a:off x="4687888" y="1668463"/>
            <a:ext cx="3106737" cy="1393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1" name="Title 10"/>
          <p:cNvSpPr>
            <a:spLocks noGrp="1"/>
          </p:cNvSpPr>
          <p:nvPr>
            <p:ph type="title" idx="4294967295"/>
          </p:nvPr>
        </p:nvSpPr>
        <p:spPr>
          <a:xfrm>
            <a:off x="227014" y="-515024"/>
            <a:ext cx="1543730" cy="442459"/>
          </a:xfrm>
        </p:spPr>
        <p:txBody>
          <a:bodyPr/>
          <a:lstStyle/>
          <a:p>
            <a:r>
              <a:rPr lang="en-US" dirty="0" smtClean="0"/>
              <a:t>  Types</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3251200"/>
            <a:ext cx="4629150" cy="30765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marL="465138" lvl="1" indent="-233363">
              <a:buFontTx/>
              <a:buChar char="•"/>
              <a:defRPr/>
            </a:pPr>
            <a:r>
              <a:rPr lang="en-US" sz="2000" b="1" dirty="0">
                <a:solidFill>
                  <a:srgbClr val="0000FF"/>
                </a:solidFill>
                <a:latin typeface="Calibri" pitchFamily="34" charset="0"/>
              </a:rPr>
              <a:t>Run Tickets</a:t>
            </a:r>
            <a:endParaRPr lang="en-US" sz="2000" b="1" dirty="0">
              <a:solidFill>
                <a:schemeClr val="tx1"/>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Inventory Adjustments</a:t>
            </a:r>
          </a:p>
          <a:p>
            <a:pPr marL="1379538" lvl="3" indent="-233363">
              <a:buFont typeface="Wingdings" pitchFamily="2" charset="2"/>
              <a:buChar char="§"/>
              <a:defRPr/>
            </a:pPr>
            <a:r>
              <a:rPr lang="en-US" sz="2000" b="1" dirty="0">
                <a:solidFill>
                  <a:schemeClr val="bg2"/>
                </a:solidFill>
                <a:latin typeface="Calibri" pitchFamily="34" charset="0"/>
              </a:rPr>
              <a:t>Kolor Kut Adjustment</a:t>
            </a:r>
          </a:p>
          <a:p>
            <a:pPr marL="1379538" lvl="3" indent="-233363">
              <a:buFont typeface="Wingdings" pitchFamily="2" charset="2"/>
              <a:buChar char="§"/>
              <a:defRPr/>
            </a:pPr>
            <a:r>
              <a:rPr lang="en-US" sz="2000" b="1" dirty="0">
                <a:solidFill>
                  <a:schemeClr val="bg2"/>
                </a:solidFill>
                <a:latin typeface="Calibri" pitchFamily="34" charset="0"/>
              </a:rPr>
              <a:t>Oil Run Gauge Discrepancy</a:t>
            </a:r>
          </a:p>
          <a:p>
            <a:pPr marL="1379538" lvl="3" indent="-233363">
              <a:buFont typeface="Wingdings" pitchFamily="2" charset="2"/>
              <a:buChar char="§"/>
              <a:defRPr/>
            </a:pPr>
            <a:r>
              <a:rPr lang="en-US" sz="2000" b="1" dirty="0">
                <a:solidFill>
                  <a:schemeClr val="bg2"/>
                </a:solidFill>
                <a:latin typeface="Calibri" pitchFamily="34" charset="0"/>
              </a:rPr>
              <a:t>Spill</a:t>
            </a:r>
          </a:p>
          <a:p>
            <a:pPr marL="1379538" lvl="3" indent="-233363">
              <a:buFont typeface="Wingdings" pitchFamily="2" charset="2"/>
              <a:buChar char="§"/>
              <a:defRPr/>
            </a:pPr>
            <a:r>
              <a:rPr lang="en-US" sz="2000" b="1" dirty="0">
                <a:solidFill>
                  <a:schemeClr val="tx1"/>
                </a:solidFill>
                <a:latin typeface="Calibri" pitchFamily="34" charset="0"/>
              </a:rPr>
              <a:t>Transfer Off</a:t>
            </a:r>
          </a:p>
          <a:p>
            <a:pPr marL="1379538" lvl="3" indent="-233363">
              <a:buFont typeface="Wingdings" pitchFamily="2" charset="2"/>
              <a:buChar char="§"/>
              <a:defRPr/>
            </a:pPr>
            <a:r>
              <a:rPr lang="en-US" sz="2000" b="1" dirty="0">
                <a:solidFill>
                  <a:srgbClr val="FFFF00"/>
                </a:solidFill>
                <a:latin typeface="Calibri" pitchFamily="34" charset="0"/>
              </a:rPr>
              <a:t>Transfer On</a:t>
            </a:r>
          </a:p>
          <a:p>
            <a:pPr marL="1379538" lvl="3" indent="-233363">
              <a:buFont typeface="Wingdings" pitchFamily="2" charset="2"/>
              <a:buChar char="§"/>
              <a:defRPr/>
            </a:pPr>
            <a:r>
              <a:rPr lang="en-US" sz="2000" b="1" dirty="0">
                <a:solidFill>
                  <a:srgbClr val="FFFF00"/>
                </a:solidFill>
                <a:latin typeface="Calibri" pitchFamily="34" charset="0"/>
              </a:rPr>
              <a:t>Treat with Lease Oil</a:t>
            </a:r>
          </a:p>
          <a:p>
            <a:pPr marL="1379538" lvl="3" indent="-233363">
              <a:buFont typeface="Wingdings" pitchFamily="2" charset="2"/>
              <a:buChar char="§"/>
              <a:defRPr/>
            </a:pPr>
            <a:r>
              <a:rPr lang="en-US" sz="2000" b="1" dirty="0">
                <a:solidFill>
                  <a:srgbClr val="FFFF00"/>
                </a:solidFill>
                <a:latin typeface="Calibri" pitchFamily="34" charset="0"/>
              </a:rPr>
              <a:t> Water Drawoff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pic>
        <p:nvPicPr>
          <p:cNvPr id="78854" name="Picture 29"/>
          <p:cNvPicPr>
            <a:picLocks noChangeAspect="1" noChangeArrowheads="1"/>
          </p:cNvPicPr>
          <p:nvPr/>
        </p:nvPicPr>
        <p:blipFill>
          <a:blip r:embed="rId3" cstate="print"/>
          <a:srcRect/>
          <a:stretch>
            <a:fillRect/>
          </a:stretch>
        </p:blipFill>
        <p:spPr bwMode="auto">
          <a:xfrm>
            <a:off x="5262563" y="1917700"/>
            <a:ext cx="2400300" cy="1028700"/>
          </a:xfrm>
          <a:prstGeom prst="rect">
            <a:avLst/>
          </a:prstGeom>
          <a:noFill/>
          <a:ln w="9525">
            <a:noFill/>
            <a:miter lim="800000"/>
            <a:headEnd/>
            <a:tailEnd/>
          </a:ln>
        </p:spPr>
      </p:pic>
      <p:sp>
        <p:nvSpPr>
          <p:cNvPr id="7" name="Rectangle 6"/>
          <p:cNvSpPr/>
          <p:nvPr/>
        </p:nvSpPr>
        <p:spPr>
          <a:xfrm>
            <a:off x="685800" y="1814513"/>
            <a:ext cx="3733800" cy="10668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tx1"/>
                </a:solidFill>
              </a:rPr>
              <a:t>Moving Oil/Condensate </a:t>
            </a:r>
          </a:p>
          <a:p>
            <a:pPr algn="ctr">
              <a:defRPr/>
            </a:pPr>
            <a:r>
              <a:rPr lang="en-US" sz="1800" b="1" u="sng" dirty="0">
                <a:solidFill>
                  <a:srgbClr val="C00000"/>
                </a:solidFill>
              </a:rPr>
              <a:t>from one lease to another lease</a:t>
            </a:r>
          </a:p>
        </p:txBody>
      </p:sp>
      <p:sp>
        <p:nvSpPr>
          <p:cNvPr id="78856" name="Rounded Rectangle 7"/>
          <p:cNvSpPr>
            <a:spLocks noChangeArrowheads="1"/>
          </p:cNvSpPr>
          <p:nvPr/>
        </p:nvSpPr>
        <p:spPr bwMode="auto">
          <a:xfrm>
            <a:off x="4687888" y="1668463"/>
            <a:ext cx="3106737" cy="1393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1" name="Title 10"/>
          <p:cNvSpPr>
            <a:spLocks noGrp="1"/>
          </p:cNvSpPr>
          <p:nvPr>
            <p:ph type="title" idx="4294967295"/>
          </p:nvPr>
        </p:nvSpPr>
        <p:spPr>
          <a:xfrm>
            <a:off x="227014" y="-529538"/>
            <a:ext cx="1558244" cy="442459"/>
          </a:xfrm>
        </p:spPr>
        <p:txBody>
          <a:bodyPr/>
          <a:lstStyle/>
          <a:p>
            <a:r>
              <a:rPr lang="en-US" dirty="0" smtClean="0"/>
              <a:t>  Types</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3251200"/>
            <a:ext cx="4629150" cy="30765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marL="465138" lvl="1" indent="-233363">
              <a:buFontTx/>
              <a:buChar char="•"/>
              <a:defRPr/>
            </a:pPr>
            <a:r>
              <a:rPr lang="en-US" sz="2000" b="1" dirty="0">
                <a:solidFill>
                  <a:srgbClr val="0000FF"/>
                </a:solidFill>
                <a:latin typeface="Calibri" pitchFamily="34" charset="0"/>
              </a:rPr>
              <a:t>Run Tickets</a:t>
            </a:r>
            <a:endParaRPr lang="en-US" sz="2000" b="1" dirty="0">
              <a:solidFill>
                <a:schemeClr val="bg2"/>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Inventory Adjustments</a:t>
            </a:r>
          </a:p>
          <a:p>
            <a:pPr marL="1379538" lvl="3" indent="-233363">
              <a:buFont typeface="Wingdings" pitchFamily="2" charset="2"/>
              <a:buChar char="§"/>
              <a:defRPr/>
            </a:pPr>
            <a:r>
              <a:rPr lang="en-US" sz="2000" b="1" dirty="0">
                <a:solidFill>
                  <a:schemeClr val="bg2"/>
                </a:solidFill>
                <a:latin typeface="Calibri" pitchFamily="34" charset="0"/>
              </a:rPr>
              <a:t>Kolor Kut Adjustment</a:t>
            </a:r>
          </a:p>
          <a:p>
            <a:pPr marL="1379538" lvl="3" indent="-233363">
              <a:buFont typeface="Wingdings" pitchFamily="2" charset="2"/>
              <a:buChar char="§"/>
              <a:defRPr/>
            </a:pPr>
            <a:r>
              <a:rPr lang="en-US" sz="2000" b="1" dirty="0">
                <a:solidFill>
                  <a:schemeClr val="bg2"/>
                </a:solidFill>
                <a:latin typeface="Calibri" pitchFamily="34" charset="0"/>
              </a:rPr>
              <a:t>Oil Run Gauge Discrepancy</a:t>
            </a:r>
          </a:p>
          <a:p>
            <a:pPr marL="1379538" lvl="3" indent="-233363">
              <a:buFont typeface="Wingdings" pitchFamily="2" charset="2"/>
              <a:buChar char="§"/>
              <a:defRPr/>
            </a:pPr>
            <a:r>
              <a:rPr lang="en-US" sz="2000" b="1" dirty="0">
                <a:solidFill>
                  <a:schemeClr val="bg2"/>
                </a:solidFill>
                <a:latin typeface="Calibri" pitchFamily="34" charset="0"/>
              </a:rPr>
              <a:t>Spill</a:t>
            </a:r>
          </a:p>
          <a:p>
            <a:pPr marL="1379538" lvl="3" indent="-233363">
              <a:buFont typeface="Wingdings" pitchFamily="2" charset="2"/>
              <a:buChar char="§"/>
              <a:defRPr/>
            </a:pPr>
            <a:r>
              <a:rPr lang="en-US" sz="2000" b="1" dirty="0">
                <a:solidFill>
                  <a:schemeClr val="bg2"/>
                </a:solidFill>
                <a:latin typeface="Calibri" pitchFamily="34" charset="0"/>
              </a:rPr>
              <a:t>Transfer Off</a:t>
            </a:r>
          </a:p>
          <a:p>
            <a:pPr marL="1379538" lvl="3" indent="-233363">
              <a:buFont typeface="Wingdings" pitchFamily="2" charset="2"/>
              <a:buChar char="§"/>
              <a:defRPr/>
            </a:pPr>
            <a:r>
              <a:rPr lang="en-US" sz="2000" b="1" dirty="0">
                <a:solidFill>
                  <a:schemeClr val="tx1"/>
                </a:solidFill>
                <a:latin typeface="Calibri" pitchFamily="34" charset="0"/>
              </a:rPr>
              <a:t>Transfer On</a:t>
            </a:r>
          </a:p>
          <a:p>
            <a:pPr marL="1379538" lvl="3" indent="-233363">
              <a:buFont typeface="Wingdings" pitchFamily="2" charset="2"/>
              <a:buChar char="§"/>
              <a:defRPr/>
            </a:pPr>
            <a:r>
              <a:rPr lang="en-US" sz="2000" b="1" dirty="0">
                <a:solidFill>
                  <a:srgbClr val="FFFF00"/>
                </a:solidFill>
                <a:latin typeface="Calibri" pitchFamily="34" charset="0"/>
              </a:rPr>
              <a:t>Treat with Lease Oil</a:t>
            </a:r>
          </a:p>
          <a:p>
            <a:pPr marL="1379538" lvl="3" indent="-233363">
              <a:buFont typeface="Wingdings" pitchFamily="2" charset="2"/>
              <a:buChar char="§"/>
              <a:defRPr/>
            </a:pPr>
            <a:r>
              <a:rPr lang="en-US" sz="2000" b="1" dirty="0">
                <a:solidFill>
                  <a:srgbClr val="FFFF00"/>
                </a:solidFill>
                <a:latin typeface="Calibri" pitchFamily="34" charset="0"/>
              </a:rPr>
              <a:t> Water Drawoff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pic>
        <p:nvPicPr>
          <p:cNvPr id="79878" name="Picture 30"/>
          <p:cNvPicPr>
            <a:picLocks noChangeAspect="1" noChangeArrowheads="1"/>
          </p:cNvPicPr>
          <p:nvPr/>
        </p:nvPicPr>
        <p:blipFill>
          <a:blip r:embed="rId3" cstate="print"/>
          <a:srcRect/>
          <a:stretch>
            <a:fillRect/>
          </a:stretch>
        </p:blipFill>
        <p:spPr bwMode="auto">
          <a:xfrm>
            <a:off x="5272088" y="1916113"/>
            <a:ext cx="2409825" cy="1028700"/>
          </a:xfrm>
          <a:prstGeom prst="rect">
            <a:avLst/>
          </a:prstGeom>
          <a:noFill/>
          <a:ln w="9525">
            <a:noFill/>
            <a:miter lim="800000"/>
            <a:headEnd/>
            <a:tailEnd/>
          </a:ln>
        </p:spPr>
      </p:pic>
      <p:sp>
        <p:nvSpPr>
          <p:cNvPr id="11" name="Rectangle 10"/>
          <p:cNvSpPr/>
          <p:nvPr/>
        </p:nvSpPr>
        <p:spPr>
          <a:xfrm>
            <a:off x="714375" y="1901825"/>
            <a:ext cx="3733800" cy="990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Receiving Oil/Condensate </a:t>
            </a:r>
            <a:r>
              <a:rPr lang="en-US" sz="2000" b="1" u="sng" dirty="0">
                <a:solidFill>
                  <a:srgbClr val="C00000"/>
                </a:solidFill>
              </a:rPr>
              <a:t>from another lease</a:t>
            </a:r>
          </a:p>
        </p:txBody>
      </p:sp>
      <p:sp>
        <p:nvSpPr>
          <p:cNvPr id="79880" name="Rounded Rectangle 7"/>
          <p:cNvSpPr>
            <a:spLocks noChangeArrowheads="1"/>
          </p:cNvSpPr>
          <p:nvPr/>
        </p:nvSpPr>
        <p:spPr bwMode="auto">
          <a:xfrm>
            <a:off x="4687888" y="1668463"/>
            <a:ext cx="3106737" cy="1393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2" name="Title 11"/>
          <p:cNvSpPr>
            <a:spLocks noGrp="1"/>
          </p:cNvSpPr>
          <p:nvPr>
            <p:ph type="title" idx="4294967295"/>
          </p:nvPr>
        </p:nvSpPr>
        <p:spPr>
          <a:xfrm>
            <a:off x="227014" y="-515024"/>
            <a:ext cx="1529216" cy="442459"/>
          </a:xfrm>
        </p:spPr>
        <p:txBody>
          <a:bodyPr/>
          <a:lstStyle/>
          <a:p>
            <a:r>
              <a:rPr lang="en-US" dirty="0" smtClean="0"/>
              <a:t>  Types</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3251200"/>
            <a:ext cx="4629150" cy="30765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marL="465138" lvl="1" indent="-233363">
              <a:buFontTx/>
              <a:buChar char="•"/>
              <a:defRPr/>
            </a:pPr>
            <a:r>
              <a:rPr lang="en-US" sz="2000" b="1" dirty="0">
                <a:solidFill>
                  <a:srgbClr val="0000FF"/>
                </a:solidFill>
                <a:latin typeface="Calibri" pitchFamily="34" charset="0"/>
              </a:rPr>
              <a:t>Run Tickets</a:t>
            </a:r>
            <a:endParaRPr lang="en-US" sz="2000" b="1" dirty="0">
              <a:solidFill>
                <a:schemeClr val="tx1"/>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Inventory Adjustments</a:t>
            </a:r>
          </a:p>
          <a:p>
            <a:pPr marL="1379538" lvl="3" indent="-233363">
              <a:buFont typeface="Wingdings" pitchFamily="2" charset="2"/>
              <a:buChar char="§"/>
              <a:defRPr/>
            </a:pPr>
            <a:r>
              <a:rPr lang="en-US" sz="2000" b="1" dirty="0">
                <a:solidFill>
                  <a:schemeClr val="bg2"/>
                </a:solidFill>
                <a:latin typeface="Calibri" pitchFamily="34" charset="0"/>
              </a:rPr>
              <a:t>Kolor Kut Adjustment</a:t>
            </a:r>
          </a:p>
          <a:p>
            <a:pPr marL="1379538" lvl="3" indent="-233363">
              <a:buFont typeface="Wingdings" pitchFamily="2" charset="2"/>
              <a:buChar char="§"/>
              <a:defRPr/>
            </a:pPr>
            <a:r>
              <a:rPr lang="en-US" sz="2000" b="1" dirty="0">
                <a:solidFill>
                  <a:schemeClr val="bg2"/>
                </a:solidFill>
                <a:latin typeface="Calibri" pitchFamily="34" charset="0"/>
              </a:rPr>
              <a:t>Oil Run Gauge Discrepancy</a:t>
            </a:r>
          </a:p>
          <a:p>
            <a:pPr marL="1379538" lvl="3" indent="-233363">
              <a:buFont typeface="Wingdings" pitchFamily="2" charset="2"/>
              <a:buChar char="§"/>
              <a:defRPr/>
            </a:pPr>
            <a:r>
              <a:rPr lang="en-US" sz="2000" b="1" dirty="0">
                <a:solidFill>
                  <a:schemeClr val="bg2"/>
                </a:solidFill>
                <a:latin typeface="Calibri" pitchFamily="34" charset="0"/>
              </a:rPr>
              <a:t>Spill</a:t>
            </a:r>
          </a:p>
          <a:p>
            <a:pPr marL="1379538" lvl="3" indent="-233363">
              <a:buFont typeface="Wingdings" pitchFamily="2" charset="2"/>
              <a:buChar char="§"/>
              <a:defRPr/>
            </a:pPr>
            <a:r>
              <a:rPr lang="en-US" sz="2000" b="1" dirty="0">
                <a:solidFill>
                  <a:schemeClr val="bg2"/>
                </a:solidFill>
                <a:latin typeface="Calibri" pitchFamily="34" charset="0"/>
              </a:rPr>
              <a:t>Transfer Off</a:t>
            </a:r>
          </a:p>
          <a:p>
            <a:pPr marL="1379538" lvl="3" indent="-233363">
              <a:buFont typeface="Wingdings" pitchFamily="2" charset="2"/>
              <a:buChar char="§"/>
              <a:defRPr/>
            </a:pPr>
            <a:r>
              <a:rPr lang="en-US" sz="2000" b="1" dirty="0">
                <a:solidFill>
                  <a:schemeClr val="bg2"/>
                </a:solidFill>
                <a:latin typeface="Calibri" pitchFamily="34" charset="0"/>
              </a:rPr>
              <a:t>Transfer On</a:t>
            </a:r>
          </a:p>
          <a:p>
            <a:pPr marL="1379538" lvl="3" indent="-233363">
              <a:buFont typeface="Wingdings" pitchFamily="2" charset="2"/>
              <a:buChar char="§"/>
              <a:defRPr/>
            </a:pPr>
            <a:r>
              <a:rPr lang="en-US" sz="2000" b="1" dirty="0">
                <a:solidFill>
                  <a:schemeClr val="tx1"/>
                </a:solidFill>
                <a:latin typeface="Calibri" pitchFamily="34" charset="0"/>
              </a:rPr>
              <a:t>Treat with Lease Oil</a:t>
            </a:r>
          </a:p>
          <a:p>
            <a:pPr marL="1379538" lvl="3" indent="-233363">
              <a:buFont typeface="Wingdings" pitchFamily="2" charset="2"/>
              <a:buChar char="§"/>
              <a:defRPr/>
            </a:pPr>
            <a:r>
              <a:rPr lang="en-US" sz="2000" b="1" dirty="0">
                <a:solidFill>
                  <a:srgbClr val="FFFF00"/>
                </a:solidFill>
                <a:latin typeface="Calibri" pitchFamily="34" charset="0"/>
              </a:rPr>
              <a:t> Water Drawoff	</a:t>
            </a:r>
            <a:r>
              <a:rPr lang="en-US" sz="2000" b="1" dirty="0">
                <a:solidFill>
                  <a:schemeClr val="tx1"/>
                </a:solidFill>
                <a:latin typeface="Calibri" pitchFamily="34" charset="0"/>
              </a:rPr>
              <a:t>	</a:t>
            </a:r>
          </a:p>
          <a:p>
            <a:pPr marL="465138" lvl="1" indent="-233363">
              <a:buFontTx/>
              <a:buChar char="•"/>
              <a:defRPr/>
            </a:pPr>
            <a:endParaRPr lang="en-US" sz="2000" b="1" dirty="0">
              <a:solidFill>
                <a:srgbClr val="0000FF"/>
              </a:solidFill>
              <a:latin typeface="Calibri" pitchFamily="34" charset="0"/>
            </a:endParaRPr>
          </a:p>
        </p:txBody>
      </p:sp>
      <p:sp>
        <p:nvSpPr>
          <p:cNvPr id="6" name="Rectangle 5"/>
          <p:cNvSpPr/>
          <p:nvPr/>
        </p:nvSpPr>
        <p:spPr>
          <a:xfrm>
            <a:off x="714375" y="1654175"/>
            <a:ext cx="3733800" cy="12192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Oil removed from a tank for downhole treatment that </a:t>
            </a:r>
            <a:r>
              <a:rPr lang="en-US" sz="2000" b="1" u="sng" dirty="0">
                <a:solidFill>
                  <a:srgbClr val="C00000"/>
                </a:solidFill>
              </a:rPr>
              <a:t>remains on the same lease</a:t>
            </a:r>
          </a:p>
        </p:txBody>
      </p:sp>
      <p:pic>
        <p:nvPicPr>
          <p:cNvPr id="80903" name="Picture 31"/>
          <p:cNvPicPr>
            <a:picLocks noChangeAspect="1" noChangeArrowheads="1"/>
          </p:cNvPicPr>
          <p:nvPr/>
        </p:nvPicPr>
        <p:blipFill>
          <a:blip r:embed="rId3" cstate="print"/>
          <a:srcRect/>
          <a:stretch>
            <a:fillRect/>
          </a:stretch>
        </p:blipFill>
        <p:spPr bwMode="auto">
          <a:xfrm>
            <a:off x="5272088" y="1930400"/>
            <a:ext cx="2409825" cy="1019175"/>
          </a:xfrm>
          <a:prstGeom prst="rect">
            <a:avLst/>
          </a:prstGeom>
          <a:noFill/>
          <a:ln w="9525">
            <a:noFill/>
            <a:miter lim="800000"/>
            <a:headEnd/>
            <a:tailEnd/>
          </a:ln>
        </p:spPr>
      </p:pic>
      <p:sp>
        <p:nvSpPr>
          <p:cNvPr id="80904" name="Rounded Rectangle 7"/>
          <p:cNvSpPr>
            <a:spLocks noChangeArrowheads="1"/>
          </p:cNvSpPr>
          <p:nvPr/>
        </p:nvSpPr>
        <p:spPr bwMode="auto">
          <a:xfrm>
            <a:off x="4687888" y="1668463"/>
            <a:ext cx="3106737" cy="1393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1" name="Title 10"/>
          <p:cNvSpPr>
            <a:spLocks noGrp="1"/>
          </p:cNvSpPr>
          <p:nvPr>
            <p:ph type="title" idx="4294967295"/>
          </p:nvPr>
        </p:nvSpPr>
        <p:spPr>
          <a:xfrm>
            <a:off x="227013" y="-485996"/>
            <a:ext cx="1514701" cy="413431"/>
          </a:xfrm>
        </p:spPr>
        <p:txBody>
          <a:bodyPr/>
          <a:lstStyle/>
          <a:p>
            <a:r>
              <a:rPr lang="en-US" dirty="0" smtClean="0"/>
              <a:t>  Types</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2" cstate="print"/>
          <a:srcRect/>
          <a:stretch>
            <a:fillRect/>
          </a:stretch>
        </p:blipFill>
        <p:spPr bwMode="auto">
          <a:xfrm>
            <a:off x="0" y="14288"/>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682625" y="3251200"/>
            <a:ext cx="4629150" cy="307657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marL="465138" lvl="1" indent="-233363">
              <a:buFontTx/>
              <a:buChar char="•"/>
              <a:defRPr/>
            </a:pPr>
            <a:r>
              <a:rPr lang="en-US" sz="2000" b="1" dirty="0">
                <a:solidFill>
                  <a:srgbClr val="0000FF"/>
                </a:solidFill>
                <a:latin typeface="Calibri" pitchFamily="34" charset="0"/>
              </a:rPr>
              <a:t>Run Tickets</a:t>
            </a:r>
            <a:endParaRPr lang="en-US" sz="2000" b="1" dirty="0">
              <a:solidFill>
                <a:schemeClr val="tx1"/>
              </a:solidFill>
              <a:latin typeface="Calibri" pitchFamily="34" charset="0"/>
            </a:endParaRPr>
          </a:p>
          <a:p>
            <a:pPr marL="922338" lvl="2" indent="-233363">
              <a:buFont typeface="Wingdings" pitchFamily="2" charset="2"/>
              <a:buChar char="ü"/>
              <a:defRPr/>
            </a:pPr>
            <a:r>
              <a:rPr lang="en-US" sz="2000" b="1" dirty="0">
                <a:solidFill>
                  <a:schemeClr val="tx1"/>
                </a:solidFill>
                <a:latin typeface="Calibri" pitchFamily="34" charset="0"/>
              </a:rPr>
              <a:t>Inventory Adjustments</a:t>
            </a:r>
          </a:p>
          <a:p>
            <a:pPr marL="1379538" lvl="3" indent="-233363">
              <a:buFont typeface="Wingdings" pitchFamily="2" charset="2"/>
              <a:buChar char="§"/>
              <a:defRPr/>
            </a:pPr>
            <a:r>
              <a:rPr lang="en-US" sz="2000" b="1" dirty="0">
                <a:solidFill>
                  <a:schemeClr val="bg2"/>
                </a:solidFill>
                <a:latin typeface="Calibri" pitchFamily="34" charset="0"/>
              </a:rPr>
              <a:t>Kolor Kut Adjustment</a:t>
            </a:r>
          </a:p>
          <a:p>
            <a:pPr marL="1379538" lvl="3" indent="-233363">
              <a:buFont typeface="Wingdings" pitchFamily="2" charset="2"/>
              <a:buChar char="§"/>
              <a:defRPr/>
            </a:pPr>
            <a:r>
              <a:rPr lang="en-US" sz="2000" b="1" dirty="0">
                <a:solidFill>
                  <a:schemeClr val="bg2"/>
                </a:solidFill>
                <a:latin typeface="Calibri" pitchFamily="34" charset="0"/>
              </a:rPr>
              <a:t>Oil Run Gauge Discrepancy</a:t>
            </a:r>
          </a:p>
          <a:p>
            <a:pPr marL="1379538" lvl="3" indent="-233363">
              <a:buFont typeface="Wingdings" pitchFamily="2" charset="2"/>
              <a:buChar char="§"/>
              <a:defRPr/>
            </a:pPr>
            <a:r>
              <a:rPr lang="en-US" sz="2000" b="1" dirty="0">
                <a:solidFill>
                  <a:schemeClr val="bg2"/>
                </a:solidFill>
                <a:latin typeface="Calibri" pitchFamily="34" charset="0"/>
              </a:rPr>
              <a:t>Spill</a:t>
            </a:r>
          </a:p>
          <a:p>
            <a:pPr marL="1379538" lvl="3" indent="-233363">
              <a:buFont typeface="Wingdings" pitchFamily="2" charset="2"/>
              <a:buChar char="§"/>
              <a:defRPr/>
            </a:pPr>
            <a:r>
              <a:rPr lang="en-US" sz="2000" b="1" dirty="0">
                <a:solidFill>
                  <a:schemeClr val="bg2"/>
                </a:solidFill>
                <a:latin typeface="Calibri" pitchFamily="34" charset="0"/>
              </a:rPr>
              <a:t>Transfer Off</a:t>
            </a:r>
          </a:p>
          <a:p>
            <a:pPr marL="1379538" lvl="3" indent="-233363">
              <a:buFont typeface="Wingdings" pitchFamily="2" charset="2"/>
              <a:buChar char="§"/>
              <a:defRPr/>
            </a:pPr>
            <a:r>
              <a:rPr lang="en-US" sz="2000" b="1" dirty="0">
                <a:solidFill>
                  <a:schemeClr val="bg2"/>
                </a:solidFill>
                <a:latin typeface="Calibri" pitchFamily="34" charset="0"/>
              </a:rPr>
              <a:t>Transfer On</a:t>
            </a:r>
          </a:p>
          <a:p>
            <a:pPr marL="1379538" lvl="3" indent="-233363">
              <a:buFont typeface="Wingdings" pitchFamily="2" charset="2"/>
              <a:buChar char="§"/>
              <a:defRPr/>
            </a:pPr>
            <a:r>
              <a:rPr lang="en-US" sz="2000" b="1" dirty="0">
                <a:solidFill>
                  <a:schemeClr val="bg2"/>
                </a:solidFill>
                <a:latin typeface="Calibri" pitchFamily="34" charset="0"/>
              </a:rPr>
              <a:t>Treat with Lease Oil</a:t>
            </a:r>
          </a:p>
          <a:p>
            <a:pPr marL="1379538" lvl="3" indent="-233363">
              <a:buFont typeface="Wingdings" pitchFamily="2" charset="2"/>
              <a:buChar char="§"/>
              <a:defRPr/>
            </a:pPr>
            <a:r>
              <a:rPr lang="en-US" sz="2000" b="1" dirty="0">
                <a:solidFill>
                  <a:schemeClr val="tx1"/>
                </a:solidFill>
                <a:latin typeface="Calibri" pitchFamily="34" charset="0"/>
              </a:rPr>
              <a:t> Water Drawoff		</a:t>
            </a:r>
          </a:p>
          <a:p>
            <a:pPr marL="465138" lvl="1" indent="-233363">
              <a:buFontTx/>
              <a:buChar char="•"/>
              <a:defRPr/>
            </a:pPr>
            <a:endParaRPr lang="en-US" sz="2000" b="1" dirty="0">
              <a:solidFill>
                <a:srgbClr val="0000FF"/>
              </a:solidFill>
              <a:latin typeface="Calibri" pitchFamily="34" charset="0"/>
            </a:endParaRPr>
          </a:p>
        </p:txBody>
      </p:sp>
      <p:pic>
        <p:nvPicPr>
          <p:cNvPr id="81926" name="Picture 32"/>
          <p:cNvPicPr>
            <a:picLocks noChangeAspect="1" noChangeArrowheads="1"/>
          </p:cNvPicPr>
          <p:nvPr/>
        </p:nvPicPr>
        <p:blipFill>
          <a:blip r:embed="rId3" cstate="print"/>
          <a:srcRect/>
          <a:stretch>
            <a:fillRect/>
          </a:stretch>
        </p:blipFill>
        <p:spPr bwMode="auto">
          <a:xfrm>
            <a:off x="5257800" y="1930400"/>
            <a:ext cx="2409825" cy="1028700"/>
          </a:xfrm>
          <a:prstGeom prst="rect">
            <a:avLst/>
          </a:prstGeom>
          <a:noFill/>
          <a:ln w="9525">
            <a:noFill/>
            <a:miter lim="800000"/>
            <a:headEnd/>
            <a:tailEnd/>
          </a:ln>
        </p:spPr>
      </p:pic>
      <p:sp>
        <p:nvSpPr>
          <p:cNvPr id="7" name="Rectangle 6"/>
          <p:cNvSpPr/>
          <p:nvPr/>
        </p:nvSpPr>
        <p:spPr>
          <a:xfrm>
            <a:off x="714375" y="2192338"/>
            <a:ext cx="3733800" cy="70008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rPr>
              <a:t>Not Currently Used</a:t>
            </a:r>
            <a:endParaRPr lang="en-US" sz="2000" b="1" dirty="0">
              <a:solidFill>
                <a:schemeClr val="tx2"/>
              </a:solidFill>
            </a:endParaRPr>
          </a:p>
        </p:txBody>
      </p:sp>
      <p:sp>
        <p:nvSpPr>
          <p:cNvPr id="81928" name="Rounded Rectangle 7"/>
          <p:cNvSpPr>
            <a:spLocks noChangeArrowheads="1"/>
          </p:cNvSpPr>
          <p:nvPr/>
        </p:nvSpPr>
        <p:spPr bwMode="auto">
          <a:xfrm>
            <a:off x="4687888" y="1668463"/>
            <a:ext cx="3106737" cy="1393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1" name="Title 10"/>
          <p:cNvSpPr>
            <a:spLocks noGrp="1"/>
          </p:cNvSpPr>
          <p:nvPr>
            <p:ph type="title" idx="4294967295"/>
          </p:nvPr>
        </p:nvSpPr>
        <p:spPr>
          <a:xfrm>
            <a:off x="227013" y="-515024"/>
            <a:ext cx="1601787" cy="427945"/>
          </a:xfrm>
        </p:spPr>
        <p:txBody>
          <a:bodyPr/>
          <a:lstStyle/>
          <a:p>
            <a:r>
              <a:rPr lang="en-US" dirty="0" smtClean="0"/>
              <a:t>  Types</a:t>
            </a: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2" cstate="print"/>
          <a:srcRect/>
          <a:stretch>
            <a:fillRect/>
          </a:stretch>
        </p:blipFill>
        <p:spPr bwMode="auto">
          <a:xfrm>
            <a:off x="0" y="30163"/>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pic>
        <p:nvPicPr>
          <p:cNvPr id="198658" name="Picture 2"/>
          <p:cNvPicPr>
            <a:picLocks noChangeAspect="1" noChangeArrowheads="1"/>
          </p:cNvPicPr>
          <p:nvPr/>
        </p:nvPicPr>
        <p:blipFill>
          <a:blip r:embed="rId3" cstate="print"/>
          <a:srcRect/>
          <a:stretch>
            <a:fillRect/>
          </a:stretch>
        </p:blipFill>
        <p:spPr bwMode="auto">
          <a:xfrm>
            <a:off x="5246688" y="2241550"/>
            <a:ext cx="523875" cy="1123950"/>
          </a:xfrm>
          <a:prstGeom prst="rect">
            <a:avLst/>
          </a:prstGeom>
          <a:noFill/>
          <a:ln w="9525">
            <a:noFill/>
            <a:miter lim="800000"/>
            <a:headEnd/>
            <a:tailEnd/>
          </a:ln>
        </p:spPr>
      </p:pic>
      <p:sp>
        <p:nvSpPr>
          <p:cNvPr id="14" name="Rectangle 13"/>
          <p:cNvSpPr/>
          <p:nvPr/>
        </p:nvSpPr>
        <p:spPr>
          <a:xfrm>
            <a:off x="217488" y="1436688"/>
            <a:ext cx="3556000" cy="46593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Ticket Details </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Ticket Type</a:t>
            </a:r>
          </a:p>
          <a:p>
            <a:pPr marL="465138" lvl="1" indent="-233363">
              <a:buFontTx/>
              <a:buChar char="•"/>
              <a:defRPr/>
            </a:pPr>
            <a:r>
              <a:rPr lang="en-US" sz="2000" b="1" dirty="0">
                <a:solidFill>
                  <a:schemeClr val="tx1"/>
                </a:solidFill>
                <a:latin typeface="Calibri" pitchFamily="34" charset="0"/>
              </a:rPr>
              <a:t>Tank Number</a:t>
            </a:r>
          </a:p>
          <a:p>
            <a:pPr marL="465138" lvl="1" indent="-233363">
              <a:buFontTx/>
              <a:buChar char="•"/>
              <a:defRPr/>
            </a:pPr>
            <a:r>
              <a:rPr lang="en-US" sz="2000" b="1" dirty="0">
                <a:solidFill>
                  <a:schemeClr val="tx1"/>
                </a:solidFill>
                <a:latin typeface="Calibri" pitchFamily="34" charset="0"/>
              </a:rPr>
              <a:t>Purchaser Number</a:t>
            </a:r>
          </a:p>
          <a:p>
            <a:pPr marL="465138" lvl="1" indent="-233363">
              <a:buFontTx/>
              <a:buChar char="•"/>
              <a:defRPr/>
            </a:pPr>
            <a:r>
              <a:rPr lang="en-US" sz="2000" b="1" dirty="0">
                <a:solidFill>
                  <a:srgbClr val="FFFF00"/>
                </a:solidFill>
                <a:latin typeface="Calibri" pitchFamily="34" charset="0"/>
              </a:rPr>
              <a:t>Ticket Number</a:t>
            </a:r>
          </a:p>
          <a:p>
            <a:pPr marL="465138" lvl="1" indent="-233363">
              <a:buFontTx/>
              <a:buChar char="•"/>
              <a:defRPr/>
            </a:pPr>
            <a:r>
              <a:rPr lang="en-US" sz="2000" b="1" dirty="0">
                <a:solidFill>
                  <a:srgbClr val="FFFF00"/>
                </a:solidFill>
                <a:latin typeface="Calibri" pitchFamily="34" charset="0"/>
              </a:rPr>
              <a:t>Gauges</a:t>
            </a:r>
          </a:p>
          <a:p>
            <a:pPr marL="465138" lvl="1" indent="-233363">
              <a:buFontTx/>
              <a:buChar char="•"/>
              <a:defRPr/>
            </a:pPr>
            <a:r>
              <a:rPr lang="en-US" sz="2000" b="1" dirty="0">
                <a:solidFill>
                  <a:srgbClr val="FFFF00"/>
                </a:solidFill>
                <a:latin typeface="Calibri" pitchFamily="34" charset="0"/>
              </a:rPr>
              <a:t>Bbls</a:t>
            </a:r>
          </a:p>
          <a:p>
            <a:pPr marL="465138" lvl="1" indent="-233363">
              <a:buFontTx/>
              <a:buChar char="•"/>
              <a:defRPr/>
            </a:pPr>
            <a:r>
              <a:rPr lang="en-US" sz="2000" b="1" dirty="0">
                <a:solidFill>
                  <a:srgbClr val="FFFF00"/>
                </a:solidFill>
                <a:latin typeface="Calibri" pitchFamily="34" charset="0"/>
              </a:rPr>
              <a:t>Actual Ticket Date</a:t>
            </a:r>
          </a:p>
          <a:p>
            <a:pPr marL="465138" lvl="1" indent="-233363">
              <a:buFontTx/>
              <a:buChar char="•"/>
              <a:defRPr/>
            </a:pPr>
            <a:r>
              <a:rPr lang="en-US" sz="2000" b="1" dirty="0">
                <a:solidFill>
                  <a:srgbClr val="FFFF00"/>
                </a:solidFill>
                <a:latin typeface="Calibri" pitchFamily="34" charset="0"/>
              </a:rPr>
              <a:t>Ticket Time</a:t>
            </a:r>
          </a:p>
          <a:p>
            <a:pPr marL="465138" lvl="1" indent="-233363">
              <a:buFontTx/>
              <a:buChar char="•"/>
              <a:defRPr/>
            </a:pPr>
            <a:r>
              <a:rPr lang="en-US" sz="2000" b="1" dirty="0">
                <a:solidFill>
                  <a:srgbClr val="FFFF00"/>
                </a:solidFill>
                <a:latin typeface="Calibri" pitchFamily="34" charset="0"/>
              </a:rPr>
              <a:t>BS&amp;W</a:t>
            </a:r>
          </a:p>
          <a:p>
            <a:pPr marL="465138" lvl="1" indent="-233363">
              <a:buFontTx/>
              <a:buChar char="•"/>
              <a:defRPr/>
            </a:pPr>
            <a:r>
              <a:rPr lang="en-US" sz="2000" b="1" dirty="0">
                <a:solidFill>
                  <a:srgbClr val="FFFF00"/>
                </a:solidFill>
                <a:latin typeface="Calibri" pitchFamily="34" charset="0"/>
              </a:rPr>
              <a:t>Observed Gravity</a:t>
            </a:r>
          </a:p>
          <a:p>
            <a:pPr marL="465138" lvl="1" indent="-233363">
              <a:buFontTx/>
              <a:buChar char="•"/>
              <a:defRPr/>
            </a:pPr>
            <a:r>
              <a:rPr lang="en-US" sz="2000" b="1" dirty="0">
                <a:solidFill>
                  <a:srgbClr val="FFFF00"/>
                </a:solidFill>
                <a:latin typeface="Calibri" pitchFamily="34" charset="0"/>
              </a:rPr>
              <a:t>Observed Temp</a:t>
            </a:r>
          </a:p>
          <a:p>
            <a:pPr marL="465138" lvl="1" indent="-233363">
              <a:buFontTx/>
              <a:buChar char="•"/>
              <a:defRPr/>
            </a:pPr>
            <a:r>
              <a:rPr lang="en-US" sz="2000" b="1" dirty="0">
                <a:solidFill>
                  <a:srgbClr val="FFFF00"/>
                </a:solidFill>
                <a:latin typeface="Calibri" pitchFamily="34" charset="0"/>
              </a:rPr>
              <a:t>Open Temp</a:t>
            </a:r>
          </a:p>
          <a:p>
            <a:pPr marL="465138" lvl="1" indent="-233363">
              <a:buFontTx/>
              <a:buChar char="•"/>
              <a:defRPr/>
            </a:pPr>
            <a:r>
              <a:rPr lang="en-US" sz="2000" b="1" dirty="0">
                <a:solidFill>
                  <a:srgbClr val="FFFF00"/>
                </a:solidFill>
                <a:latin typeface="Calibri" pitchFamily="34" charset="0"/>
              </a:rPr>
              <a:t>Close Temp</a:t>
            </a:r>
            <a:endParaRPr lang="en-US" sz="2000" b="1" dirty="0">
              <a:solidFill>
                <a:schemeClr val="tx1"/>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p:txBody>
      </p:sp>
      <p:sp>
        <p:nvSpPr>
          <p:cNvPr id="7" name="Rounded Rectangle 6"/>
          <p:cNvSpPr/>
          <p:nvPr/>
        </p:nvSpPr>
        <p:spPr>
          <a:xfrm>
            <a:off x="4572000" y="1481138"/>
            <a:ext cx="3124200" cy="6096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8" name="Rounded Rectangle 7"/>
          <p:cNvSpPr>
            <a:spLocks noChangeArrowheads="1"/>
          </p:cNvSpPr>
          <p:nvPr/>
        </p:nvSpPr>
        <p:spPr bwMode="auto">
          <a:xfrm>
            <a:off x="4746625" y="1958975"/>
            <a:ext cx="1073150" cy="1524000"/>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1" name="Rounded Rectangle 10"/>
          <p:cNvSpPr>
            <a:spLocks noChangeArrowheads="1"/>
          </p:cNvSpPr>
          <p:nvPr/>
        </p:nvSpPr>
        <p:spPr bwMode="auto">
          <a:xfrm>
            <a:off x="4760913" y="1973263"/>
            <a:ext cx="1089025" cy="42227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2" name="Rounded Rectangle 11"/>
          <p:cNvSpPr>
            <a:spLocks noChangeArrowheads="1"/>
          </p:cNvSpPr>
          <p:nvPr/>
        </p:nvSpPr>
        <p:spPr bwMode="auto">
          <a:xfrm>
            <a:off x="5718175" y="1973263"/>
            <a:ext cx="1466850" cy="392112"/>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3" name="Title 12"/>
          <p:cNvSpPr>
            <a:spLocks noGrp="1"/>
          </p:cNvSpPr>
          <p:nvPr>
            <p:ph type="title" idx="4294967295"/>
          </p:nvPr>
        </p:nvSpPr>
        <p:spPr>
          <a:xfrm>
            <a:off x="227014" y="-544052"/>
            <a:ext cx="1746930" cy="442459"/>
          </a:xfrm>
        </p:spPr>
        <p:txBody>
          <a:bodyPr/>
          <a:lstStyle/>
          <a:p>
            <a:r>
              <a:rPr lang="en-US" dirty="0" smtClean="0"/>
              <a:t>  Details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2" end="2"/>
                                            </p:txEl>
                                          </p:spTgt>
                                        </p:tgtEl>
                                        <p:attrNameLst>
                                          <p:attrName>ppt_c</p:attrName>
                                        </p:attrNameLst>
                                      </p:cBhvr>
                                      <p:to>
                                        <a:schemeClr val="bg2"/>
                                      </p:to>
                                    </p:animClr>
                                  </p:subTnLst>
                                </p:cTn>
                              </p:par>
                              <p:par>
                                <p:cTn id="11" presetID="1" presetClass="entr" presetSubtype="0" fill="hold" grpId="1"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3" presetClass="exit" presetSubtype="10" fill="hold" grpId="0" nodeType="withEffect">
                                  <p:stCondLst>
                                    <p:cond delay="0"/>
                                  </p:stCondLst>
                                  <p:childTnLst>
                                    <p:animEffect transition="out" filter="blinds(horizontal)">
                                      <p:cBhvr>
                                        <p:cTn id="20" dur="500"/>
                                        <p:tgtEl>
                                          <p:spTgt spid="7"/>
                                        </p:tgtEl>
                                      </p:cBhvr>
                                    </p:animEffect>
                                    <p:set>
                                      <p:cBhvr>
                                        <p:cTn id="21" dur="1" fill="hold">
                                          <p:stCondLst>
                                            <p:cond delay="499"/>
                                          </p:stCondLst>
                                        </p:cTn>
                                        <p:tgtEl>
                                          <p:spTgt spid="7"/>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98658"/>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par>
                                <p:cTn id="28" presetID="3" presetClass="exit" presetSubtype="10" fill="hold" grpId="1" nodeType="withEffect">
                                  <p:stCondLst>
                                    <p:cond delay="0"/>
                                  </p:stCondLst>
                                  <p:childTnLst>
                                    <p:animEffect transition="out" filter="blinds(horizontal)">
                                      <p:cBhvr>
                                        <p:cTn id="29" dur="500"/>
                                        <p:tgtEl>
                                          <p:spTgt spid="11"/>
                                        </p:tgtEl>
                                      </p:cBhvr>
                                    </p:animEffect>
                                    <p:set>
                                      <p:cBhvr>
                                        <p:cTn id="30" dur="1" fill="hold">
                                          <p:stCondLst>
                                            <p:cond delay="499"/>
                                          </p:stCondLst>
                                        </p:cTn>
                                        <p:tgtEl>
                                          <p:spTgt spid="11"/>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14">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3" end="3"/>
                                            </p:txEl>
                                          </p:spTgt>
                                        </p:tgtEl>
                                        <p:attrNameLst>
                                          <p:attrName>ppt_c</p:attrName>
                                        </p:attrNameLst>
                                      </p:cBhvr>
                                      <p:to>
                                        <a:schemeClr val="bg2"/>
                                      </p:to>
                                    </p:animClr>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xEl>
                                              <p:pRg st="4" end="4"/>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3" presetClass="exit" presetSubtype="10" fill="hold" grpId="1" nodeType="withEffect">
                                  <p:stCondLst>
                                    <p:cond delay="0"/>
                                  </p:stCondLst>
                                  <p:childTnLst>
                                    <p:animEffect transition="out" filter="blinds(horizontal)">
                                      <p:cBhvr>
                                        <p:cTn id="40" dur="500"/>
                                        <p:tgtEl>
                                          <p:spTgt spid="8"/>
                                        </p:tgtEl>
                                      </p:cBhvr>
                                    </p:animEffect>
                                    <p:set>
                                      <p:cBhvr>
                                        <p:cTn id="41" dur="1" fill="hold">
                                          <p:stCondLst>
                                            <p:cond delay="499"/>
                                          </p:stCondLst>
                                        </p:cTn>
                                        <p:tgtEl>
                                          <p:spTgt spid="8"/>
                                        </p:tgtEl>
                                        <p:attrNameLst>
                                          <p:attrName>style.visibility</p:attrName>
                                        </p:attrNameLst>
                                      </p:cBhvr>
                                      <p:to>
                                        <p:strVal val="hidden"/>
                                      </p:to>
                                    </p:set>
                                  </p:childTnLst>
                                </p:cTn>
                              </p:par>
                              <p:par>
                                <p:cTn id="42" presetID="3" presetClass="exit" presetSubtype="10" fill="hold" nodeType="withEffect">
                                  <p:stCondLst>
                                    <p:cond delay="0"/>
                                  </p:stCondLst>
                                  <p:childTnLst>
                                    <p:animEffect transition="out" filter="blinds(horizontal)">
                                      <p:cBhvr>
                                        <p:cTn id="43" dur="500"/>
                                        <p:tgtEl>
                                          <p:spTgt spid="198658"/>
                                        </p:tgtEl>
                                      </p:cBhvr>
                                    </p:animEffect>
                                    <p:set>
                                      <p:cBhvr>
                                        <p:cTn id="44" dur="1" fill="hold">
                                          <p:stCondLst>
                                            <p:cond delay="499"/>
                                          </p:stCondLst>
                                        </p:cTn>
                                        <p:tgtEl>
                                          <p:spTgt spid="1986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bldLvl="3" autoUpdateAnimBg="0"/>
      <p:bldP spid="7" grpId="0" animBg="1"/>
      <p:bldP spid="7" grpId="1" animBg="1"/>
      <p:bldP spid="8" grpId="0" animBg="1"/>
      <p:bldP spid="8" grpId="1" animBg="1"/>
      <p:bldP spid="11" grpId="0" animBg="1"/>
      <p:bldP spid="11" grpId="1"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p:cNvPicPr>
            <a:picLocks noChangeAspect="1" noChangeArrowheads="1"/>
          </p:cNvPicPr>
          <p:nvPr/>
        </p:nvPicPr>
        <p:blipFill>
          <a:blip r:embed="rId2" cstate="print"/>
          <a:srcRect/>
          <a:stretch>
            <a:fillRect/>
          </a:stretch>
        </p:blipFill>
        <p:spPr bwMode="auto">
          <a:xfrm>
            <a:off x="0" y="455613"/>
            <a:ext cx="9144000" cy="6134100"/>
          </a:xfrm>
          <a:prstGeom prst="rect">
            <a:avLst/>
          </a:prstGeom>
          <a:noFill/>
          <a:ln w="9525">
            <a:noFill/>
            <a:miter lim="800000"/>
            <a:headEnd/>
            <a:tailEnd/>
          </a:ln>
        </p:spPr>
      </p:pic>
      <p:sp>
        <p:nvSpPr>
          <p:cNvPr id="5" name="Rectangle 4"/>
          <p:cNvSpPr/>
          <p:nvPr/>
        </p:nvSpPr>
        <p:spPr>
          <a:xfrm>
            <a:off x="1512888" y="1089025"/>
            <a:ext cx="6296025" cy="114617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dirty="0">
                <a:solidFill>
                  <a:schemeClr val="tx1"/>
                </a:solidFill>
              </a:rPr>
              <a:t>To begin using PumperPal, double click the  “PumperPal”  icon on the desktop</a:t>
            </a:r>
          </a:p>
        </p:txBody>
      </p:sp>
      <p:pic>
        <p:nvPicPr>
          <p:cNvPr id="10244" name="Picture 6"/>
          <p:cNvPicPr>
            <a:picLocks noChangeAspect="1" noChangeArrowheads="1"/>
          </p:cNvPicPr>
          <p:nvPr/>
        </p:nvPicPr>
        <p:blipFill>
          <a:blip r:embed="rId3" cstate="print"/>
          <a:srcRect/>
          <a:stretch>
            <a:fillRect/>
          </a:stretch>
        </p:blipFill>
        <p:spPr bwMode="auto">
          <a:xfrm>
            <a:off x="3671888" y="2540000"/>
            <a:ext cx="1814512" cy="1611313"/>
          </a:xfrm>
          <a:prstGeom prst="rect">
            <a:avLst/>
          </a:prstGeom>
          <a:noFill/>
          <a:ln w="9525">
            <a:noFill/>
            <a:miter lim="800000"/>
            <a:headEnd/>
            <a:tailEnd/>
          </a:ln>
        </p:spPr>
      </p:pic>
      <p:sp>
        <p:nvSpPr>
          <p:cNvPr id="8" name="Rounded Rectangle 7"/>
          <p:cNvSpPr/>
          <p:nvPr/>
        </p:nvSpPr>
        <p:spPr>
          <a:xfrm>
            <a:off x="3725863" y="2627313"/>
            <a:ext cx="1833562" cy="15382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6" name="Title 5"/>
          <p:cNvSpPr>
            <a:spLocks noGrp="1"/>
          </p:cNvSpPr>
          <p:nvPr>
            <p:ph type="title" idx="4294967295"/>
          </p:nvPr>
        </p:nvSpPr>
        <p:spPr>
          <a:xfrm>
            <a:off x="227014" y="-602108"/>
            <a:ext cx="1238930" cy="500517"/>
          </a:xfrm>
        </p:spPr>
        <p:txBody>
          <a:bodyPr/>
          <a:lstStyle/>
          <a:p>
            <a:r>
              <a:rPr lang="en-US" dirty="0" smtClean="0"/>
              <a:t>Icon</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2" cstate="print"/>
          <a:srcRect/>
          <a:stretch>
            <a:fillRect/>
          </a:stretch>
        </p:blipFill>
        <p:spPr bwMode="auto">
          <a:xfrm>
            <a:off x="0" y="30163"/>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pic>
        <p:nvPicPr>
          <p:cNvPr id="198659" name="Picture 3"/>
          <p:cNvPicPr>
            <a:picLocks noChangeAspect="1" noChangeArrowheads="1"/>
          </p:cNvPicPr>
          <p:nvPr/>
        </p:nvPicPr>
        <p:blipFill>
          <a:blip r:embed="rId3" cstate="print"/>
          <a:srcRect/>
          <a:stretch>
            <a:fillRect/>
          </a:stretch>
        </p:blipFill>
        <p:spPr bwMode="auto">
          <a:xfrm>
            <a:off x="5624513" y="3205163"/>
            <a:ext cx="914400" cy="390525"/>
          </a:xfrm>
          <a:prstGeom prst="rect">
            <a:avLst/>
          </a:prstGeom>
          <a:noFill/>
          <a:ln w="9525">
            <a:noFill/>
            <a:miter lim="800000"/>
            <a:headEnd/>
            <a:tailEnd/>
          </a:ln>
        </p:spPr>
      </p:pic>
      <p:sp>
        <p:nvSpPr>
          <p:cNvPr id="14" name="Rectangle 13"/>
          <p:cNvSpPr/>
          <p:nvPr/>
        </p:nvSpPr>
        <p:spPr>
          <a:xfrm>
            <a:off x="217488" y="1436688"/>
            <a:ext cx="3556000" cy="46593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Ticket Details </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Ticket Type</a:t>
            </a:r>
          </a:p>
          <a:p>
            <a:pPr marL="465138" lvl="1" indent="-233363">
              <a:buFontTx/>
              <a:buChar char="•"/>
              <a:defRPr/>
            </a:pPr>
            <a:r>
              <a:rPr lang="en-US" sz="2000" b="1" dirty="0">
                <a:solidFill>
                  <a:schemeClr val="bg2"/>
                </a:solidFill>
                <a:latin typeface="Calibri" pitchFamily="34" charset="0"/>
              </a:rPr>
              <a:t>Tank Number</a:t>
            </a:r>
          </a:p>
          <a:p>
            <a:pPr marL="465138" lvl="1" indent="-233363">
              <a:buFontTx/>
              <a:buChar char="•"/>
              <a:defRPr/>
            </a:pPr>
            <a:r>
              <a:rPr lang="en-US" sz="2000" b="1" dirty="0">
                <a:solidFill>
                  <a:schemeClr val="bg2"/>
                </a:solidFill>
                <a:latin typeface="Calibri" pitchFamily="34" charset="0"/>
              </a:rPr>
              <a:t>Purchaser Number</a:t>
            </a:r>
          </a:p>
          <a:p>
            <a:pPr marL="465138" lvl="1" indent="-233363">
              <a:buFontTx/>
              <a:buChar char="•"/>
              <a:defRPr/>
            </a:pPr>
            <a:r>
              <a:rPr lang="en-US" sz="2000" b="1" dirty="0">
                <a:solidFill>
                  <a:schemeClr val="tx1"/>
                </a:solidFill>
                <a:latin typeface="Calibri" pitchFamily="34" charset="0"/>
              </a:rPr>
              <a:t>Ticket Number</a:t>
            </a:r>
          </a:p>
          <a:p>
            <a:pPr marL="465138" lvl="1" indent="-233363">
              <a:buFontTx/>
              <a:buChar char="•"/>
              <a:defRPr/>
            </a:pPr>
            <a:r>
              <a:rPr lang="en-US" sz="2000" b="1" dirty="0">
                <a:solidFill>
                  <a:schemeClr val="tx1"/>
                </a:solidFill>
                <a:latin typeface="Calibri" pitchFamily="34" charset="0"/>
              </a:rPr>
              <a:t>Gauges</a:t>
            </a:r>
          </a:p>
          <a:p>
            <a:pPr marL="465138" lvl="1" indent="-233363">
              <a:buFontTx/>
              <a:buChar char="•"/>
              <a:defRPr/>
            </a:pPr>
            <a:r>
              <a:rPr lang="en-US" sz="2000" b="1" dirty="0">
                <a:solidFill>
                  <a:schemeClr val="tx1"/>
                </a:solidFill>
                <a:latin typeface="Calibri" pitchFamily="34" charset="0"/>
              </a:rPr>
              <a:t>Bbls</a:t>
            </a:r>
          </a:p>
          <a:p>
            <a:pPr marL="465138" lvl="1" indent="-233363">
              <a:buFontTx/>
              <a:buChar char="•"/>
              <a:defRPr/>
            </a:pPr>
            <a:r>
              <a:rPr lang="en-US" sz="2000" b="1" dirty="0">
                <a:solidFill>
                  <a:schemeClr val="tx1"/>
                </a:solidFill>
                <a:latin typeface="Calibri" pitchFamily="34" charset="0"/>
              </a:rPr>
              <a:t>Actual Ticket Date</a:t>
            </a:r>
          </a:p>
          <a:p>
            <a:pPr marL="465138" lvl="1" indent="-233363">
              <a:buFontTx/>
              <a:buChar char="•"/>
              <a:defRPr/>
            </a:pPr>
            <a:r>
              <a:rPr lang="en-US" sz="2000" b="1" dirty="0">
                <a:solidFill>
                  <a:srgbClr val="FFFF00"/>
                </a:solidFill>
                <a:latin typeface="Calibri" pitchFamily="34" charset="0"/>
              </a:rPr>
              <a:t>Ticket Time</a:t>
            </a:r>
          </a:p>
          <a:p>
            <a:pPr marL="465138" lvl="1" indent="-233363">
              <a:buFontTx/>
              <a:buChar char="•"/>
              <a:defRPr/>
            </a:pPr>
            <a:r>
              <a:rPr lang="en-US" sz="2000" b="1" dirty="0">
                <a:solidFill>
                  <a:srgbClr val="FFFF00"/>
                </a:solidFill>
                <a:latin typeface="Calibri" pitchFamily="34" charset="0"/>
              </a:rPr>
              <a:t>BS&amp;W</a:t>
            </a:r>
          </a:p>
          <a:p>
            <a:pPr marL="465138" lvl="1" indent="-233363">
              <a:buFontTx/>
              <a:buChar char="•"/>
              <a:defRPr/>
            </a:pPr>
            <a:r>
              <a:rPr lang="en-US" sz="2000" b="1" dirty="0">
                <a:solidFill>
                  <a:srgbClr val="FFFF00"/>
                </a:solidFill>
                <a:latin typeface="Calibri" pitchFamily="34" charset="0"/>
              </a:rPr>
              <a:t>Observed Gravity</a:t>
            </a:r>
          </a:p>
          <a:p>
            <a:pPr marL="465138" lvl="1" indent="-233363">
              <a:buFontTx/>
              <a:buChar char="•"/>
              <a:defRPr/>
            </a:pPr>
            <a:r>
              <a:rPr lang="en-US" sz="2000" b="1" dirty="0">
                <a:solidFill>
                  <a:srgbClr val="FFFF00"/>
                </a:solidFill>
                <a:latin typeface="Calibri" pitchFamily="34" charset="0"/>
              </a:rPr>
              <a:t>Observed Temp</a:t>
            </a:r>
          </a:p>
          <a:p>
            <a:pPr marL="465138" lvl="1" indent="-233363">
              <a:buFontTx/>
              <a:buChar char="•"/>
              <a:defRPr/>
            </a:pPr>
            <a:r>
              <a:rPr lang="en-US" sz="2000" b="1" dirty="0">
                <a:solidFill>
                  <a:srgbClr val="FFFF00"/>
                </a:solidFill>
                <a:latin typeface="Calibri" pitchFamily="34" charset="0"/>
              </a:rPr>
              <a:t>Open Temp</a:t>
            </a:r>
          </a:p>
          <a:p>
            <a:pPr marL="465138" lvl="1" indent="-233363">
              <a:buFontTx/>
              <a:buChar char="•"/>
              <a:defRPr/>
            </a:pPr>
            <a:r>
              <a:rPr lang="en-US" sz="2000" b="1" dirty="0">
                <a:solidFill>
                  <a:srgbClr val="FFFF00"/>
                </a:solidFill>
                <a:latin typeface="Calibri" pitchFamily="34" charset="0"/>
              </a:rPr>
              <a:t>Close Temp</a:t>
            </a:r>
            <a:endParaRPr lang="en-US" sz="2000" b="1" dirty="0">
              <a:solidFill>
                <a:schemeClr val="tx1"/>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p:txBody>
      </p:sp>
      <p:sp>
        <p:nvSpPr>
          <p:cNvPr id="7" name="Rounded Rectangle 6"/>
          <p:cNvSpPr>
            <a:spLocks noChangeArrowheads="1"/>
          </p:cNvSpPr>
          <p:nvPr/>
        </p:nvSpPr>
        <p:spPr bwMode="auto">
          <a:xfrm>
            <a:off x="7038975" y="1973263"/>
            <a:ext cx="1466850" cy="392112"/>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8" name="Rounded Rectangle 7"/>
          <p:cNvSpPr>
            <a:spLocks noChangeArrowheads="1"/>
          </p:cNvSpPr>
          <p:nvPr/>
        </p:nvSpPr>
        <p:spPr bwMode="auto">
          <a:xfrm>
            <a:off x="5108575" y="2293938"/>
            <a:ext cx="2976563" cy="550862"/>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2" name="Rounded Rectangle 11"/>
          <p:cNvSpPr>
            <a:spLocks noChangeArrowheads="1"/>
          </p:cNvSpPr>
          <p:nvPr/>
        </p:nvSpPr>
        <p:spPr bwMode="auto">
          <a:xfrm>
            <a:off x="4630738" y="2974975"/>
            <a:ext cx="2046287" cy="363538"/>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3" name="Rounded Rectangle 12"/>
          <p:cNvSpPr>
            <a:spLocks noChangeArrowheads="1"/>
          </p:cNvSpPr>
          <p:nvPr/>
        </p:nvSpPr>
        <p:spPr bwMode="auto">
          <a:xfrm>
            <a:off x="4630738" y="2946400"/>
            <a:ext cx="2032000" cy="652463"/>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1" name="Title 10"/>
          <p:cNvSpPr>
            <a:spLocks noGrp="1"/>
          </p:cNvSpPr>
          <p:nvPr>
            <p:ph type="title" idx="4294967295"/>
          </p:nvPr>
        </p:nvSpPr>
        <p:spPr>
          <a:xfrm>
            <a:off x="227014" y="-529538"/>
            <a:ext cx="1326016" cy="442459"/>
          </a:xfrm>
        </p:spPr>
        <p:txBody>
          <a:bodyPr/>
          <a:lstStyle/>
          <a:p>
            <a:r>
              <a:rPr lang="en-US" dirty="0" smtClean="0"/>
              <a:t>  Date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5" end="5"/>
                                            </p:txEl>
                                          </p:spTgt>
                                        </p:tgtEl>
                                        <p:attrNameLst>
                                          <p:attrName>ppt_c</p:attrName>
                                        </p:attrNameLst>
                                      </p:cBhvr>
                                      <p:to>
                                        <a:schemeClr val="bg2"/>
                                      </p:to>
                                    </p:animClr>
                                  </p:sub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6" end="6"/>
                                            </p:txEl>
                                          </p:spTgt>
                                        </p:tgtEl>
                                        <p:attrNameLst>
                                          <p:attrName>ppt_c</p:attrName>
                                        </p:attrNameLst>
                                      </p:cBhvr>
                                      <p:to>
                                        <a:schemeClr val="bg2"/>
                                      </p:to>
                                    </p:animClr>
                                  </p:sub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3" presetClass="exit" presetSubtype="10" fill="hold" grpId="1" nodeType="withEffect">
                                  <p:stCondLst>
                                    <p:cond delay="0"/>
                                  </p:stCondLst>
                                  <p:childTnLst>
                                    <p:animEffect transition="out" filter="blinds(horizontal)">
                                      <p:cBhvr>
                                        <p:cTn id="18" dur="500"/>
                                        <p:tgtEl>
                                          <p:spTgt spid="7"/>
                                        </p:tgtEl>
                                      </p:cBhvr>
                                    </p:animEffect>
                                    <p:set>
                                      <p:cBhvr>
                                        <p:cTn id="19" dur="1" fill="hold">
                                          <p:stCondLst>
                                            <p:cond delay="499"/>
                                          </p:stCondLst>
                                        </p:cTn>
                                        <p:tgtEl>
                                          <p:spTgt spid="7"/>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7" end="7"/>
                                            </p:txEl>
                                          </p:spTgt>
                                        </p:tgtEl>
                                        <p:attrNameLst>
                                          <p:attrName>ppt_c</p:attrName>
                                        </p:attrNameLst>
                                      </p:cBhvr>
                                      <p:to>
                                        <a:schemeClr val="bg2"/>
                                      </p:to>
                                    </p:animClr>
                                  </p:sub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4">
                                            <p:txEl>
                                              <p:pRg st="8" end="8"/>
                                            </p:txEl>
                                          </p:spTgt>
                                        </p:tgtEl>
                                        <p:attrNameLst>
                                          <p:attrName>style.visibility</p:attrName>
                                        </p:attrNameLst>
                                      </p:cBhvr>
                                      <p:to>
                                        <p:strVal val="visible"/>
                                      </p:to>
                                    </p:set>
                                  </p:childTnLst>
                                </p:cTn>
                              </p:par>
                              <p:par>
                                <p:cTn id="28" presetID="3" presetClass="exit" presetSubtype="10" fill="hold" grpId="1" nodeType="withEffect">
                                  <p:stCondLst>
                                    <p:cond delay="0"/>
                                  </p:stCondLst>
                                  <p:childTnLst>
                                    <p:animEffect transition="out" filter="blinds(horizontal)">
                                      <p:cBhvr>
                                        <p:cTn id="29" dur="500"/>
                                        <p:tgtEl>
                                          <p:spTgt spid="8"/>
                                        </p:tgtEl>
                                      </p:cBhvr>
                                    </p:animEffect>
                                    <p:set>
                                      <p:cBhvr>
                                        <p:cTn id="30" dur="1" fill="hold">
                                          <p:stCondLst>
                                            <p:cond delay="499"/>
                                          </p:stCondLst>
                                        </p:cTn>
                                        <p:tgtEl>
                                          <p:spTgt spid="8"/>
                                        </p:tgtEl>
                                        <p:attrNameLst>
                                          <p:attrName>style.visibility</p:attrName>
                                        </p:attrNameLst>
                                      </p:cBhvr>
                                      <p:to>
                                        <p:strVal val="hidden"/>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98659"/>
                                        </p:tgtEl>
                                        <p:attrNameLst>
                                          <p:attrName>style.visibility</p:attrName>
                                        </p:attrNameLst>
                                      </p:cBhvr>
                                      <p:to>
                                        <p:strVal val="visible"/>
                                      </p:to>
                                    </p:set>
                                  </p:childTnLst>
                                </p:cTn>
                              </p:par>
                              <p:par>
                                <p:cTn id="37" presetID="3" presetClass="exit" presetSubtype="10" fill="hold" grpId="1" nodeType="withEffect">
                                  <p:stCondLst>
                                    <p:cond delay="0"/>
                                  </p:stCondLst>
                                  <p:childTnLst>
                                    <p:animEffect transition="out" filter="blinds(horizontal)">
                                      <p:cBhvr>
                                        <p:cTn id="38" dur="500"/>
                                        <p:tgtEl>
                                          <p:spTgt spid="12"/>
                                        </p:tgtEl>
                                      </p:cBhvr>
                                    </p:animEffect>
                                    <p:set>
                                      <p:cBhvr>
                                        <p:cTn id="39" dur="1" fill="hold">
                                          <p:stCondLst>
                                            <p:cond delay="499"/>
                                          </p:stCondLst>
                                        </p:cTn>
                                        <p:tgtEl>
                                          <p:spTgt spid="12"/>
                                        </p:tgtEl>
                                        <p:attrNameLst>
                                          <p:attrName>style.visibility</p:attrName>
                                        </p:attrNameLst>
                                      </p:cBhvr>
                                      <p:to>
                                        <p:strVal val="hidden"/>
                                      </p:to>
                                    </p:set>
                                  </p:childTnLst>
                                </p:cTn>
                              </p:par>
                              <p:par>
                                <p:cTn id="40" presetID="1"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bldLvl="3" autoUpdateAnimBg="0"/>
      <p:bldP spid="7" grpId="0" animBg="1"/>
      <p:bldP spid="7" grpId="1" animBg="1"/>
      <p:bldP spid="8" grpId="0" animBg="1"/>
      <p:bldP spid="8" grpId="1" animBg="1"/>
      <p:bldP spid="12" grpId="0" animBg="1"/>
      <p:bldP spid="12" grpId="1" animBg="1"/>
      <p:bldP spid="13"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p:cNvPicPr>
            <a:picLocks noChangeAspect="1" noChangeArrowheads="1"/>
          </p:cNvPicPr>
          <p:nvPr/>
        </p:nvPicPr>
        <p:blipFill>
          <a:blip r:embed="rId2" cstate="print"/>
          <a:srcRect/>
          <a:stretch>
            <a:fillRect/>
          </a:stretch>
        </p:blipFill>
        <p:spPr bwMode="auto">
          <a:xfrm>
            <a:off x="0" y="30163"/>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pic>
        <p:nvPicPr>
          <p:cNvPr id="84997" name="Picture 4"/>
          <p:cNvPicPr>
            <a:picLocks noChangeAspect="1" noChangeArrowheads="1"/>
          </p:cNvPicPr>
          <p:nvPr/>
        </p:nvPicPr>
        <p:blipFill>
          <a:blip r:embed="rId3" cstate="print"/>
          <a:srcRect/>
          <a:stretch>
            <a:fillRect/>
          </a:stretch>
        </p:blipFill>
        <p:spPr bwMode="auto">
          <a:xfrm>
            <a:off x="7470775" y="3046413"/>
            <a:ext cx="835025" cy="190500"/>
          </a:xfrm>
          <a:prstGeom prst="rect">
            <a:avLst/>
          </a:prstGeom>
          <a:noFill/>
          <a:ln w="9525">
            <a:noFill/>
            <a:miter lim="800000"/>
            <a:headEnd/>
            <a:tailEnd/>
          </a:ln>
        </p:spPr>
      </p:pic>
      <p:sp>
        <p:nvSpPr>
          <p:cNvPr id="14" name="Rectangle 13"/>
          <p:cNvSpPr/>
          <p:nvPr/>
        </p:nvSpPr>
        <p:spPr>
          <a:xfrm>
            <a:off x="217488" y="1436688"/>
            <a:ext cx="3556000" cy="46593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Ticket Details </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Ticket Type</a:t>
            </a:r>
          </a:p>
          <a:p>
            <a:pPr marL="465138" lvl="1" indent="-233363">
              <a:buFontTx/>
              <a:buChar char="•"/>
              <a:defRPr/>
            </a:pPr>
            <a:r>
              <a:rPr lang="en-US" sz="2000" b="1" dirty="0">
                <a:solidFill>
                  <a:schemeClr val="bg2"/>
                </a:solidFill>
                <a:latin typeface="Calibri" pitchFamily="34" charset="0"/>
              </a:rPr>
              <a:t>Tank Number</a:t>
            </a:r>
          </a:p>
          <a:p>
            <a:pPr marL="465138" lvl="1" indent="-233363">
              <a:buFontTx/>
              <a:buChar char="•"/>
              <a:defRPr/>
            </a:pPr>
            <a:r>
              <a:rPr lang="en-US" sz="2000" b="1" dirty="0">
                <a:solidFill>
                  <a:schemeClr val="bg2"/>
                </a:solidFill>
                <a:latin typeface="Calibri" pitchFamily="34" charset="0"/>
              </a:rPr>
              <a:t>Purchaser Number</a:t>
            </a:r>
          </a:p>
          <a:p>
            <a:pPr marL="465138" lvl="1" indent="-233363">
              <a:buFontTx/>
              <a:buChar char="•"/>
              <a:defRPr/>
            </a:pPr>
            <a:r>
              <a:rPr lang="en-US" sz="2000" b="1" dirty="0">
                <a:solidFill>
                  <a:schemeClr val="bg2"/>
                </a:solidFill>
                <a:latin typeface="Calibri" pitchFamily="34" charset="0"/>
              </a:rPr>
              <a:t>Ticket Number</a:t>
            </a:r>
          </a:p>
          <a:p>
            <a:pPr marL="465138" lvl="1" indent="-233363">
              <a:buFontTx/>
              <a:buChar char="•"/>
              <a:defRPr/>
            </a:pPr>
            <a:r>
              <a:rPr lang="en-US" sz="2000" b="1" dirty="0">
                <a:solidFill>
                  <a:schemeClr val="bg2"/>
                </a:solidFill>
                <a:latin typeface="Calibri" pitchFamily="34" charset="0"/>
              </a:rPr>
              <a:t>Gauges</a:t>
            </a:r>
          </a:p>
          <a:p>
            <a:pPr marL="465138" lvl="1" indent="-233363">
              <a:buFontTx/>
              <a:buChar char="•"/>
              <a:defRPr/>
            </a:pPr>
            <a:r>
              <a:rPr lang="en-US" sz="2000" b="1" dirty="0">
                <a:solidFill>
                  <a:schemeClr val="bg2"/>
                </a:solidFill>
                <a:latin typeface="Calibri" pitchFamily="34" charset="0"/>
              </a:rPr>
              <a:t>Bbls</a:t>
            </a:r>
          </a:p>
          <a:p>
            <a:pPr marL="465138" lvl="1" indent="-233363">
              <a:buFontTx/>
              <a:buChar char="•"/>
              <a:defRPr/>
            </a:pPr>
            <a:r>
              <a:rPr lang="en-US" sz="2000" b="1" dirty="0">
                <a:solidFill>
                  <a:schemeClr val="bg2"/>
                </a:solidFill>
                <a:latin typeface="Calibri" pitchFamily="34" charset="0"/>
              </a:rPr>
              <a:t>Actual Ticket Date</a:t>
            </a:r>
          </a:p>
          <a:p>
            <a:pPr marL="465138" lvl="1" indent="-233363">
              <a:buFontTx/>
              <a:buChar char="•"/>
              <a:defRPr/>
            </a:pPr>
            <a:r>
              <a:rPr lang="en-US" sz="2000" b="1" dirty="0">
                <a:solidFill>
                  <a:schemeClr val="tx1"/>
                </a:solidFill>
                <a:latin typeface="Calibri" pitchFamily="34" charset="0"/>
              </a:rPr>
              <a:t>Ticket Time</a:t>
            </a:r>
          </a:p>
          <a:p>
            <a:pPr marL="465138" lvl="1" indent="-233363">
              <a:buFontTx/>
              <a:buChar char="•"/>
              <a:defRPr/>
            </a:pPr>
            <a:r>
              <a:rPr lang="en-US" sz="2000" b="1" dirty="0">
                <a:solidFill>
                  <a:srgbClr val="FFFF00"/>
                </a:solidFill>
                <a:latin typeface="Calibri" pitchFamily="34" charset="0"/>
              </a:rPr>
              <a:t>BS&amp;W</a:t>
            </a:r>
          </a:p>
          <a:p>
            <a:pPr marL="465138" lvl="1" indent="-233363">
              <a:buFontTx/>
              <a:buChar char="•"/>
              <a:defRPr/>
            </a:pPr>
            <a:r>
              <a:rPr lang="en-US" sz="2000" b="1" dirty="0">
                <a:solidFill>
                  <a:srgbClr val="FFFF00"/>
                </a:solidFill>
                <a:latin typeface="Calibri" pitchFamily="34" charset="0"/>
              </a:rPr>
              <a:t>Observed Gravity</a:t>
            </a:r>
          </a:p>
          <a:p>
            <a:pPr marL="465138" lvl="1" indent="-233363">
              <a:buFontTx/>
              <a:buChar char="•"/>
              <a:defRPr/>
            </a:pPr>
            <a:r>
              <a:rPr lang="en-US" sz="2000" b="1" dirty="0">
                <a:solidFill>
                  <a:srgbClr val="FFFF00"/>
                </a:solidFill>
                <a:latin typeface="Calibri" pitchFamily="34" charset="0"/>
              </a:rPr>
              <a:t>Observed Temp</a:t>
            </a:r>
          </a:p>
          <a:p>
            <a:pPr marL="465138" lvl="1" indent="-233363">
              <a:buFontTx/>
              <a:buChar char="•"/>
              <a:defRPr/>
            </a:pPr>
            <a:r>
              <a:rPr lang="en-US" sz="2000" b="1" dirty="0">
                <a:solidFill>
                  <a:srgbClr val="FFFF00"/>
                </a:solidFill>
                <a:latin typeface="Calibri" pitchFamily="34" charset="0"/>
              </a:rPr>
              <a:t>Open Temp</a:t>
            </a:r>
          </a:p>
          <a:p>
            <a:pPr marL="465138" lvl="1" indent="-233363">
              <a:buFontTx/>
              <a:buChar char="•"/>
              <a:defRPr/>
            </a:pPr>
            <a:r>
              <a:rPr lang="en-US" sz="2000" b="1" dirty="0">
                <a:solidFill>
                  <a:srgbClr val="FFFF00"/>
                </a:solidFill>
                <a:latin typeface="Calibri" pitchFamily="34" charset="0"/>
              </a:rPr>
              <a:t>Close Temp</a:t>
            </a:r>
            <a:endParaRPr lang="en-US" sz="2000" b="1" dirty="0">
              <a:solidFill>
                <a:schemeClr val="tx1"/>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p:txBody>
      </p:sp>
      <p:sp>
        <p:nvSpPr>
          <p:cNvPr id="7" name="Rounded Rectangle 6"/>
          <p:cNvSpPr>
            <a:spLocks noChangeArrowheads="1"/>
          </p:cNvSpPr>
          <p:nvPr/>
        </p:nvSpPr>
        <p:spPr bwMode="auto">
          <a:xfrm>
            <a:off x="6646863" y="2903538"/>
            <a:ext cx="1785937" cy="463550"/>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8" name="Title 7"/>
          <p:cNvSpPr>
            <a:spLocks noGrp="1"/>
          </p:cNvSpPr>
          <p:nvPr>
            <p:ph type="title" idx="4294967295"/>
          </p:nvPr>
        </p:nvSpPr>
        <p:spPr>
          <a:xfrm>
            <a:off x="227014" y="-515024"/>
            <a:ext cx="1340530" cy="442459"/>
          </a:xfrm>
        </p:spPr>
        <p:txBody>
          <a:bodyPr/>
          <a:lstStyle/>
          <a:p>
            <a:r>
              <a:rPr lang="en-US" dirty="0" smtClean="0"/>
              <a:t>  Time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cstate="print"/>
          <a:srcRect/>
          <a:stretch>
            <a:fillRect/>
          </a:stretch>
        </p:blipFill>
        <p:spPr bwMode="auto">
          <a:xfrm>
            <a:off x="0" y="30163"/>
            <a:ext cx="9144000" cy="6827837"/>
          </a:xfrm>
          <a:prstGeom prst="rect">
            <a:avLst/>
          </a:prstGeom>
          <a:noFill/>
          <a:ln w="9525">
            <a:noFill/>
            <a:miter lim="800000"/>
            <a:headEnd/>
            <a:tailEnd/>
          </a:ln>
        </p:spPr>
      </p:pic>
      <p:sp>
        <p:nvSpPr>
          <p:cNvPr id="10" name="Rounded Rectangle 9"/>
          <p:cNvSpPr/>
          <p:nvPr/>
        </p:nvSpPr>
        <p:spPr>
          <a:xfrm>
            <a:off x="1668463" y="1171575"/>
            <a:ext cx="919162" cy="236538"/>
          </a:xfrm>
          <a:prstGeom prst="roundRect">
            <a:avLst/>
          </a:prstGeom>
          <a:solidFill>
            <a:srgbClr val="FFFF0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R</a:t>
            </a:r>
            <a:r>
              <a:rPr lang="en-US" sz="900" b="1" dirty="0">
                <a:solidFill>
                  <a:schemeClr val="tx1"/>
                </a:solidFill>
              </a:rPr>
              <a:t>un Tickets</a:t>
            </a:r>
            <a:endParaRPr lang="en-US" sz="900" b="1" u="sng" dirty="0">
              <a:solidFill>
                <a:schemeClr val="tx1"/>
              </a:solidFill>
            </a:endParaRPr>
          </a:p>
        </p:txBody>
      </p:sp>
      <p:sp>
        <p:nvSpPr>
          <p:cNvPr id="9" name="Rounded Rectangle 8"/>
          <p:cNvSpPr/>
          <p:nvPr/>
        </p:nvSpPr>
        <p:spPr>
          <a:xfrm>
            <a:off x="74613" y="600075"/>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4" name="Rectangle 13"/>
          <p:cNvSpPr/>
          <p:nvPr/>
        </p:nvSpPr>
        <p:spPr>
          <a:xfrm>
            <a:off x="217488" y="1436688"/>
            <a:ext cx="3556000" cy="46593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Ticket Details </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Ticket Type</a:t>
            </a:r>
          </a:p>
          <a:p>
            <a:pPr marL="465138" lvl="1" indent="-233363">
              <a:buFontTx/>
              <a:buChar char="•"/>
              <a:defRPr/>
            </a:pPr>
            <a:r>
              <a:rPr lang="en-US" sz="2000" b="1" dirty="0">
                <a:solidFill>
                  <a:schemeClr val="bg2"/>
                </a:solidFill>
                <a:latin typeface="Calibri" pitchFamily="34" charset="0"/>
              </a:rPr>
              <a:t>Tank Number</a:t>
            </a:r>
          </a:p>
          <a:p>
            <a:pPr marL="465138" lvl="1" indent="-233363">
              <a:buFontTx/>
              <a:buChar char="•"/>
              <a:defRPr/>
            </a:pPr>
            <a:r>
              <a:rPr lang="en-US" sz="2000" b="1" dirty="0">
                <a:solidFill>
                  <a:schemeClr val="bg2"/>
                </a:solidFill>
                <a:latin typeface="Calibri" pitchFamily="34" charset="0"/>
              </a:rPr>
              <a:t>Purchaser Number</a:t>
            </a:r>
          </a:p>
          <a:p>
            <a:pPr marL="465138" lvl="1" indent="-233363">
              <a:buFontTx/>
              <a:buChar char="•"/>
              <a:defRPr/>
            </a:pPr>
            <a:r>
              <a:rPr lang="en-US" sz="2000" b="1" dirty="0">
                <a:solidFill>
                  <a:schemeClr val="bg2"/>
                </a:solidFill>
                <a:latin typeface="Calibri" pitchFamily="34" charset="0"/>
              </a:rPr>
              <a:t>Ticket Number</a:t>
            </a:r>
          </a:p>
          <a:p>
            <a:pPr marL="465138" lvl="1" indent="-233363">
              <a:buFontTx/>
              <a:buChar char="•"/>
              <a:defRPr/>
            </a:pPr>
            <a:r>
              <a:rPr lang="en-US" sz="2000" b="1" dirty="0">
                <a:solidFill>
                  <a:schemeClr val="bg2"/>
                </a:solidFill>
                <a:latin typeface="Calibri" pitchFamily="34" charset="0"/>
              </a:rPr>
              <a:t>Gauges</a:t>
            </a:r>
          </a:p>
          <a:p>
            <a:pPr marL="465138" lvl="1" indent="-233363">
              <a:buFontTx/>
              <a:buChar char="•"/>
              <a:defRPr/>
            </a:pPr>
            <a:r>
              <a:rPr lang="en-US" sz="2000" b="1" dirty="0">
                <a:solidFill>
                  <a:schemeClr val="bg2"/>
                </a:solidFill>
                <a:latin typeface="Calibri" pitchFamily="34" charset="0"/>
              </a:rPr>
              <a:t>Bbls</a:t>
            </a:r>
          </a:p>
          <a:p>
            <a:pPr marL="465138" lvl="1" indent="-233363">
              <a:buFontTx/>
              <a:buChar char="•"/>
              <a:defRPr/>
            </a:pPr>
            <a:r>
              <a:rPr lang="en-US" sz="2000" b="1" dirty="0">
                <a:solidFill>
                  <a:schemeClr val="bg2"/>
                </a:solidFill>
                <a:latin typeface="Calibri" pitchFamily="34" charset="0"/>
              </a:rPr>
              <a:t>Actual Ticket Date</a:t>
            </a:r>
          </a:p>
          <a:p>
            <a:pPr marL="465138" lvl="1" indent="-233363">
              <a:buFontTx/>
              <a:buChar char="•"/>
              <a:defRPr/>
            </a:pPr>
            <a:r>
              <a:rPr lang="en-US" sz="2000" b="1" dirty="0">
                <a:solidFill>
                  <a:schemeClr val="bg2"/>
                </a:solidFill>
                <a:latin typeface="Calibri" pitchFamily="34" charset="0"/>
              </a:rPr>
              <a:t>Ticket Time</a:t>
            </a:r>
          </a:p>
          <a:p>
            <a:pPr marL="465138" lvl="1" indent="-233363">
              <a:buFontTx/>
              <a:buChar char="•"/>
              <a:defRPr/>
            </a:pPr>
            <a:r>
              <a:rPr lang="en-US" sz="2000" b="1" dirty="0">
                <a:solidFill>
                  <a:schemeClr val="tx1"/>
                </a:solidFill>
                <a:latin typeface="Calibri" pitchFamily="34" charset="0"/>
              </a:rPr>
              <a:t>BS&amp;W</a:t>
            </a:r>
          </a:p>
          <a:p>
            <a:pPr marL="465138" lvl="1" indent="-233363">
              <a:buFontTx/>
              <a:buChar char="•"/>
              <a:defRPr/>
            </a:pPr>
            <a:r>
              <a:rPr lang="en-US" sz="2000" b="1" dirty="0">
                <a:solidFill>
                  <a:schemeClr val="tx1"/>
                </a:solidFill>
                <a:latin typeface="Calibri" pitchFamily="34" charset="0"/>
              </a:rPr>
              <a:t>Observed Gravity</a:t>
            </a:r>
          </a:p>
          <a:p>
            <a:pPr marL="465138" lvl="1" indent="-233363">
              <a:buFontTx/>
              <a:buChar char="•"/>
              <a:defRPr/>
            </a:pPr>
            <a:r>
              <a:rPr lang="en-US" sz="2000" b="1" dirty="0">
                <a:solidFill>
                  <a:schemeClr val="tx1"/>
                </a:solidFill>
                <a:latin typeface="Calibri" pitchFamily="34" charset="0"/>
              </a:rPr>
              <a:t>Observed Temp</a:t>
            </a:r>
          </a:p>
          <a:p>
            <a:pPr marL="465138" lvl="1" indent="-233363">
              <a:buFontTx/>
              <a:buChar char="•"/>
              <a:defRPr/>
            </a:pPr>
            <a:r>
              <a:rPr lang="en-US" sz="2000" b="1" dirty="0">
                <a:solidFill>
                  <a:schemeClr val="tx1"/>
                </a:solidFill>
                <a:latin typeface="Calibri" pitchFamily="34" charset="0"/>
              </a:rPr>
              <a:t>Open Temp</a:t>
            </a:r>
          </a:p>
          <a:p>
            <a:pPr marL="465138" lvl="1" indent="-233363">
              <a:buFontTx/>
              <a:buChar char="•"/>
              <a:defRPr/>
            </a:pPr>
            <a:r>
              <a:rPr lang="en-US" sz="2000" b="1" dirty="0">
                <a:solidFill>
                  <a:schemeClr val="tx1"/>
                </a:solidFill>
                <a:latin typeface="Calibri" pitchFamily="34" charset="0"/>
              </a:rPr>
              <a:t>Close Temp</a:t>
            </a:r>
          </a:p>
          <a:p>
            <a:pPr marL="465138" lvl="1" indent="-233363">
              <a:buFontTx/>
              <a:buChar char="•"/>
              <a:defRPr/>
            </a:pPr>
            <a:endParaRPr lang="en-US" sz="2000" b="1" dirty="0">
              <a:solidFill>
                <a:srgbClr val="0000FF"/>
              </a:solidFill>
              <a:latin typeface="Calibri" pitchFamily="34" charset="0"/>
            </a:endParaRPr>
          </a:p>
        </p:txBody>
      </p:sp>
      <p:sp>
        <p:nvSpPr>
          <p:cNvPr id="6" name="Rounded Rectangle 5"/>
          <p:cNvSpPr>
            <a:spLocks noChangeArrowheads="1"/>
          </p:cNvSpPr>
          <p:nvPr/>
        </p:nvSpPr>
        <p:spPr bwMode="auto">
          <a:xfrm>
            <a:off x="4746625" y="3192463"/>
            <a:ext cx="1871663" cy="377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7" name="Rounded Rectangle 6"/>
          <p:cNvSpPr>
            <a:spLocks noChangeArrowheads="1"/>
          </p:cNvSpPr>
          <p:nvPr/>
        </p:nvSpPr>
        <p:spPr bwMode="auto">
          <a:xfrm>
            <a:off x="4738688" y="3505200"/>
            <a:ext cx="1873250" cy="377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8" name="Rounded Rectangle 7"/>
          <p:cNvSpPr>
            <a:spLocks noChangeArrowheads="1"/>
          </p:cNvSpPr>
          <p:nvPr/>
        </p:nvSpPr>
        <p:spPr bwMode="auto">
          <a:xfrm>
            <a:off x="4746625" y="3773488"/>
            <a:ext cx="1871663" cy="377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1" name="Rounded Rectangle 10"/>
          <p:cNvSpPr>
            <a:spLocks noChangeArrowheads="1"/>
          </p:cNvSpPr>
          <p:nvPr/>
        </p:nvSpPr>
        <p:spPr bwMode="auto">
          <a:xfrm>
            <a:off x="6626225" y="3490913"/>
            <a:ext cx="1871663" cy="377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2" name="Rounded Rectangle 11"/>
          <p:cNvSpPr>
            <a:spLocks noChangeArrowheads="1"/>
          </p:cNvSpPr>
          <p:nvPr/>
        </p:nvSpPr>
        <p:spPr bwMode="auto">
          <a:xfrm>
            <a:off x="6618288" y="3744913"/>
            <a:ext cx="1873250" cy="377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3" name="Title 12"/>
          <p:cNvSpPr>
            <a:spLocks noGrp="1"/>
          </p:cNvSpPr>
          <p:nvPr>
            <p:ph type="title" idx="4294967295"/>
          </p:nvPr>
        </p:nvSpPr>
        <p:spPr>
          <a:xfrm>
            <a:off x="256041" y="-544052"/>
            <a:ext cx="1717901" cy="471487"/>
          </a:xfrm>
        </p:spPr>
        <p:txBody>
          <a:bodyPr/>
          <a:lstStyle/>
          <a:p>
            <a:r>
              <a:rPr lang="en-US" dirty="0" smtClean="0"/>
              <a:t>  Details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xEl>
                                              <p:pRg st="10" end="10"/>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10" end="10"/>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xEl>
                                              <p:pRg st="11" end="11"/>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11" end="11"/>
                                            </p:txEl>
                                          </p:spTgt>
                                        </p:tgtEl>
                                        <p:attrNameLst>
                                          <p:attrName>ppt_c</p:attrName>
                                        </p:attrNameLst>
                                      </p:cBhvr>
                                      <p:to>
                                        <a:schemeClr val="bg2"/>
                                      </p:to>
                                    </p:animClr>
                                  </p:subTnLst>
                                </p:cTn>
                              </p:par>
                              <p:par>
                                <p:cTn id="13" presetID="3" presetClass="exit" presetSubtype="10" fill="hold" grpId="1" nodeType="withEffect">
                                  <p:stCondLst>
                                    <p:cond delay="0"/>
                                  </p:stCondLst>
                                  <p:childTnLst>
                                    <p:animEffect transition="out" filter="blinds(horizontal)">
                                      <p:cBhvr>
                                        <p:cTn id="14" dur="500"/>
                                        <p:tgtEl>
                                          <p:spTgt spid="6"/>
                                        </p:tgtEl>
                                      </p:cBhvr>
                                    </p:animEffect>
                                    <p:set>
                                      <p:cBhvr>
                                        <p:cTn id="15" dur="1" fill="hold">
                                          <p:stCondLst>
                                            <p:cond delay="499"/>
                                          </p:stCondLst>
                                        </p:cTn>
                                        <p:tgtEl>
                                          <p:spTgt spid="6"/>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4">
                                            <p:txEl>
                                              <p:pRg st="12" end="12"/>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12" end="12"/>
                                            </p:txEl>
                                          </p:spTgt>
                                        </p:tgtEl>
                                        <p:attrNameLst>
                                          <p:attrName>ppt_c</p:attrName>
                                        </p:attrNameLst>
                                      </p:cBhvr>
                                      <p:to>
                                        <a:schemeClr val="bg2"/>
                                      </p:to>
                                    </p:animClr>
                                  </p:subTnLst>
                                </p:cTn>
                              </p:par>
                              <p:par>
                                <p:cTn id="22" presetID="3" presetClass="exit" presetSubtype="10" fill="hold" grpId="1" nodeType="withEffect">
                                  <p:stCondLst>
                                    <p:cond delay="0"/>
                                  </p:stCondLst>
                                  <p:childTnLst>
                                    <p:animEffect transition="out" filter="blinds(horizontal)">
                                      <p:cBhvr>
                                        <p:cTn id="23" dur="500"/>
                                        <p:tgtEl>
                                          <p:spTgt spid="7"/>
                                        </p:tgtEl>
                                      </p:cBhvr>
                                    </p:animEffect>
                                    <p:set>
                                      <p:cBhvr>
                                        <p:cTn id="24" dur="1" fill="hold">
                                          <p:stCondLst>
                                            <p:cond delay="499"/>
                                          </p:stCondLst>
                                        </p:cTn>
                                        <p:tgtEl>
                                          <p:spTgt spid="7"/>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13" end="13"/>
                                            </p:txEl>
                                          </p:spTgt>
                                        </p:tgtEl>
                                        <p:attrNameLst>
                                          <p:attrName>style.visibility</p:attrName>
                                        </p:attrNameLst>
                                      </p:cBhvr>
                                      <p:to>
                                        <p:strVal val="visible"/>
                                      </p:to>
                                    </p:set>
                                  </p:childTnLst>
                                  <p:subTnLst>
                                    <p:animClr clrSpc="rgb" dir="cw">
                                      <p:cBhvr override="childStyle">
                                        <p:cTn dur="1" fill="hold" display="0" masterRel="nextClick" afterEffect="1"/>
                                        <p:tgtEl>
                                          <p:spTgt spid="14">
                                            <p:txEl>
                                              <p:pRg st="13" end="13"/>
                                            </p:txEl>
                                          </p:spTgt>
                                        </p:tgtEl>
                                        <p:attrNameLst>
                                          <p:attrName>ppt_c</p:attrName>
                                        </p:attrNameLst>
                                      </p:cBhvr>
                                      <p:to>
                                        <a:schemeClr val="bg2"/>
                                      </p:to>
                                    </p:animClr>
                                  </p:subTnLst>
                                </p:cTn>
                              </p:par>
                              <p:par>
                                <p:cTn id="31" presetID="3" presetClass="exit" presetSubtype="10" fill="hold" grpId="1" nodeType="withEffect">
                                  <p:stCondLst>
                                    <p:cond delay="0"/>
                                  </p:stCondLst>
                                  <p:childTnLst>
                                    <p:animEffect transition="out" filter="blinds(horizontal)">
                                      <p:cBhvr>
                                        <p:cTn id="32" dur="500"/>
                                        <p:tgtEl>
                                          <p:spTgt spid="8"/>
                                        </p:tgtEl>
                                      </p:cBhvr>
                                    </p:animEffect>
                                    <p:set>
                                      <p:cBhvr>
                                        <p:cTn id="33" dur="1" fill="hold">
                                          <p:stCondLst>
                                            <p:cond delay="499"/>
                                          </p:stCondLst>
                                        </p:cTn>
                                        <p:tgtEl>
                                          <p:spTgt spid="8"/>
                                        </p:tgtEl>
                                        <p:attrNameLst>
                                          <p:attrName>style.visibility</p:attrName>
                                        </p:attrNameLst>
                                      </p:cBhvr>
                                      <p:to>
                                        <p:strVal val="hidden"/>
                                      </p:to>
                                    </p:set>
                                  </p:childTnLst>
                                </p:cTn>
                              </p:par>
                              <p:par>
                                <p:cTn id="34" presetID="1"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4">
                                            <p:txEl>
                                              <p:pRg st="14" end="14"/>
                                            </p:txEl>
                                          </p:spTgt>
                                        </p:tgtEl>
                                        <p:attrNameLst>
                                          <p:attrName>style.visibility</p:attrName>
                                        </p:attrNameLst>
                                      </p:cBhvr>
                                      <p:to>
                                        <p:strVal val="visible"/>
                                      </p:to>
                                    </p:set>
                                  </p:childTnLst>
                                </p:cTn>
                              </p:par>
                              <p:par>
                                <p:cTn id="40" presetID="3" presetClass="exit" presetSubtype="10" fill="hold" grpId="1" nodeType="withEffect">
                                  <p:stCondLst>
                                    <p:cond delay="0"/>
                                  </p:stCondLst>
                                  <p:childTnLst>
                                    <p:animEffect transition="out" filter="blinds(horizontal)">
                                      <p:cBhvr>
                                        <p:cTn id="41" dur="500"/>
                                        <p:tgtEl>
                                          <p:spTgt spid="11"/>
                                        </p:tgtEl>
                                      </p:cBhvr>
                                    </p:animEffect>
                                    <p:set>
                                      <p:cBhvr>
                                        <p:cTn id="42" dur="1" fill="hold">
                                          <p:stCondLst>
                                            <p:cond delay="499"/>
                                          </p:stCondLst>
                                        </p:cTn>
                                        <p:tgtEl>
                                          <p:spTgt spid="11"/>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bldLvl="3" autoUpdateAnimBg="0"/>
      <p:bldP spid="6" grpId="0" animBg="1"/>
      <p:bldP spid="6" grpId="1" animBg="1"/>
      <p:bldP spid="7" grpId="0" animBg="1"/>
      <p:bldP spid="7" grpId="1" animBg="1"/>
      <p:bldP spid="8" grpId="0" animBg="1"/>
      <p:bldP spid="8" grpId="1" animBg="1"/>
      <p:bldP spid="11" grpId="0" animBg="1"/>
      <p:bldP spid="11" grpId="1" animBg="1"/>
      <p:bldP spid="12"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2" cstate="print"/>
          <a:srcRect/>
          <a:stretch>
            <a:fillRect/>
          </a:stretch>
        </p:blipFill>
        <p:spPr bwMode="auto">
          <a:xfrm>
            <a:off x="0" y="19050"/>
            <a:ext cx="9144000" cy="6818313"/>
          </a:xfrm>
          <a:prstGeom prst="rect">
            <a:avLst/>
          </a:prstGeom>
          <a:noFill/>
          <a:ln w="9525">
            <a:noFill/>
            <a:miter lim="800000"/>
            <a:headEnd/>
            <a:tailEnd/>
          </a:ln>
        </p:spPr>
      </p:pic>
      <p:sp>
        <p:nvSpPr>
          <p:cNvPr id="9" name="Rounded Rectangle 8"/>
          <p:cNvSpPr/>
          <p:nvPr/>
        </p:nvSpPr>
        <p:spPr>
          <a:xfrm>
            <a:off x="74613" y="590550"/>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8" name="Rounded Rectangle 7"/>
          <p:cNvSpPr/>
          <p:nvPr/>
        </p:nvSpPr>
        <p:spPr>
          <a:xfrm>
            <a:off x="2362200" y="1177925"/>
            <a:ext cx="876300" cy="2428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Water </a:t>
            </a:r>
            <a:r>
              <a:rPr lang="en-US" sz="900" b="1" u="sng" dirty="0">
                <a:solidFill>
                  <a:schemeClr val="tx1"/>
                </a:solidFill>
              </a:rPr>
              <a:t>H</a:t>
            </a:r>
            <a:r>
              <a:rPr lang="en-US" sz="900" b="1" dirty="0">
                <a:solidFill>
                  <a:schemeClr val="tx1"/>
                </a:solidFill>
              </a:rPr>
              <a:t>auls</a:t>
            </a:r>
          </a:p>
        </p:txBody>
      </p:sp>
      <p:sp>
        <p:nvSpPr>
          <p:cNvPr id="10" name="Rectangle 9"/>
          <p:cNvSpPr/>
          <p:nvPr/>
        </p:nvSpPr>
        <p:spPr>
          <a:xfrm>
            <a:off x="1741488" y="3686175"/>
            <a:ext cx="5545137" cy="31718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Water Haul Tab </a:t>
            </a:r>
            <a:r>
              <a:rPr lang="en-US" sz="2000" b="1" dirty="0">
                <a:solidFill>
                  <a:schemeClr val="tx1"/>
                </a:solidFill>
                <a:latin typeface="Calibri" pitchFamily="34" charset="0"/>
              </a:rPr>
              <a:t>(F5 or Alt+H)</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Historical Data</a:t>
            </a:r>
          </a:p>
          <a:p>
            <a:pPr marL="465138" lvl="1" indent="-233363">
              <a:buFontTx/>
              <a:buChar char="•"/>
              <a:defRPr/>
            </a:pPr>
            <a:r>
              <a:rPr lang="en-US" sz="2000" b="1" dirty="0">
                <a:solidFill>
                  <a:schemeClr val="tx1"/>
                </a:solidFill>
                <a:latin typeface="Calibri" pitchFamily="34" charset="0"/>
              </a:rPr>
              <a:t>Ticket Type</a:t>
            </a:r>
          </a:p>
          <a:p>
            <a:pPr marL="922338" lvl="2" indent="-233363">
              <a:buFont typeface="Wingdings" pitchFamily="2" charset="2"/>
              <a:buChar char="ü"/>
              <a:defRPr/>
            </a:pPr>
            <a:r>
              <a:rPr lang="en-US" sz="2000" b="1" dirty="0">
                <a:solidFill>
                  <a:schemeClr val="tx1"/>
                </a:solidFill>
                <a:latin typeface="Calibri" pitchFamily="34" charset="0"/>
              </a:rPr>
              <a:t>Transfer In</a:t>
            </a:r>
          </a:p>
          <a:p>
            <a:pPr marL="922338" lvl="2" indent="-233363">
              <a:buFont typeface="Wingdings" pitchFamily="2" charset="2"/>
              <a:buChar char="ü"/>
              <a:defRPr/>
            </a:pPr>
            <a:r>
              <a:rPr lang="en-US" sz="2000" b="1" dirty="0">
                <a:solidFill>
                  <a:schemeClr val="tx1"/>
                </a:solidFill>
                <a:latin typeface="Calibri" pitchFamily="34" charset="0"/>
              </a:rPr>
              <a:t>Trucked In</a:t>
            </a:r>
          </a:p>
          <a:p>
            <a:pPr marL="922338" lvl="2" indent="-233363">
              <a:buFont typeface="Wingdings" pitchFamily="2" charset="2"/>
              <a:buChar char="ü"/>
              <a:defRPr/>
            </a:pPr>
            <a:r>
              <a:rPr lang="en-US" sz="2000" b="1" dirty="0">
                <a:solidFill>
                  <a:schemeClr val="tx1"/>
                </a:solidFill>
                <a:latin typeface="Calibri" pitchFamily="34" charset="0"/>
              </a:rPr>
              <a:t>Water Haul</a:t>
            </a:r>
          </a:p>
          <a:p>
            <a:pPr marL="465138" lvl="1" indent="-233363">
              <a:buFontTx/>
              <a:buChar char="•"/>
              <a:defRPr/>
            </a:pPr>
            <a:r>
              <a:rPr lang="en-US" sz="2000" b="1" dirty="0">
                <a:solidFill>
                  <a:schemeClr val="tx1"/>
                </a:solidFill>
                <a:latin typeface="Calibri" pitchFamily="34" charset="0"/>
              </a:rPr>
              <a:t>Tank Number</a:t>
            </a:r>
          </a:p>
          <a:p>
            <a:pPr marL="465138" lvl="1" indent="-233363">
              <a:buFontTx/>
              <a:buChar char="•"/>
              <a:defRPr/>
            </a:pPr>
            <a:r>
              <a:rPr lang="en-US" sz="2000" b="1" dirty="0">
                <a:solidFill>
                  <a:schemeClr val="tx1"/>
                </a:solidFill>
                <a:latin typeface="Calibri" pitchFamily="34" charset="0"/>
              </a:rPr>
              <a:t>Ticket Number</a:t>
            </a:r>
          </a:p>
          <a:p>
            <a:pPr marL="465138" lvl="1" indent="-233363">
              <a:buFontTx/>
              <a:buChar char="•"/>
              <a:defRPr/>
            </a:pPr>
            <a:r>
              <a:rPr lang="en-US" sz="2000" b="1" dirty="0">
                <a:solidFill>
                  <a:schemeClr val="tx1"/>
                </a:solidFill>
                <a:latin typeface="Calibri" pitchFamily="34" charset="0"/>
              </a:rPr>
              <a:t>Gauges</a:t>
            </a:r>
          </a:p>
          <a:p>
            <a:pPr marL="465138" lvl="1" indent="-233363">
              <a:buFontTx/>
              <a:buChar char="•"/>
              <a:defRPr/>
            </a:pPr>
            <a:r>
              <a:rPr lang="en-US" sz="2000" b="1" dirty="0">
                <a:solidFill>
                  <a:schemeClr val="tx1"/>
                </a:solidFill>
                <a:latin typeface="Calibri" pitchFamily="34" charset="0"/>
              </a:rPr>
              <a:t>Bbls</a:t>
            </a:r>
          </a:p>
          <a:p>
            <a:pPr marL="465138" lvl="1" indent="-233363">
              <a:buFontTx/>
              <a:buChar char="•"/>
              <a:defRPr/>
            </a:pPr>
            <a:endParaRPr lang="en-US" sz="2000" b="1" dirty="0">
              <a:solidFill>
                <a:srgbClr val="0000FF"/>
              </a:solidFill>
              <a:latin typeface="Calibri" pitchFamily="34" charset="0"/>
            </a:endParaRPr>
          </a:p>
        </p:txBody>
      </p:sp>
      <p:pic>
        <p:nvPicPr>
          <p:cNvPr id="6" name="Picture 2"/>
          <p:cNvPicPr>
            <a:picLocks noChangeAspect="1" noChangeArrowheads="1"/>
          </p:cNvPicPr>
          <p:nvPr/>
        </p:nvPicPr>
        <p:blipFill>
          <a:blip r:embed="rId3" cstate="print"/>
          <a:srcRect/>
          <a:stretch>
            <a:fillRect/>
          </a:stretch>
        </p:blipFill>
        <p:spPr bwMode="auto">
          <a:xfrm>
            <a:off x="4992688" y="1492250"/>
            <a:ext cx="3905250" cy="1619250"/>
          </a:xfrm>
          <a:prstGeom prst="rect">
            <a:avLst/>
          </a:prstGeom>
          <a:noFill/>
          <a:ln w="9525">
            <a:noFill/>
            <a:miter lim="800000"/>
            <a:headEnd/>
            <a:tailEnd/>
          </a:ln>
        </p:spPr>
      </p:pic>
      <p:pic>
        <p:nvPicPr>
          <p:cNvPr id="7" name="Picture 2"/>
          <p:cNvPicPr>
            <a:picLocks noChangeAspect="1" noChangeArrowheads="1"/>
          </p:cNvPicPr>
          <p:nvPr/>
        </p:nvPicPr>
        <p:blipFill>
          <a:blip r:embed="rId4" cstate="print"/>
          <a:srcRect/>
          <a:stretch>
            <a:fillRect/>
          </a:stretch>
        </p:blipFill>
        <p:spPr bwMode="auto">
          <a:xfrm>
            <a:off x="5884863" y="2430463"/>
            <a:ext cx="523875" cy="1123950"/>
          </a:xfrm>
          <a:prstGeom prst="rect">
            <a:avLst/>
          </a:prstGeom>
          <a:noFill/>
          <a:ln w="9525">
            <a:noFill/>
            <a:miter lim="800000"/>
            <a:headEnd/>
            <a:tailEnd/>
          </a:ln>
        </p:spPr>
      </p:pic>
      <p:sp>
        <p:nvSpPr>
          <p:cNvPr id="11" name="Rounded Rectangle 10"/>
          <p:cNvSpPr/>
          <p:nvPr/>
        </p:nvSpPr>
        <p:spPr>
          <a:xfrm>
            <a:off x="246063" y="1436688"/>
            <a:ext cx="4543425" cy="1843087"/>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2" name="Rounded Rectangle 11"/>
          <p:cNvSpPr>
            <a:spLocks noChangeArrowheads="1"/>
          </p:cNvSpPr>
          <p:nvPr/>
        </p:nvSpPr>
        <p:spPr bwMode="auto">
          <a:xfrm>
            <a:off x="5210175" y="1814513"/>
            <a:ext cx="3265488" cy="377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4" name="Rounded Rectangle 13"/>
          <p:cNvSpPr>
            <a:spLocks noChangeArrowheads="1"/>
          </p:cNvSpPr>
          <p:nvPr/>
        </p:nvSpPr>
        <p:spPr bwMode="auto">
          <a:xfrm>
            <a:off x="5218113" y="2125663"/>
            <a:ext cx="1589087" cy="377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5" name="Rounded Rectangle 14"/>
          <p:cNvSpPr>
            <a:spLocks noChangeArrowheads="1"/>
          </p:cNvSpPr>
          <p:nvPr/>
        </p:nvSpPr>
        <p:spPr bwMode="auto">
          <a:xfrm>
            <a:off x="6734175" y="2133600"/>
            <a:ext cx="1589088" cy="377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6" name="Rounded Rectangle 15"/>
          <p:cNvSpPr>
            <a:spLocks noChangeArrowheads="1"/>
          </p:cNvSpPr>
          <p:nvPr/>
        </p:nvSpPr>
        <p:spPr bwMode="auto">
          <a:xfrm>
            <a:off x="5726113" y="2562225"/>
            <a:ext cx="2822575" cy="528638"/>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3" name="Title 12"/>
          <p:cNvSpPr>
            <a:spLocks noGrp="1"/>
          </p:cNvSpPr>
          <p:nvPr>
            <p:ph type="title" idx="4294967295"/>
          </p:nvPr>
        </p:nvSpPr>
        <p:spPr>
          <a:xfrm>
            <a:off x="227013" y="-529538"/>
            <a:ext cx="1790473" cy="427945"/>
          </a:xfrm>
        </p:spPr>
        <p:txBody>
          <a:bodyPr/>
          <a:lstStyle/>
          <a:p>
            <a:r>
              <a:rPr lang="en-US" dirty="0" smtClean="0"/>
              <a:t>  Gauges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2" end="2"/>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childTnLst>
                                </p:cTn>
                              </p:par>
                              <p:par>
                                <p:cTn id="17" presetID="3" presetClass="exit" presetSubtype="10" fill="hold" grpId="1" nodeType="withEffect">
                                  <p:stCondLst>
                                    <p:cond delay="0"/>
                                  </p:stCondLst>
                                  <p:childTnLst>
                                    <p:animEffect transition="out" filter="blinds(horizontal)">
                                      <p:cBhvr>
                                        <p:cTn id="18" dur="500"/>
                                        <p:tgtEl>
                                          <p:spTgt spid="11"/>
                                        </p:tgtEl>
                                      </p:cBhvr>
                                    </p:animEffect>
                                    <p:set>
                                      <p:cBhvr>
                                        <p:cTn id="19" dur="1" fill="hold">
                                          <p:stCondLst>
                                            <p:cond delay="499"/>
                                          </p:stCondLst>
                                        </p:cTn>
                                        <p:tgtEl>
                                          <p:spTgt spid="11"/>
                                        </p:tgtEl>
                                        <p:attrNameLst>
                                          <p:attrName>style.visibility</p:attrName>
                                        </p:attrNameLst>
                                      </p:cBhvr>
                                      <p:to>
                                        <p:strVal val="hidden"/>
                                      </p:to>
                                    </p:set>
                                  </p:childTnLst>
                                </p:cTn>
                              </p:par>
                              <p:par>
                                <p:cTn id="20" presetID="1"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childTnLst>
                                </p:cTn>
                              </p:par>
                              <p:par>
                                <p:cTn id="26" presetID="3" presetClass="exit" presetSubtype="10" fill="hold" grpId="1" nodeType="withEffect">
                                  <p:stCondLst>
                                    <p:cond delay="0"/>
                                  </p:stCondLst>
                                  <p:childTnLst>
                                    <p:animEffect transition="out" filter="blinds(horizontal)">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0">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4" end="4"/>
                                            </p:txEl>
                                          </p:spTgt>
                                        </p:tgtEl>
                                        <p:attrNameLst>
                                          <p:attrName>ppt_c</p:attrName>
                                        </p:attrNameLst>
                                      </p:cBhvr>
                                      <p:to>
                                        <a:schemeClr val="bg2"/>
                                      </p:to>
                                    </p:animClr>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5" end="5"/>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6" end="6"/>
                                            </p:txEl>
                                          </p:spTgt>
                                        </p:tgtEl>
                                        <p:attrNameLst>
                                          <p:attrName>ppt_c</p:attrName>
                                        </p:attrNameLst>
                                      </p:cBhvr>
                                      <p:to>
                                        <a:schemeClr val="bg2"/>
                                      </p:to>
                                    </p:animClr>
                                  </p:subTnLst>
                                </p:cTn>
                              </p:par>
                              <p:par>
                                <p:cTn id="39" presetID="1" presetClass="entr" presetSubtype="0" fill="hold" nodeType="withEffect">
                                  <p:stCondLst>
                                    <p:cond delay="0"/>
                                  </p:stCondLst>
                                  <p:childTnLst>
                                    <p:set>
                                      <p:cBhvr>
                                        <p:cTn id="40" dur="1" fill="hold">
                                          <p:stCondLst>
                                            <p:cond delay="0"/>
                                          </p:stCondLst>
                                        </p:cTn>
                                        <p:tgtEl>
                                          <p:spTgt spid="10">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3" end="3"/>
                                            </p:txEl>
                                          </p:spTgt>
                                        </p:tgtEl>
                                        <p:attrNameLst>
                                          <p:attrName>ppt_c</p:attrName>
                                        </p:attrNameLst>
                                      </p:cBhvr>
                                      <p:to>
                                        <a:schemeClr val="bg2"/>
                                      </p:to>
                                    </p:animClr>
                                  </p:sub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xEl>
                                              <p:pRg st="7" end="7"/>
                                            </p:txEl>
                                          </p:spTgt>
                                        </p:tgtEl>
                                        <p:attrNameLst>
                                          <p:attrName>style.visibility</p:attrName>
                                        </p:attrNameLst>
                                      </p:cBhvr>
                                      <p:to>
                                        <p:strVal val="visible"/>
                                      </p:to>
                                    </p:set>
                                  </p:childTnLst>
                                </p:cTn>
                              </p:par>
                              <p:par>
                                <p:cTn id="45" presetID="3" presetClass="exit" presetSubtype="10" fill="hold" nodeType="withEffect">
                                  <p:stCondLst>
                                    <p:cond delay="0"/>
                                  </p:stCondLst>
                                  <p:childTnLst>
                                    <p:animEffect transition="out" filter="blinds(horizontal)">
                                      <p:cBhvr>
                                        <p:cTn id="46" dur="500"/>
                                        <p:tgtEl>
                                          <p:spTgt spid="6"/>
                                        </p:tgtEl>
                                      </p:cBhvr>
                                    </p:animEffect>
                                    <p:set>
                                      <p:cBhvr>
                                        <p:cTn id="47" dur="1" fill="hold">
                                          <p:stCondLst>
                                            <p:cond delay="499"/>
                                          </p:stCondLst>
                                        </p:cTn>
                                        <p:tgtEl>
                                          <p:spTgt spid="6"/>
                                        </p:tgtEl>
                                        <p:attrNameLst>
                                          <p:attrName>style.visibility</p:attrName>
                                        </p:attrNameLst>
                                      </p:cBhvr>
                                      <p:to>
                                        <p:strVal val="hidden"/>
                                      </p:to>
                                    </p:set>
                                  </p:childTnLst>
                                </p:cTn>
                              </p:par>
                              <p:par>
                                <p:cTn id="48" presetID="1"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7"/>
                                        </p:tgtEl>
                                        <p:attrNameLst>
                                          <p:attrName>style.visibility</p:attrName>
                                        </p:attrNameLst>
                                      </p:cBhvr>
                                      <p:to>
                                        <p:strVal val="visible"/>
                                      </p:to>
                                    </p:set>
                                  </p:childTnLst>
                                </p:cTn>
                              </p:par>
                              <p:par>
                                <p:cTn id="54" presetID="3" presetClass="exit" presetSubtype="10" fill="hold" grpId="1" nodeType="withEffect">
                                  <p:stCondLst>
                                    <p:cond delay="0"/>
                                  </p:stCondLst>
                                  <p:childTnLst>
                                    <p:animEffect transition="out" filter="blinds(horizontal)">
                                      <p:cBhvr>
                                        <p:cTn id="55" dur="500"/>
                                        <p:tgtEl>
                                          <p:spTgt spid="14"/>
                                        </p:tgtEl>
                                      </p:cBhvr>
                                    </p:animEffect>
                                    <p:set>
                                      <p:cBhvr>
                                        <p:cTn id="56" dur="1" fill="hold">
                                          <p:stCondLst>
                                            <p:cond delay="499"/>
                                          </p:stCondLst>
                                        </p:cTn>
                                        <p:tgtEl>
                                          <p:spTgt spid="14"/>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10">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7" end="7"/>
                                            </p:txEl>
                                          </p:spTgt>
                                        </p:tgtEl>
                                        <p:attrNameLst>
                                          <p:attrName>ppt_c</p:attrName>
                                        </p:attrNameLst>
                                      </p:cBhvr>
                                      <p:to>
                                        <a:schemeClr val="bg2"/>
                                      </p:to>
                                    </p:animClr>
                                  </p:subTnLst>
                                </p:cTn>
                              </p:par>
                            </p:childTnLst>
                          </p:cTn>
                        </p:par>
                      </p:childTnLst>
                    </p:cTn>
                  </p:par>
                  <p:par>
                    <p:cTn id="59" fill="hold">
                      <p:stCondLst>
                        <p:cond delay="indefinite"/>
                      </p:stCondLst>
                      <p:childTnLst>
                        <p:par>
                          <p:cTn id="60" fill="hold">
                            <p:stCondLst>
                              <p:cond delay="0"/>
                            </p:stCondLst>
                            <p:childTnLst>
                              <p:par>
                                <p:cTn id="61" presetID="3" presetClass="exit" presetSubtype="10" fill="hold" nodeType="clickEffect">
                                  <p:stCondLst>
                                    <p:cond delay="0"/>
                                  </p:stCondLst>
                                  <p:childTnLst>
                                    <p:animEffect transition="out" filter="blinds(horizontal)">
                                      <p:cBhvr>
                                        <p:cTn id="62" dur="500"/>
                                        <p:tgtEl>
                                          <p:spTgt spid="7"/>
                                        </p:tgtEl>
                                      </p:cBhvr>
                                    </p:animEffect>
                                    <p:set>
                                      <p:cBhvr>
                                        <p:cTn id="63" dur="1" fill="hold">
                                          <p:stCondLst>
                                            <p:cond delay="499"/>
                                          </p:stCondLst>
                                        </p:cTn>
                                        <p:tgtEl>
                                          <p:spTgt spid="7"/>
                                        </p:tgtEl>
                                        <p:attrNameLst>
                                          <p:attrName>style.visibility</p:attrName>
                                        </p:attrNameLst>
                                      </p:cBhvr>
                                      <p:to>
                                        <p:strVal val="hidden"/>
                                      </p:to>
                                    </p:set>
                                  </p:childTnLst>
                                </p:cTn>
                              </p:par>
                              <p:par>
                                <p:cTn id="64" presetID="1" presetClass="entr" presetSubtype="0" fill="hold" grpId="0" nodeType="withEffect">
                                  <p:stCondLst>
                                    <p:cond delay="0"/>
                                  </p:stCondLst>
                                  <p:childTnLst>
                                    <p:set>
                                      <p:cBhvr>
                                        <p:cTn id="65" dur="1" fill="hold">
                                          <p:stCondLst>
                                            <p:cond delay="0"/>
                                          </p:stCondLst>
                                        </p:cTn>
                                        <p:tgtEl>
                                          <p:spTgt spid="10">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8" end="8"/>
                                            </p:txEl>
                                          </p:spTgt>
                                        </p:tgtEl>
                                        <p:attrNameLst>
                                          <p:attrName>ppt_c</p:attrName>
                                        </p:attrNameLst>
                                      </p:cBhvr>
                                      <p:to>
                                        <a:schemeClr val="bg2"/>
                                      </p:to>
                                    </p:animClr>
                                  </p:subTnLst>
                                </p:cTn>
                              </p:par>
                              <p:par>
                                <p:cTn id="66" presetID="1" presetClass="entr" presetSubtype="0"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0">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9" end="9"/>
                                            </p:txEl>
                                          </p:spTgt>
                                        </p:tgtEl>
                                        <p:attrNameLst>
                                          <p:attrName>ppt_c</p:attrName>
                                        </p:attrNameLst>
                                      </p:cBhvr>
                                      <p:to>
                                        <a:schemeClr val="bg2"/>
                                      </p:to>
                                    </p:animClr>
                                  </p:subTnLst>
                                </p:cTn>
                              </p:par>
                              <p:par>
                                <p:cTn id="72" presetID="3" presetClass="exit" presetSubtype="10" fill="hold" grpId="1" nodeType="withEffect">
                                  <p:stCondLst>
                                    <p:cond delay="0"/>
                                  </p:stCondLst>
                                  <p:childTnLst>
                                    <p:animEffect transition="out" filter="blinds(horizontal)">
                                      <p:cBhvr>
                                        <p:cTn id="73" dur="500"/>
                                        <p:tgtEl>
                                          <p:spTgt spid="15"/>
                                        </p:tgtEl>
                                      </p:cBhvr>
                                    </p:animEffect>
                                    <p:set>
                                      <p:cBhvr>
                                        <p:cTn id="74" dur="1" fill="hold">
                                          <p:stCondLst>
                                            <p:cond delay="499"/>
                                          </p:stCondLst>
                                        </p:cTn>
                                        <p:tgtEl>
                                          <p:spTgt spid="15"/>
                                        </p:tgtEl>
                                        <p:attrNameLst>
                                          <p:attrName>style.visibility</p:attrName>
                                        </p:attrNameLst>
                                      </p:cBhvr>
                                      <p:to>
                                        <p:strVal val="hidden"/>
                                      </p:to>
                                    </p:set>
                                  </p:childTnLst>
                                </p:cTn>
                              </p:par>
                              <p:par>
                                <p:cTn id="75" presetID="1"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autoUpdateAnimBg="0"/>
      <p:bldP spid="11" grpId="0" animBg="1"/>
      <p:bldP spid="11" grpId="1" animBg="1"/>
      <p:bldP spid="12" grpId="0" animBg="1"/>
      <p:bldP spid="12" grpId="1" animBg="1"/>
      <p:bldP spid="14" grpId="0" animBg="1"/>
      <p:bldP spid="14" grpId="1" animBg="1"/>
      <p:bldP spid="15" grpId="0" animBg="1"/>
      <p:bldP spid="15" grpId="1" animBg="1"/>
      <p:bldP spid="16"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2"/>
          <p:cNvPicPr>
            <a:picLocks noChangeAspect="1" noChangeArrowheads="1"/>
          </p:cNvPicPr>
          <p:nvPr/>
        </p:nvPicPr>
        <p:blipFill>
          <a:blip r:embed="rId2" cstate="print"/>
          <a:srcRect/>
          <a:stretch>
            <a:fillRect/>
          </a:stretch>
        </p:blipFill>
        <p:spPr bwMode="auto">
          <a:xfrm>
            <a:off x="0" y="11113"/>
            <a:ext cx="9144000" cy="6846887"/>
          </a:xfrm>
          <a:prstGeom prst="rect">
            <a:avLst/>
          </a:prstGeom>
          <a:noFill/>
          <a:ln w="9525">
            <a:noFill/>
            <a:miter lim="800000"/>
            <a:headEnd/>
            <a:tailEnd/>
          </a:ln>
        </p:spPr>
      </p:pic>
      <p:sp>
        <p:nvSpPr>
          <p:cNvPr id="7" name="Rounded Rectangle 6"/>
          <p:cNvSpPr/>
          <p:nvPr/>
        </p:nvSpPr>
        <p:spPr>
          <a:xfrm>
            <a:off x="3048000" y="1176338"/>
            <a:ext cx="876300" cy="24447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Water </a:t>
            </a:r>
            <a:r>
              <a:rPr lang="en-US" sz="900" b="1" u="sng" dirty="0">
                <a:solidFill>
                  <a:schemeClr val="tx1"/>
                </a:solidFill>
              </a:rPr>
              <a:t>M</a:t>
            </a:r>
            <a:r>
              <a:rPr lang="en-US" sz="900" b="1" dirty="0">
                <a:solidFill>
                  <a:schemeClr val="tx1"/>
                </a:solidFill>
              </a:rPr>
              <a:t>eter</a:t>
            </a:r>
          </a:p>
        </p:txBody>
      </p:sp>
      <p:sp>
        <p:nvSpPr>
          <p:cNvPr id="12" name="Rounded Rectangle 11"/>
          <p:cNvSpPr/>
          <p:nvPr/>
        </p:nvSpPr>
        <p:spPr>
          <a:xfrm>
            <a:off x="74613" y="590550"/>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3" name="Rectangle 12"/>
          <p:cNvSpPr/>
          <p:nvPr/>
        </p:nvSpPr>
        <p:spPr>
          <a:xfrm>
            <a:off x="1682750" y="3773488"/>
            <a:ext cx="5545138" cy="21336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Water Meter Tab </a:t>
            </a:r>
            <a:r>
              <a:rPr lang="en-US" sz="2000" b="1" dirty="0">
                <a:solidFill>
                  <a:schemeClr val="tx1"/>
                </a:solidFill>
                <a:latin typeface="Calibri" pitchFamily="34" charset="0"/>
              </a:rPr>
              <a:t>(F6 or Alt+M)</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The ability to either manually enter production data or have the program calculate production using an Odometer</a:t>
            </a:r>
          </a:p>
          <a:p>
            <a:pPr marL="465138" lvl="1" indent="-233363">
              <a:buFontTx/>
              <a:buChar char="•"/>
              <a:defRPr/>
            </a:pPr>
            <a:r>
              <a:rPr lang="en-US" sz="2000" b="1" dirty="0">
                <a:solidFill>
                  <a:schemeClr val="tx1"/>
                </a:solidFill>
                <a:latin typeface="Calibri" pitchFamily="34" charset="0"/>
              </a:rPr>
              <a:t>Covered in more detail under </a:t>
            </a:r>
            <a:r>
              <a:rPr lang="en-US" sz="2000" b="1" dirty="0">
                <a:solidFill>
                  <a:srgbClr val="0000FF"/>
                </a:solidFill>
                <a:latin typeface="Calibri" pitchFamily="34" charset="0"/>
              </a:rPr>
              <a:t>Data Entry </a:t>
            </a:r>
            <a:r>
              <a:rPr lang="en-US" sz="2000" b="1" dirty="0">
                <a:solidFill>
                  <a:schemeClr val="tx1"/>
                </a:solidFill>
                <a:latin typeface="Calibri" pitchFamily="34" charset="0"/>
              </a:rPr>
              <a:t>and </a:t>
            </a:r>
            <a:r>
              <a:rPr lang="en-US" sz="2000" b="1" dirty="0">
                <a:solidFill>
                  <a:srgbClr val="0000FF"/>
                </a:solidFill>
                <a:latin typeface="Calibri" pitchFamily="34" charset="0"/>
              </a:rPr>
              <a:t>Special Topics</a:t>
            </a:r>
          </a:p>
          <a:p>
            <a:pPr marL="465138" lvl="1" indent="-233363">
              <a:buFontTx/>
              <a:buChar char="•"/>
              <a:defRPr/>
            </a:pPr>
            <a:endParaRPr lang="en-US" sz="2000" b="1" dirty="0">
              <a:solidFill>
                <a:srgbClr val="0000FF"/>
              </a:solidFill>
              <a:latin typeface="Calibri" pitchFamily="34" charset="0"/>
            </a:endParaRPr>
          </a:p>
        </p:txBody>
      </p:sp>
      <p:sp>
        <p:nvSpPr>
          <p:cNvPr id="6" name="Rounded Rectangle 5"/>
          <p:cNvSpPr>
            <a:spLocks noChangeArrowheads="1"/>
          </p:cNvSpPr>
          <p:nvPr/>
        </p:nvSpPr>
        <p:spPr bwMode="auto">
          <a:xfrm>
            <a:off x="217488" y="1450975"/>
            <a:ext cx="2279650" cy="2279650"/>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8" name="Title 7"/>
          <p:cNvSpPr>
            <a:spLocks noGrp="1"/>
          </p:cNvSpPr>
          <p:nvPr>
            <p:ph type="title" idx="4294967295"/>
          </p:nvPr>
        </p:nvSpPr>
        <p:spPr>
          <a:xfrm>
            <a:off x="227013" y="-500510"/>
            <a:ext cx="2327501" cy="442459"/>
          </a:xfrm>
        </p:spPr>
        <p:txBody>
          <a:bodyPr/>
          <a:lstStyle/>
          <a:p>
            <a:r>
              <a:rPr lang="en-US" dirty="0" smtClean="0"/>
              <a:t>Water</a:t>
            </a:r>
            <a:r>
              <a:rPr lang="en-US" baseline="0" dirty="0" smtClean="0"/>
              <a:t> Meter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3">
                                            <p:txEl>
                                              <p:pRg st="2" end="2"/>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bldLvl="3" autoUpdateAnimBg="0"/>
      <p:bldP spid="6"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7"/>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7" name="Rounded Rectangle 6"/>
          <p:cNvSpPr/>
          <p:nvPr/>
        </p:nvSpPr>
        <p:spPr>
          <a:xfrm>
            <a:off x="3684588" y="1176338"/>
            <a:ext cx="919162" cy="242887"/>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C</a:t>
            </a:r>
            <a:r>
              <a:rPr lang="en-US" sz="900" b="1" dirty="0">
                <a:solidFill>
                  <a:schemeClr val="tx1"/>
                </a:solidFill>
              </a:rPr>
              <a:t>ompressor</a:t>
            </a:r>
            <a:endParaRPr lang="en-US" sz="900" b="1" u="sng" dirty="0">
              <a:solidFill>
                <a:schemeClr val="tx1"/>
              </a:solidFill>
            </a:endParaRPr>
          </a:p>
        </p:txBody>
      </p:sp>
      <p:sp>
        <p:nvSpPr>
          <p:cNvPr id="9" name="Rounded Rectangle 8"/>
          <p:cNvSpPr/>
          <p:nvPr/>
        </p:nvSpPr>
        <p:spPr>
          <a:xfrm>
            <a:off x="74613" y="595313"/>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0" name="Rectangle 9"/>
          <p:cNvSpPr/>
          <p:nvPr/>
        </p:nvSpPr>
        <p:spPr>
          <a:xfrm>
            <a:off x="174625" y="4078288"/>
            <a:ext cx="8766175" cy="214788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Compressor Tab </a:t>
            </a:r>
            <a:r>
              <a:rPr lang="en-US" sz="2000" b="1" dirty="0">
                <a:solidFill>
                  <a:schemeClr val="tx1"/>
                </a:solidFill>
                <a:latin typeface="Calibri" pitchFamily="34" charset="0"/>
              </a:rPr>
              <a:t>(F7 or Alt+C)</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tx1"/>
                </a:solidFill>
                <a:latin typeface="Calibri" pitchFamily="34" charset="0"/>
              </a:rPr>
              <a:t>Make, Model, Type, Driver, HP, Lst Eng Oil Change, and Lst Comp Oil Chg</a:t>
            </a:r>
          </a:p>
          <a:p>
            <a:pPr marL="465138" lvl="1" indent="-233363">
              <a:buFontTx/>
              <a:buChar char="•"/>
              <a:defRPr/>
            </a:pPr>
            <a:r>
              <a:rPr lang="en-US" sz="2000" b="1" dirty="0">
                <a:solidFill>
                  <a:schemeClr val="tx1"/>
                </a:solidFill>
                <a:latin typeface="Calibri" pitchFamily="34" charset="0"/>
              </a:rPr>
              <a:t>Conditions</a:t>
            </a:r>
          </a:p>
          <a:p>
            <a:pPr marL="465138" lvl="1" indent="-233363">
              <a:buFontTx/>
              <a:buChar char="•"/>
              <a:defRPr/>
            </a:pPr>
            <a:r>
              <a:rPr lang="en-US" sz="2000" b="1" dirty="0">
                <a:solidFill>
                  <a:schemeClr val="tx1"/>
                </a:solidFill>
                <a:latin typeface="Calibri" pitchFamily="34" charset="0"/>
              </a:rPr>
              <a:t>Driver Info</a:t>
            </a:r>
          </a:p>
          <a:p>
            <a:pPr marL="922338" lvl="2" indent="-233363">
              <a:defRPr/>
            </a:pPr>
            <a:endParaRPr lang="en-US" sz="2000" b="1" dirty="0">
              <a:solidFill>
                <a:schemeClr val="tx1"/>
              </a:solidFill>
              <a:latin typeface="Calibri" pitchFamily="34" charset="0"/>
            </a:endParaRPr>
          </a:p>
          <a:p>
            <a:pPr marL="922338" lvl="2" indent="-233363">
              <a:buFont typeface="Wingdings" pitchFamily="2" charset="2"/>
              <a:buChar char="ü"/>
              <a:defRPr/>
            </a:pPr>
            <a:endParaRPr lang="en-US" sz="2000" b="1" dirty="0">
              <a:solidFill>
                <a:srgbClr val="0000FF"/>
              </a:solidFill>
              <a:latin typeface="Calibri" pitchFamily="34" charset="0"/>
            </a:endParaRPr>
          </a:p>
          <a:p>
            <a:pPr marL="922338" lvl="2" indent="-233363">
              <a:defRPr/>
            </a:pPr>
            <a:r>
              <a:rPr lang="en-US" sz="2000" b="1" dirty="0">
                <a:solidFill>
                  <a:srgbClr val="0000FF"/>
                </a:solidFill>
                <a:latin typeface="Calibri" pitchFamily="34" charset="0"/>
              </a:rPr>
              <a:t>	</a:t>
            </a:r>
          </a:p>
        </p:txBody>
      </p:sp>
      <p:sp>
        <p:nvSpPr>
          <p:cNvPr id="11" name="Rounded Rectangle 10"/>
          <p:cNvSpPr/>
          <p:nvPr/>
        </p:nvSpPr>
        <p:spPr>
          <a:xfrm>
            <a:off x="304800" y="1447800"/>
            <a:ext cx="8610600" cy="533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2" name="Rounded Rectangle 11"/>
          <p:cNvSpPr/>
          <p:nvPr/>
        </p:nvSpPr>
        <p:spPr>
          <a:xfrm>
            <a:off x="228600" y="1981200"/>
            <a:ext cx="2590800" cy="2057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3" name="Rounded Rectangle 12"/>
          <p:cNvSpPr/>
          <p:nvPr/>
        </p:nvSpPr>
        <p:spPr>
          <a:xfrm>
            <a:off x="2819400" y="1981200"/>
            <a:ext cx="2133600" cy="2057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4" name="Title 13"/>
          <p:cNvSpPr>
            <a:spLocks noGrp="1"/>
          </p:cNvSpPr>
          <p:nvPr>
            <p:ph type="title" idx="4294967295"/>
          </p:nvPr>
        </p:nvSpPr>
        <p:spPr>
          <a:xfrm>
            <a:off x="227014" y="-515023"/>
            <a:ext cx="2385558" cy="456974"/>
          </a:xfrm>
        </p:spPr>
        <p:txBody>
          <a:bodyPr/>
          <a:lstStyle/>
          <a:p>
            <a:r>
              <a:rPr lang="en-US" dirty="0" smtClean="0"/>
              <a:t>Compressor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2" end="2"/>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3" end="3"/>
                                            </p:txEl>
                                          </p:spTgt>
                                        </p:tgtEl>
                                        <p:attrNameLst>
                                          <p:attrName>ppt_c</p:attrName>
                                        </p:attrNameLst>
                                      </p:cBhvr>
                                      <p:to>
                                        <a:schemeClr val="bg2"/>
                                      </p:to>
                                    </p:animClr>
                                  </p:subTnLst>
                                </p:cTn>
                              </p:par>
                              <p:par>
                                <p:cTn id="17" presetID="3" presetClass="exit" presetSubtype="10" fill="hold" grpId="1" nodeType="withEffect">
                                  <p:stCondLst>
                                    <p:cond delay="0"/>
                                  </p:stCondLst>
                                  <p:childTnLst>
                                    <p:animEffect transition="out" filter="blinds(horizontal)">
                                      <p:cBhvr>
                                        <p:cTn id="18" dur="500"/>
                                        <p:tgtEl>
                                          <p:spTgt spid="11"/>
                                        </p:tgtEl>
                                      </p:cBhvr>
                                    </p:animEffect>
                                    <p:set>
                                      <p:cBhvr>
                                        <p:cTn id="19" dur="1" fill="hold">
                                          <p:stCondLst>
                                            <p:cond delay="499"/>
                                          </p:stCondLst>
                                        </p:cTn>
                                        <p:tgtEl>
                                          <p:spTgt spid="11"/>
                                        </p:tgtEl>
                                        <p:attrNameLst>
                                          <p:attrName>style.visibility</p:attrName>
                                        </p:attrNameLst>
                                      </p:cBhvr>
                                      <p:to>
                                        <p:strVal val="hidden"/>
                                      </p:to>
                                    </p:set>
                                  </p:childTnLst>
                                </p:cTn>
                              </p:par>
                              <p:par>
                                <p:cTn id="20" presetID="1"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0">
                                            <p:txEl>
                                              <p:pRg st="4" end="4"/>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par>
                                <p:cTn id="28" presetID="3" presetClass="exit" presetSubtype="10" fill="hold" grpId="1" nodeType="withEffect">
                                  <p:stCondLst>
                                    <p:cond delay="0"/>
                                  </p:stCondLst>
                                  <p:childTnLst>
                                    <p:animEffect transition="out" filter="blinds(horizontal)">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bldLvl="3" autoUpdateAnimBg="0"/>
      <p:bldP spid="11" grpId="0" animBg="1"/>
      <p:bldP spid="11" grpId="1" animBg="1"/>
      <p:bldP spid="12" grpId="0" animBg="1"/>
      <p:bldP spid="12" grpId="1" animBg="1"/>
      <p:bldP spid="13"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7"/>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7" name="Rounded Rectangle 6"/>
          <p:cNvSpPr/>
          <p:nvPr/>
        </p:nvSpPr>
        <p:spPr>
          <a:xfrm>
            <a:off x="3684588" y="1176338"/>
            <a:ext cx="919162" cy="242887"/>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C</a:t>
            </a:r>
            <a:r>
              <a:rPr lang="en-US" sz="900" b="1" dirty="0">
                <a:solidFill>
                  <a:schemeClr val="tx1"/>
                </a:solidFill>
              </a:rPr>
              <a:t>ompressor</a:t>
            </a:r>
            <a:endParaRPr lang="en-US" sz="900" b="1" u="sng" dirty="0">
              <a:solidFill>
                <a:schemeClr val="tx1"/>
              </a:solidFill>
            </a:endParaRPr>
          </a:p>
        </p:txBody>
      </p:sp>
      <p:sp>
        <p:nvSpPr>
          <p:cNvPr id="9" name="Rounded Rectangle 8"/>
          <p:cNvSpPr/>
          <p:nvPr/>
        </p:nvSpPr>
        <p:spPr>
          <a:xfrm>
            <a:off x="74613" y="595313"/>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0" name="Rectangle 9"/>
          <p:cNvSpPr/>
          <p:nvPr/>
        </p:nvSpPr>
        <p:spPr>
          <a:xfrm>
            <a:off x="174625" y="4078288"/>
            <a:ext cx="8766175" cy="2147887"/>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Compressor Tab </a:t>
            </a:r>
            <a:r>
              <a:rPr lang="en-US" sz="2000" b="1" dirty="0">
                <a:solidFill>
                  <a:schemeClr val="tx1"/>
                </a:solidFill>
                <a:latin typeface="Calibri" pitchFamily="34" charset="0"/>
              </a:rPr>
              <a:t>(F7 or Alt+C)</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Make, Model, Type, Driver, HP, Lst Eng Oil Change, and Lst Comp Oil Chg</a:t>
            </a:r>
          </a:p>
          <a:p>
            <a:pPr marL="465138" lvl="1" indent="-233363">
              <a:buFontTx/>
              <a:buChar char="•"/>
              <a:defRPr/>
            </a:pPr>
            <a:r>
              <a:rPr lang="en-US" sz="2000" b="1" dirty="0">
                <a:solidFill>
                  <a:schemeClr val="bg2"/>
                </a:solidFill>
                <a:latin typeface="Calibri" pitchFamily="34" charset="0"/>
              </a:rPr>
              <a:t>Conditions</a:t>
            </a:r>
          </a:p>
          <a:p>
            <a:pPr marL="465138" lvl="1" indent="-233363">
              <a:buFontTx/>
              <a:buChar char="•"/>
              <a:defRPr/>
            </a:pPr>
            <a:r>
              <a:rPr lang="en-US" sz="2000" b="1" dirty="0">
                <a:solidFill>
                  <a:schemeClr val="tx1"/>
                </a:solidFill>
                <a:latin typeface="Calibri" pitchFamily="34" charset="0"/>
              </a:rPr>
              <a:t>Driver Info</a:t>
            </a:r>
          </a:p>
          <a:p>
            <a:pPr marL="922338" lvl="2" indent="-233363">
              <a:buFont typeface="Wingdings" pitchFamily="2" charset="2"/>
              <a:buChar char="ü"/>
              <a:defRPr/>
            </a:pPr>
            <a:r>
              <a:rPr lang="en-US" sz="2000" b="1" dirty="0">
                <a:solidFill>
                  <a:schemeClr val="tx1"/>
                </a:solidFill>
                <a:latin typeface="Calibri" pitchFamily="34" charset="0"/>
              </a:rPr>
              <a:t>Engine Oil Change </a:t>
            </a:r>
          </a:p>
          <a:p>
            <a:pPr marL="922338" lvl="2" indent="-233363">
              <a:buFont typeface="Wingdings" pitchFamily="2" charset="2"/>
              <a:buChar char="ü"/>
              <a:defRPr/>
            </a:pPr>
            <a:endParaRPr lang="en-US" sz="2000" b="1" dirty="0">
              <a:solidFill>
                <a:srgbClr val="0000FF"/>
              </a:solidFill>
              <a:latin typeface="Calibri" pitchFamily="34" charset="0"/>
            </a:endParaRPr>
          </a:p>
          <a:p>
            <a:pPr marL="922338" lvl="2" indent="-233363">
              <a:defRPr/>
            </a:pPr>
            <a:r>
              <a:rPr lang="en-US" sz="2000" b="1" dirty="0">
                <a:solidFill>
                  <a:srgbClr val="0000FF"/>
                </a:solidFill>
                <a:latin typeface="Calibri" pitchFamily="34" charset="0"/>
              </a:rPr>
              <a:t>	</a:t>
            </a:r>
          </a:p>
        </p:txBody>
      </p:sp>
      <p:sp>
        <p:nvSpPr>
          <p:cNvPr id="14" name="Rounded Rectangle 13"/>
          <p:cNvSpPr/>
          <p:nvPr/>
        </p:nvSpPr>
        <p:spPr>
          <a:xfrm>
            <a:off x="3095625" y="3476625"/>
            <a:ext cx="1524000" cy="533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pic>
        <p:nvPicPr>
          <p:cNvPr id="15" name="Picture 2"/>
          <p:cNvPicPr>
            <a:picLocks noChangeAspect="1" noChangeArrowheads="1"/>
          </p:cNvPicPr>
          <p:nvPr/>
        </p:nvPicPr>
        <p:blipFill>
          <a:blip r:embed="rId3" cstate="print"/>
          <a:srcRect/>
          <a:stretch>
            <a:fillRect/>
          </a:stretch>
        </p:blipFill>
        <p:spPr bwMode="auto">
          <a:xfrm>
            <a:off x="5095875" y="2441575"/>
            <a:ext cx="3133725" cy="1590675"/>
          </a:xfrm>
          <a:prstGeom prst="rect">
            <a:avLst/>
          </a:prstGeom>
          <a:noFill/>
          <a:ln w="9525">
            <a:noFill/>
            <a:miter lim="800000"/>
            <a:headEnd/>
            <a:tailEnd/>
          </a:ln>
        </p:spPr>
      </p:pic>
      <p:pic>
        <p:nvPicPr>
          <p:cNvPr id="16" name="Picture 9"/>
          <p:cNvPicPr>
            <a:picLocks noChangeAspect="1" noChangeArrowheads="1"/>
          </p:cNvPicPr>
          <p:nvPr/>
        </p:nvPicPr>
        <p:blipFill>
          <a:blip r:embed="rId4" cstate="print"/>
          <a:srcRect/>
          <a:stretch>
            <a:fillRect/>
          </a:stretch>
        </p:blipFill>
        <p:spPr bwMode="auto">
          <a:xfrm>
            <a:off x="5549900" y="3386138"/>
            <a:ext cx="1685925" cy="1466850"/>
          </a:xfrm>
          <a:prstGeom prst="rect">
            <a:avLst/>
          </a:prstGeom>
          <a:noFill/>
          <a:ln w="9525">
            <a:noFill/>
            <a:miter lim="800000"/>
            <a:headEnd/>
            <a:tailEnd/>
          </a:ln>
        </p:spPr>
      </p:pic>
      <p:sp>
        <p:nvSpPr>
          <p:cNvPr id="11" name="Title 10"/>
          <p:cNvSpPr>
            <a:spLocks noGrp="1"/>
          </p:cNvSpPr>
          <p:nvPr>
            <p:ph type="title" idx="4294967295"/>
          </p:nvPr>
        </p:nvSpPr>
        <p:spPr>
          <a:xfrm>
            <a:off x="227014" y="-500510"/>
            <a:ext cx="2342016" cy="427945"/>
          </a:xfrm>
        </p:spPr>
        <p:txBody>
          <a:bodyPr/>
          <a:lstStyle/>
          <a:p>
            <a:r>
              <a:rPr lang="en-US" dirty="0" smtClean="0"/>
              <a:t>  Engine Oil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7"/>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7" name="Rounded Rectangle 6"/>
          <p:cNvSpPr/>
          <p:nvPr/>
        </p:nvSpPr>
        <p:spPr>
          <a:xfrm>
            <a:off x="3684588" y="1176338"/>
            <a:ext cx="919162" cy="242887"/>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C</a:t>
            </a:r>
            <a:r>
              <a:rPr lang="en-US" sz="900" b="1" dirty="0">
                <a:solidFill>
                  <a:schemeClr val="tx1"/>
                </a:solidFill>
              </a:rPr>
              <a:t>ompressor</a:t>
            </a:r>
            <a:endParaRPr lang="en-US" sz="900" b="1" u="sng" dirty="0">
              <a:solidFill>
                <a:schemeClr val="tx1"/>
              </a:solidFill>
            </a:endParaRPr>
          </a:p>
        </p:txBody>
      </p:sp>
      <p:sp>
        <p:nvSpPr>
          <p:cNvPr id="9" name="Rounded Rectangle 8"/>
          <p:cNvSpPr/>
          <p:nvPr/>
        </p:nvSpPr>
        <p:spPr>
          <a:xfrm>
            <a:off x="74613" y="595313"/>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0" name="Rectangle 9"/>
          <p:cNvSpPr/>
          <p:nvPr/>
        </p:nvSpPr>
        <p:spPr>
          <a:xfrm>
            <a:off x="174625" y="4078288"/>
            <a:ext cx="8766175" cy="27797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Compressor Tab </a:t>
            </a:r>
            <a:r>
              <a:rPr lang="en-US" sz="2000" b="1" dirty="0">
                <a:solidFill>
                  <a:schemeClr val="tx1"/>
                </a:solidFill>
                <a:latin typeface="Calibri" pitchFamily="34" charset="0"/>
              </a:rPr>
              <a:t>(F7 or Alt+C)</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Make, Model, Type, Driver, HP, Lst Eng Oil Change, and Lst Comp Oil Chg</a:t>
            </a:r>
          </a:p>
          <a:p>
            <a:pPr marL="465138" lvl="1" indent="-233363">
              <a:buFontTx/>
              <a:buChar char="•"/>
              <a:defRPr/>
            </a:pPr>
            <a:r>
              <a:rPr lang="en-US" sz="2000" b="1" dirty="0">
                <a:solidFill>
                  <a:schemeClr val="bg2"/>
                </a:solidFill>
                <a:latin typeface="Calibri" pitchFamily="34" charset="0"/>
              </a:rPr>
              <a:t>Conditions</a:t>
            </a:r>
          </a:p>
          <a:p>
            <a:pPr marL="465138" lvl="1" indent="-233363">
              <a:buFontTx/>
              <a:buChar char="•"/>
              <a:defRPr/>
            </a:pPr>
            <a:r>
              <a:rPr lang="en-US" sz="2000" b="1" dirty="0">
                <a:solidFill>
                  <a:schemeClr val="bg2"/>
                </a:solidFill>
                <a:latin typeface="Calibri" pitchFamily="34" charset="0"/>
              </a:rPr>
              <a:t>Driver Info</a:t>
            </a:r>
          </a:p>
          <a:p>
            <a:pPr marL="465138" lvl="1" indent="-233363">
              <a:buFontTx/>
              <a:buChar char="•"/>
              <a:defRPr/>
            </a:pPr>
            <a:r>
              <a:rPr lang="en-US" sz="2000" b="1" dirty="0">
                <a:solidFill>
                  <a:schemeClr val="tx1"/>
                </a:solidFill>
                <a:latin typeface="Calibri" pitchFamily="34" charset="0"/>
              </a:rPr>
              <a:t>Compressor</a:t>
            </a:r>
          </a:p>
          <a:p>
            <a:pPr marL="922338" lvl="2" indent="-233363">
              <a:buFont typeface="Wingdings" pitchFamily="2" charset="2"/>
              <a:buChar char="ü"/>
              <a:defRPr/>
            </a:pPr>
            <a:r>
              <a:rPr lang="en-US" sz="2000" b="1" dirty="0">
                <a:solidFill>
                  <a:schemeClr val="tx1"/>
                </a:solidFill>
                <a:latin typeface="Calibri" pitchFamily="34" charset="0"/>
              </a:rPr>
              <a:t> Fuel (MCF) usage, Pumper, Compressor Oil Change, and Compressor Downtime (Compressor Downtime will be covered under </a:t>
            </a:r>
            <a:r>
              <a:rPr lang="en-US" sz="2000" b="1" dirty="0">
                <a:solidFill>
                  <a:srgbClr val="0000FF"/>
                </a:solidFill>
                <a:latin typeface="Calibri" pitchFamily="34" charset="0"/>
              </a:rPr>
              <a:t>Special Topics</a:t>
            </a:r>
            <a:r>
              <a:rPr lang="en-US" sz="2000" b="1" dirty="0">
                <a:solidFill>
                  <a:schemeClr val="tx1"/>
                </a:solidFill>
                <a:latin typeface="Calibri" pitchFamily="34" charset="0"/>
              </a:rPr>
              <a:t>)</a:t>
            </a:r>
          </a:p>
          <a:p>
            <a:pPr marL="465138" lvl="1" indent="-233363">
              <a:buFontTx/>
              <a:buChar char="•"/>
              <a:defRPr/>
            </a:pPr>
            <a:endParaRPr lang="en-US" sz="2000" b="1" dirty="0">
              <a:solidFill>
                <a:srgbClr val="0000FF"/>
              </a:solidFill>
              <a:latin typeface="Calibri" pitchFamily="34" charset="0"/>
            </a:endParaRPr>
          </a:p>
        </p:txBody>
      </p:sp>
      <p:sp>
        <p:nvSpPr>
          <p:cNvPr id="15" name="Rounded Rectangle 14"/>
          <p:cNvSpPr/>
          <p:nvPr/>
        </p:nvSpPr>
        <p:spPr>
          <a:xfrm>
            <a:off x="4953000" y="1981200"/>
            <a:ext cx="3886200" cy="1447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8" name="Title 7"/>
          <p:cNvSpPr>
            <a:spLocks noGrp="1"/>
          </p:cNvSpPr>
          <p:nvPr>
            <p:ph type="title" idx="4294967295"/>
          </p:nvPr>
        </p:nvSpPr>
        <p:spPr>
          <a:xfrm>
            <a:off x="227013" y="-515024"/>
            <a:ext cx="2008187" cy="442459"/>
          </a:xfrm>
        </p:spPr>
        <p:txBody>
          <a:bodyPr/>
          <a:lstStyle/>
          <a:p>
            <a:r>
              <a:rPr lang="en-US" dirty="0" smtClean="0"/>
              <a:t>  Fuel Info</a:t>
            </a:r>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7"/>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p:spPr>
      </p:pic>
      <p:sp>
        <p:nvSpPr>
          <p:cNvPr id="7" name="Rounded Rectangle 6"/>
          <p:cNvSpPr/>
          <p:nvPr/>
        </p:nvSpPr>
        <p:spPr>
          <a:xfrm>
            <a:off x="3684588" y="1176338"/>
            <a:ext cx="919162" cy="242887"/>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C</a:t>
            </a:r>
            <a:r>
              <a:rPr lang="en-US" sz="900" b="1" dirty="0">
                <a:solidFill>
                  <a:schemeClr val="tx1"/>
                </a:solidFill>
              </a:rPr>
              <a:t>ompressor</a:t>
            </a:r>
            <a:endParaRPr lang="en-US" sz="900" b="1" u="sng" dirty="0">
              <a:solidFill>
                <a:schemeClr val="tx1"/>
              </a:solidFill>
            </a:endParaRPr>
          </a:p>
        </p:txBody>
      </p:sp>
      <p:sp>
        <p:nvSpPr>
          <p:cNvPr id="9" name="Rounded Rectangle 8"/>
          <p:cNvSpPr/>
          <p:nvPr/>
        </p:nvSpPr>
        <p:spPr>
          <a:xfrm>
            <a:off x="74613" y="595313"/>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0" name="Rectangle 9"/>
          <p:cNvSpPr/>
          <p:nvPr/>
        </p:nvSpPr>
        <p:spPr>
          <a:xfrm>
            <a:off x="174625" y="4078288"/>
            <a:ext cx="8766175" cy="21463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Compressor Tab </a:t>
            </a:r>
            <a:r>
              <a:rPr lang="en-US" sz="2000" b="1" dirty="0">
                <a:solidFill>
                  <a:schemeClr val="tx1"/>
                </a:solidFill>
                <a:latin typeface="Calibri" pitchFamily="34" charset="0"/>
              </a:rPr>
              <a:t>(F7 or Alt+C)</a:t>
            </a:r>
            <a:r>
              <a:rPr lang="en-US" sz="2000" b="1" dirty="0">
                <a:solidFill>
                  <a:srgbClr val="0000FF"/>
                </a:solidFill>
                <a:latin typeface="Calibri" pitchFamily="34" charset="0"/>
              </a:rPr>
              <a:t> </a:t>
            </a:r>
            <a:endParaRPr lang="en-US" sz="2000" b="1" dirty="0">
              <a:solidFill>
                <a:schemeClr val="tx1"/>
              </a:solidFill>
              <a:latin typeface="Calibri" pitchFamily="34" charset="0"/>
            </a:endParaRPr>
          </a:p>
          <a:p>
            <a:pPr marL="465138" lvl="1" indent="-233363">
              <a:buFontTx/>
              <a:buChar char="•"/>
              <a:defRPr/>
            </a:pPr>
            <a:r>
              <a:rPr lang="en-US" sz="2000" b="1" dirty="0">
                <a:solidFill>
                  <a:schemeClr val="bg2"/>
                </a:solidFill>
                <a:latin typeface="Calibri" pitchFamily="34" charset="0"/>
              </a:rPr>
              <a:t>Make, Model, Type, Driver, HP, Lst Eng Oil Change, and Lst Comp Oil Chg</a:t>
            </a:r>
          </a:p>
          <a:p>
            <a:pPr marL="465138" lvl="1" indent="-233363">
              <a:buFontTx/>
              <a:buChar char="•"/>
              <a:defRPr/>
            </a:pPr>
            <a:r>
              <a:rPr lang="en-US" sz="2000" b="1" dirty="0">
                <a:solidFill>
                  <a:schemeClr val="bg2"/>
                </a:solidFill>
                <a:latin typeface="Calibri" pitchFamily="34" charset="0"/>
              </a:rPr>
              <a:t>Conditions</a:t>
            </a:r>
          </a:p>
          <a:p>
            <a:pPr marL="465138" lvl="1" indent="-233363">
              <a:buFontTx/>
              <a:buChar char="•"/>
              <a:defRPr/>
            </a:pPr>
            <a:r>
              <a:rPr lang="en-US" sz="2000" b="1" dirty="0">
                <a:solidFill>
                  <a:schemeClr val="bg2"/>
                </a:solidFill>
                <a:latin typeface="Calibri" pitchFamily="34" charset="0"/>
              </a:rPr>
              <a:t>Driver Info</a:t>
            </a:r>
          </a:p>
          <a:p>
            <a:pPr marL="465138" lvl="1" indent="-233363">
              <a:buFontTx/>
              <a:buChar char="•"/>
              <a:defRPr/>
            </a:pPr>
            <a:r>
              <a:rPr lang="en-US" sz="2000" b="1" dirty="0">
                <a:solidFill>
                  <a:schemeClr val="bg2"/>
                </a:solidFill>
                <a:latin typeface="Calibri" pitchFamily="34" charset="0"/>
              </a:rPr>
              <a:t>Compressor</a:t>
            </a:r>
          </a:p>
          <a:p>
            <a:pPr marL="465138" lvl="1" indent="-233363">
              <a:buFontTx/>
              <a:buChar char="•"/>
              <a:defRPr/>
            </a:pPr>
            <a:r>
              <a:rPr lang="en-US" sz="2000" b="1" dirty="0">
                <a:solidFill>
                  <a:schemeClr val="tx1"/>
                </a:solidFill>
                <a:latin typeface="Calibri" pitchFamily="34" charset="0"/>
              </a:rPr>
              <a:t>Comments</a:t>
            </a:r>
            <a:endParaRPr lang="en-US" sz="2000" b="1" dirty="0">
              <a:solidFill>
                <a:srgbClr val="0000FF"/>
              </a:solidFill>
              <a:latin typeface="Calibri" pitchFamily="34" charset="0"/>
            </a:endParaRPr>
          </a:p>
          <a:p>
            <a:pPr marL="465138" lvl="1" indent="-233363">
              <a:buFontTx/>
              <a:buChar char="•"/>
              <a:defRPr/>
            </a:pPr>
            <a:endParaRPr lang="en-US" sz="2000" b="1" dirty="0">
              <a:solidFill>
                <a:srgbClr val="0000FF"/>
              </a:solidFill>
              <a:latin typeface="Calibri" pitchFamily="34" charset="0"/>
            </a:endParaRPr>
          </a:p>
        </p:txBody>
      </p:sp>
      <p:sp>
        <p:nvSpPr>
          <p:cNvPr id="16" name="Rounded Rectangle 15"/>
          <p:cNvSpPr/>
          <p:nvPr/>
        </p:nvSpPr>
        <p:spPr>
          <a:xfrm>
            <a:off x="4876800" y="3352800"/>
            <a:ext cx="4038600" cy="68262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8" name="Title 7"/>
          <p:cNvSpPr>
            <a:spLocks noGrp="1"/>
          </p:cNvSpPr>
          <p:nvPr>
            <p:ph type="title" idx="4294967295"/>
          </p:nvPr>
        </p:nvSpPr>
        <p:spPr>
          <a:xfrm>
            <a:off x="227013" y="-500510"/>
            <a:ext cx="2312987" cy="427945"/>
          </a:xfrm>
        </p:spPr>
        <p:txBody>
          <a:bodyPr/>
          <a:lstStyle/>
          <a:p>
            <a:r>
              <a:rPr lang="en-US" dirty="0" smtClean="0"/>
              <a:t>  Comments</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8"/>
          <p:cNvPicPr>
            <a:picLocks noChangeAspect="1" noChangeArrowheads="1"/>
          </p:cNvPicPr>
          <p:nvPr/>
        </p:nvPicPr>
        <p:blipFill>
          <a:blip r:embed="rId2" cstate="print"/>
          <a:srcRect/>
          <a:stretch>
            <a:fillRect/>
          </a:stretch>
        </p:blipFill>
        <p:spPr bwMode="auto">
          <a:xfrm>
            <a:off x="0" y="-7938"/>
            <a:ext cx="9144000" cy="6865938"/>
          </a:xfrm>
          <a:prstGeom prst="rect">
            <a:avLst/>
          </a:prstGeom>
          <a:noFill/>
          <a:ln w="9525">
            <a:noFill/>
            <a:miter lim="800000"/>
            <a:headEnd/>
            <a:tailEnd/>
          </a:ln>
        </p:spPr>
      </p:pic>
      <p:sp>
        <p:nvSpPr>
          <p:cNvPr id="7" name="Rounded Rectangle 6"/>
          <p:cNvSpPr/>
          <p:nvPr/>
        </p:nvSpPr>
        <p:spPr>
          <a:xfrm>
            <a:off x="4437063" y="1190625"/>
            <a:ext cx="639762" cy="225425"/>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P</a:t>
            </a:r>
            <a:r>
              <a:rPr lang="en-US" sz="900" b="1" dirty="0">
                <a:solidFill>
                  <a:schemeClr val="tx1"/>
                </a:solidFill>
              </a:rPr>
              <a:t>lunger</a:t>
            </a:r>
            <a:endParaRPr lang="en-US" sz="900" b="1" u="sng" dirty="0">
              <a:solidFill>
                <a:schemeClr val="tx1"/>
              </a:solidFill>
            </a:endParaRPr>
          </a:p>
        </p:txBody>
      </p:sp>
      <p:sp>
        <p:nvSpPr>
          <p:cNvPr id="9" name="Rounded Rectangle 8"/>
          <p:cNvSpPr/>
          <p:nvPr/>
        </p:nvSpPr>
        <p:spPr>
          <a:xfrm>
            <a:off x="304800" y="1447800"/>
            <a:ext cx="1905000" cy="2819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1" name="Rounded Rectangle 10"/>
          <p:cNvSpPr/>
          <p:nvPr/>
        </p:nvSpPr>
        <p:spPr>
          <a:xfrm>
            <a:off x="74613" y="604838"/>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0" name="Rectangle 9"/>
          <p:cNvSpPr/>
          <p:nvPr/>
        </p:nvSpPr>
        <p:spPr>
          <a:xfrm>
            <a:off x="406400" y="4497388"/>
            <a:ext cx="8318500" cy="1204912"/>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Plunger Tab</a:t>
            </a:r>
            <a:r>
              <a:rPr lang="en-US" sz="2000" b="1" dirty="0">
                <a:solidFill>
                  <a:srgbClr val="0000FF"/>
                </a:solidFill>
                <a:latin typeface="Calibri" pitchFamily="34" charset="0"/>
              </a:rPr>
              <a:t> </a:t>
            </a:r>
            <a:r>
              <a:rPr lang="en-US" sz="2000" b="1" dirty="0">
                <a:solidFill>
                  <a:schemeClr val="tx1"/>
                </a:solidFill>
                <a:latin typeface="Calibri" pitchFamily="34" charset="0"/>
              </a:rPr>
              <a:t>(F8 or Alt+P)</a:t>
            </a:r>
          </a:p>
          <a:p>
            <a:pPr marL="465138" lvl="1" indent="-233363">
              <a:buFontTx/>
              <a:buChar char="•"/>
              <a:defRPr/>
            </a:pPr>
            <a:r>
              <a:rPr lang="en-US" sz="2000" b="1" dirty="0">
                <a:solidFill>
                  <a:schemeClr val="tx1"/>
                </a:solidFill>
                <a:latin typeface="Calibri" pitchFamily="34" charset="0"/>
              </a:rPr>
              <a:t>Reflects Current Daily Plunger Data</a:t>
            </a:r>
          </a:p>
          <a:p>
            <a:pPr marL="465138" lvl="1" indent="-233363">
              <a:buFontTx/>
              <a:buChar char="•"/>
              <a:defRPr/>
            </a:pPr>
            <a:r>
              <a:rPr lang="en-US" sz="2000" b="1" dirty="0">
                <a:solidFill>
                  <a:schemeClr val="tx1"/>
                </a:solidFill>
                <a:latin typeface="Calibri" pitchFamily="34" charset="0"/>
              </a:rPr>
              <a:t>Last 2 Days entries</a:t>
            </a:r>
          </a:p>
        </p:txBody>
      </p:sp>
      <p:sp>
        <p:nvSpPr>
          <p:cNvPr id="12" name="Rounded Rectangle 11"/>
          <p:cNvSpPr/>
          <p:nvPr/>
        </p:nvSpPr>
        <p:spPr>
          <a:xfrm>
            <a:off x="2133600" y="1447800"/>
            <a:ext cx="1905000" cy="2819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8" name="Title 7"/>
          <p:cNvSpPr>
            <a:spLocks noGrp="1"/>
          </p:cNvSpPr>
          <p:nvPr>
            <p:ph type="title" idx="4294967295"/>
          </p:nvPr>
        </p:nvSpPr>
        <p:spPr>
          <a:xfrm>
            <a:off x="227013" y="-515024"/>
            <a:ext cx="1587273" cy="442459"/>
          </a:xfrm>
        </p:spPr>
        <p:txBody>
          <a:bodyPr/>
          <a:lstStyle/>
          <a:p>
            <a:r>
              <a:rPr lang="en-US" dirty="0" smtClean="0"/>
              <a:t>Plunger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0">
                                            <p:txEl>
                                              <p:pRg st="1" end="1"/>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grpId="1" nodeType="clickEffect">
                                  <p:stCondLst>
                                    <p:cond delay="0"/>
                                  </p:stCondLst>
                                  <p:childTnLst>
                                    <p:animEffect transition="out" filter="blinds(horizontal)">
                                      <p:cBhvr>
                                        <p:cTn id="12" dur="500"/>
                                        <p:tgtEl>
                                          <p:spTgt spid="9"/>
                                        </p:tgtEl>
                                      </p:cBhvr>
                                    </p:animEffect>
                                    <p:set>
                                      <p:cBhvr>
                                        <p:cTn id="13" dur="1" fill="hold">
                                          <p:stCondLst>
                                            <p:cond delay="499"/>
                                          </p:stCondLst>
                                        </p:cTn>
                                        <p:tgtEl>
                                          <p:spTgt spid="9"/>
                                        </p:tgtEl>
                                        <p:attrNameLst>
                                          <p:attrName>style.visibility</p:attrName>
                                        </p:attrNameLst>
                                      </p:cBhvr>
                                      <p:to>
                                        <p:strVal val="hidden"/>
                                      </p:to>
                                    </p:set>
                                  </p:childTnLst>
                                </p:cTn>
                              </p:par>
                              <p:par>
                                <p:cTn id="14" presetID="1" presetClass="entr" presetSubtype="0" fill="hold" nodeType="withEffect">
                                  <p:stCondLst>
                                    <p:cond delay="0"/>
                                  </p:stCondLst>
                                  <p:childTnLst>
                                    <p:set>
                                      <p:cBhvr>
                                        <p:cTn id="15" dur="1" fill="hold">
                                          <p:stCondLst>
                                            <p:cond delay="0"/>
                                          </p:stCondLst>
                                        </p:cTn>
                                        <p:tgtEl>
                                          <p:spTgt spid="10">
                                            <p:txEl>
                                              <p:pRg st="2" end="2"/>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31763" y="131763"/>
            <a:ext cx="7812087" cy="1319212"/>
          </a:xfrm>
          <a:prstGeom prst="rect">
            <a:avLst/>
          </a:prstGeom>
          <a:noFill/>
          <a:ln w="9525">
            <a:noFill/>
            <a:miter lim="800000"/>
            <a:headEnd/>
            <a:tailEnd/>
          </a:ln>
        </p:spPr>
        <p:txBody>
          <a:bodyPr lIns="86467" tIns="43236" rIns="86467" bIns="43236">
            <a:spAutoFit/>
          </a:bodyPr>
          <a:lstStyle/>
          <a:p>
            <a:pPr defTabSz="863600">
              <a:spcBef>
                <a:spcPct val="50000"/>
              </a:spcBef>
            </a:pPr>
            <a:r>
              <a:rPr lang="en-US" sz="3200" b="1" dirty="0">
                <a:solidFill>
                  <a:schemeClr val="bg1"/>
                </a:solidFill>
              </a:rPr>
              <a:t>PumperPal Layout &amp; Functionality</a:t>
            </a:r>
          </a:p>
          <a:p>
            <a:pPr defTabSz="863600">
              <a:spcBef>
                <a:spcPct val="50000"/>
              </a:spcBef>
            </a:pPr>
            <a:r>
              <a:rPr lang="en-US" sz="3200" b="1" dirty="0">
                <a:solidFill>
                  <a:schemeClr val="bg1"/>
                </a:solidFill>
              </a:rPr>
              <a:t> </a:t>
            </a:r>
          </a:p>
        </p:txBody>
      </p:sp>
      <p:sp>
        <p:nvSpPr>
          <p:cNvPr id="4" name="Rectangle 3"/>
          <p:cNvSpPr/>
          <p:nvPr/>
        </p:nvSpPr>
        <p:spPr>
          <a:xfrm>
            <a:off x="122238" y="966788"/>
            <a:ext cx="7467600" cy="21415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a:solidFill>
                  <a:srgbClr val="0070C0"/>
                </a:solidFill>
                <a:latin typeface="Calibri" pitchFamily="34" charset="0"/>
              </a:rPr>
              <a:t>PumperPal Screens / Tabs / Navigation</a:t>
            </a:r>
          </a:p>
          <a:p>
            <a:pPr marL="465138" lvl="1" indent="-233363">
              <a:buFontTx/>
              <a:buChar char="•"/>
              <a:defRPr/>
            </a:pPr>
            <a:r>
              <a:rPr lang="en-US" sz="2400" b="1" dirty="0">
                <a:solidFill>
                  <a:srgbClr val="B2B2B2"/>
                </a:solidFill>
                <a:latin typeface="Calibri" pitchFamily="34" charset="0"/>
              </a:rPr>
              <a:t>Overview</a:t>
            </a:r>
          </a:p>
          <a:p>
            <a:pPr marL="465138" lvl="1" indent="-233363">
              <a:buFontTx/>
              <a:buChar char="•"/>
              <a:defRPr/>
            </a:pPr>
            <a:r>
              <a:rPr lang="en-US" sz="2400" b="1" dirty="0">
                <a:solidFill>
                  <a:srgbClr val="B2B2B2"/>
                </a:solidFill>
                <a:latin typeface="Calibri" pitchFamily="34" charset="0"/>
              </a:rPr>
              <a:t>Launching  PumperPal  Program</a:t>
            </a:r>
          </a:p>
          <a:p>
            <a:pPr marL="465138" lvl="1" indent="-233363">
              <a:buFontTx/>
              <a:buChar char="•"/>
              <a:defRPr/>
            </a:pPr>
            <a:r>
              <a:rPr lang="en-US" sz="2400" b="1" dirty="0">
                <a:solidFill>
                  <a:schemeClr val="tx1"/>
                </a:solidFill>
                <a:latin typeface="Calibri" pitchFamily="34" charset="0"/>
              </a:rPr>
              <a:t>Basic  Screen  Layout  &amp;  Functionality</a:t>
            </a:r>
          </a:p>
          <a:p>
            <a:pPr>
              <a:buFontTx/>
              <a:buChar char="•"/>
              <a:defRPr/>
            </a:pPr>
            <a:endParaRPr lang="en-US" sz="2400" b="1" dirty="0">
              <a:solidFill>
                <a:schemeClr val="tx1"/>
              </a:solidFill>
              <a:latin typeface="Calibri" pitchFamily="34" charset="0"/>
            </a:endParaRPr>
          </a:p>
        </p:txBody>
      </p:sp>
      <p:sp>
        <p:nvSpPr>
          <p:cNvPr id="5" name="Title 4"/>
          <p:cNvSpPr>
            <a:spLocks noGrp="1"/>
          </p:cNvSpPr>
          <p:nvPr>
            <p:ph type="title" idx="4294967295"/>
          </p:nvPr>
        </p:nvSpPr>
        <p:spPr>
          <a:xfrm>
            <a:off x="227014" y="-544052"/>
            <a:ext cx="1529216" cy="442459"/>
          </a:xfrm>
        </p:spPr>
        <p:txBody>
          <a:bodyPr/>
          <a:lstStyle/>
          <a:p>
            <a:r>
              <a:rPr lang="en-US" dirty="0" smtClean="0"/>
              <a:t>Layout</a:t>
            </a:r>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noChangeArrowheads="1"/>
          </p:cNvPicPr>
          <p:nvPr/>
        </p:nvPicPr>
        <p:blipFill>
          <a:blip r:embed="rId2" cstate="print"/>
          <a:srcRect/>
          <a:stretch>
            <a:fillRect/>
          </a:stretch>
        </p:blipFill>
        <p:spPr bwMode="auto">
          <a:xfrm>
            <a:off x="0" y="0"/>
            <a:ext cx="9144000" cy="6846888"/>
          </a:xfrm>
          <a:prstGeom prst="rect">
            <a:avLst/>
          </a:prstGeom>
          <a:noFill/>
          <a:ln w="9525">
            <a:noFill/>
            <a:miter lim="800000"/>
            <a:headEnd/>
            <a:tailEnd/>
          </a:ln>
        </p:spPr>
      </p:pic>
      <p:sp>
        <p:nvSpPr>
          <p:cNvPr id="7" name="Rounded Rectangle 6"/>
          <p:cNvSpPr/>
          <p:nvPr/>
        </p:nvSpPr>
        <p:spPr>
          <a:xfrm>
            <a:off x="4862513" y="1171575"/>
            <a:ext cx="827087" cy="2159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Deh</a:t>
            </a:r>
            <a:r>
              <a:rPr lang="en-US" sz="900" b="1" u="sng" dirty="0">
                <a:solidFill>
                  <a:schemeClr val="tx1"/>
                </a:solidFill>
              </a:rPr>
              <a:t>y</a:t>
            </a:r>
            <a:r>
              <a:rPr lang="en-US" sz="900" b="1" dirty="0">
                <a:solidFill>
                  <a:schemeClr val="tx1"/>
                </a:solidFill>
              </a:rPr>
              <a:t>drator</a:t>
            </a:r>
          </a:p>
        </p:txBody>
      </p:sp>
      <p:sp>
        <p:nvSpPr>
          <p:cNvPr id="8" name="Rectangle 7"/>
          <p:cNvSpPr/>
          <p:nvPr/>
        </p:nvSpPr>
        <p:spPr>
          <a:xfrm>
            <a:off x="2667000" y="4800600"/>
            <a:ext cx="3733800" cy="76200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2"/>
                </a:solidFill>
              </a:rPr>
              <a:t>Dehydrator Tab </a:t>
            </a:r>
            <a:r>
              <a:rPr lang="en-US" sz="2000" b="1" dirty="0">
                <a:solidFill>
                  <a:schemeClr val="tx1"/>
                </a:solidFill>
              </a:rPr>
              <a:t>has (6) six sections</a:t>
            </a:r>
            <a:endParaRPr lang="en-US" sz="2000" b="1" dirty="0">
              <a:solidFill>
                <a:schemeClr val="tx2"/>
              </a:solidFill>
            </a:endParaRPr>
          </a:p>
        </p:txBody>
      </p:sp>
      <p:sp>
        <p:nvSpPr>
          <p:cNvPr id="9" name="Rounded Rectangle 8"/>
          <p:cNvSpPr/>
          <p:nvPr/>
        </p:nvSpPr>
        <p:spPr>
          <a:xfrm>
            <a:off x="304800" y="1447800"/>
            <a:ext cx="2667000" cy="2362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2" name="Rounded Rectangle 11"/>
          <p:cNvSpPr/>
          <p:nvPr/>
        </p:nvSpPr>
        <p:spPr>
          <a:xfrm>
            <a:off x="2971800" y="1447800"/>
            <a:ext cx="2286000" cy="1295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4" name="Rounded Rectangle 13"/>
          <p:cNvSpPr/>
          <p:nvPr/>
        </p:nvSpPr>
        <p:spPr>
          <a:xfrm>
            <a:off x="5257800" y="1447800"/>
            <a:ext cx="1524000" cy="1295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6" name="Rounded Rectangle 15"/>
          <p:cNvSpPr/>
          <p:nvPr/>
        </p:nvSpPr>
        <p:spPr>
          <a:xfrm>
            <a:off x="2971800" y="2743200"/>
            <a:ext cx="12192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8" name="Rounded Rectangle 17"/>
          <p:cNvSpPr/>
          <p:nvPr/>
        </p:nvSpPr>
        <p:spPr>
          <a:xfrm>
            <a:off x="4419600" y="2743200"/>
            <a:ext cx="1295400" cy="381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20" name="Rounded Rectangle 19"/>
          <p:cNvSpPr/>
          <p:nvPr/>
        </p:nvSpPr>
        <p:spPr>
          <a:xfrm>
            <a:off x="2971800" y="3124200"/>
            <a:ext cx="3810000" cy="6858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27" name="Rounded Rectangle 26"/>
          <p:cNvSpPr/>
          <p:nvPr/>
        </p:nvSpPr>
        <p:spPr>
          <a:xfrm>
            <a:off x="74613" y="579438"/>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28" name="Rectangle 27"/>
          <p:cNvSpPr/>
          <p:nvPr/>
        </p:nvSpPr>
        <p:spPr>
          <a:xfrm>
            <a:off x="203200" y="4279900"/>
            <a:ext cx="8318500" cy="236696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2400" b="1" dirty="0">
              <a:solidFill>
                <a:srgbClr val="0000FF"/>
              </a:solidFill>
              <a:latin typeface="Calibri" pitchFamily="34" charset="0"/>
            </a:endParaRPr>
          </a:p>
          <a:p>
            <a:pPr>
              <a:defRPr/>
            </a:pPr>
            <a:r>
              <a:rPr lang="en-US" sz="2400" b="1" dirty="0">
                <a:solidFill>
                  <a:srgbClr val="0000FF"/>
                </a:solidFill>
                <a:latin typeface="Calibri" pitchFamily="34" charset="0"/>
              </a:rPr>
              <a:t>Dehydrator Tab</a:t>
            </a:r>
            <a:r>
              <a:rPr lang="en-US" sz="2000" b="1" dirty="0">
                <a:solidFill>
                  <a:srgbClr val="0000FF"/>
                </a:solidFill>
                <a:latin typeface="Calibri" pitchFamily="34" charset="0"/>
              </a:rPr>
              <a:t> </a:t>
            </a:r>
            <a:r>
              <a:rPr lang="en-US" sz="2000" b="1" dirty="0">
                <a:solidFill>
                  <a:schemeClr val="tx1"/>
                </a:solidFill>
                <a:latin typeface="Calibri" pitchFamily="34" charset="0"/>
              </a:rPr>
              <a:t>(F9 or Alt+Y)</a:t>
            </a:r>
          </a:p>
          <a:p>
            <a:pPr marL="465138" lvl="1" indent="-233363">
              <a:buFontTx/>
              <a:buChar char="•"/>
              <a:defRPr/>
            </a:pPr>
            <a:r>
              <a:rPr lang="en-US" sz="2000" b="1" dirty="0">
                <a:solidFill>
                  <a:schemeClr val="tx1"/>
                </a:solidFill>
                <a:latin typeface="Calibri" pitchFamily="34" charset="0"/>
              </a:rPr>
              <a:t>Conditions</a:t>
            </a:r>
          </a:p>
          <a:p>
            <a:pPr marL="465138" lvl="1" indent="-233363">
              <a:buFontTx/>
              <a:buChar char="•"/>
              <a:defRPr/>
            </a:pPr>
            <a:r>
              <a:rPr lang="en-US" sz="2000" b="1" dirty="0">
                <a:solidFill>
                  <a:schemeClr val="tx1"/>
                </a:solidFill>
                <a:latin typeface="Calibri" pitchFamily="34" charset="0"/>
              </a:rPr>
              <a:t>Chemical</a:t>
            </a:r>
          </a:p>
          <a:p>
            <a:pPr marL="465138" lvl="1" indent="-233363">
              <a:buFontTx/>
              <a:buChar char="•"/>
              <a:defRPr/>
            </a:pPr>
            <a:r>
              <a:rPr lang="en-US" sz="2000" b="1" dirty="0">
                <a:solidFill>
                  <a:schemeClr val="tx1"/>
                </a:solidFill>
                <a:latin typeface="Calibri" pitchFamily="34" charset="0"/>
              </a:rPr>
              <a:t>Filter Change</a:t>
            </a:r>
          </a:p>
          <a:p>
            <a:pPr marL="465138" lvl="1" indent="-233363">
              <a:buFontTx/>
              <a:buChar char="•"/>
              <a:defRPr/>
            </a:pPr>
            <a:r>
              <a:rPr lang="en-US" sz="2000" b="1" dirty="0">
                <a:solidFill>
                  <a:schemeClr val="tx1"/>
                </a:solidFill>
                <a:latin typeface="Calibri" pitchFamily="34" charset="0"/>
              </a:rPr>
              <a:t>Pumper</a:t>
            </a:r>
          </a:p>
          <a:p>
            <a:pPr marL="465138" lvl="1" indent="-233363">
              <a:buFontTx/>
              <a:buChar char="•"/>
              <a:defRPr/>
            </a:pPr>
            <a:r>
              <a:rPr lang="en-US" sz="2000" b="1" dirty="0">
                <a:solidFill>
                  <a:schemeClr val="tx1"/>
                </a:solidFill>
                <a:latin typeface="Calibri" pitchFamily="34" charset="0"/>
              </a:rPr>
              <a:t>Time</a:t>
            </a:r>
          </a:p>
          <a:p>
            <a:pPr marL="465138" lvl="1" indent="-233363">
              <a:buFontTx/>
              <a:buChar char="•"/>
              <a:defRPr/>
            </a:pPr>
            <a:r>
              <a:rPr lang="en-US" sz="2000" b="1" dirty="0">
                <a:solidFill>
                  <a:schemeClr val="tx1"/>
                </a:solidFill>
                <a:latin typeface="Calibri" pitchFamily="34" charset="0"/>
              </a:rPr>
              <a:t>Comments</a:t>
            </a:r>
          </a:p>
          <a:p>
            <a:pPr marL="465138" lvl="1" indent="-233363">
              <a:buFontTx/>
              <a:buChar char="•"/>
              <a:defRPr/>
            </a:pPr>
            <a:endParaRPr lang="en-US" sz="2000" b="1" dirty="0">
              <a:solidFill>
                <a:schemeClr val="tx1"/>
              </a:solidFill>
              <a:latin typeface="Calibri" pitchFamily="34" charset="0"/>
            </a:endParaRPr>
          </a:p>
        </p:txBody>
      </p:sp>
      <p:sp>
        <p:nvSpPr>
          <p:cNvPr id="13" name="Title 12"/>
          <p:cNvSpPr>
            <a:spLocks noGrp="1"/>
          </p:cNvSpPr>
          <p:nvPr>
            <p:ph type="title" idx="4294967295"/>
          </p:nvPr>
        </p:nvSpPr>
        <p:spPr>
          <a:xfrm>
            <a:off x="227014" y="-500510"/>
            <a:ext cx="2182358" cy="427945"/>
          </a:xfrm>
        </p:spPr>
        <p:txBody>
          <a:bodyPr/>
          <a:lstStyle/>
          <a:p>
            <a:r>
              <a:rPr lang="en-US" dirty="0" smtClean="0"/>
              <a:t>Dehydrator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8">
                                            <p:txEl>
                                              <p:pRg st="2" end="2"/>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8">
                                            <p:txEl>
                                              <p:pRg st="3" end="3"/>
                                            </p:txEl>
                                          </p:spTgt>
                                        </p:tgtEl>
                                        <p:attrNameLst>
                                          <p:attrName>ppt_c</p:attrName>
                                        </p:attrNameLst>
                                      </p:cBhvr>
                                      <p:to>
                                        <a:schemeClr val="bg2"/>
                                      </p:to>
                                    </p:animClr>
                                  </p:sub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3" presetClass="exit" presetSubtype="10" fill="hold" grpId="1" nodeType="withEffect">
                                  <p:stCondLst>
                                    <p:cond delay="0"/>
                                  </p:stCondLst>
                                  <p:childTnLst>
                                    <p:animEffect transition="out" filter="blinds(horizont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8">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8">
                                            <p:txEl>
                                              <p:pRg st="4" end="4"/>
                                            </p:txEl>
                                          </p:spTgt>
                                        </p:tgtEl>
                                        <p:attrNameLst>
                                          <p:attrName>ppt_c</p:attrName>
                                        </p:attrNameLst>
                                      </p:cBhvr>
                                      <p:to>
                                        <a:schemeClr val="bg2"/>
                                      </p:to>
                                    </p:animClr>
                                  </p:subTnLst>
                                </p:cTn>
                              </p:par>
                              <p:par>
                                <p:cTn id="22" presetID="1"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3" presetClass="exit" presetSubtype="10" fill="hold" grpId="1" nodeType="withEffect">
                                  <p:stCondLst>
                                    <p:cond delay="0"/>
                                  </p:stCondLst>
                                  <p:childTnLst>
                                    <p:animEffect transition="out" filter="blinds(horizontal)">
                                      <p:cBhvr>
                                        <p:cTn id="25" dur="500"/>
                                        <p:tgtEl>
                                          <p:spTgt spid="12"/>
                                        </p:tgtEl>
                                      </p:cBhvr>
                                    </p:animEffect>
                                    <p:set>
                                      <p:cBhvr>
                                        <p:cTn id="26" dur="1" fill="hold">
                                          <p:stCondLst>
                                            <p:cond delay="499"/>
                                          </p:stCondLst>
                                        </p:cTn>
                                        <p:tgtEl>
                                          <p:spTgt spid="1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8">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28">
                                            <p:txEl>
                                              <p:pRg st="5" end="5"/>
                                            </p:txEl>
                                          </p:spTgt>
                                        </p:tgtEl>
                                        <p:attrNameLst>
                                          <p:attrName>ppt_c</p:attrName>
                                        </p:attrNameLst>
                                      </p:cBhvr>
                                      <p:to>
                                        <a:schemeClr val="bg2"/>
                                      </p:to>
                                    </p:animClr>
                                  </p:sub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3" presetClass="exit" presetSubtype="10" fill="hold" grpId="1" nodeType="withEffect">
                                  <p:stCondLst>
                                    <p:cond delay="0"/>
                                  </p:stCondLst>
                                  <p:childTnLst>
                                    <p:animEffect transition="out" filter="blinds(horizontal)">
                                      <p:cBhvr>
                                        <p:cTn id="34" dur="500"/>
                                        <p:tgtEl>
                                          <p:spTgt spid="14"/>
                                        </p:tgtEl>
                                      </p:cBhvr>
                                    </p:animEffect>
                                    <p:set>
                                      <p:cBhvr>
                                        <p:cTn id="35" dur="1" fill="hold">
                                          <p:stCondLst>
                                            <p:cond delay="499"/>
                                          </p:stCondLst>
                                        </p:cTn>
                                        <p:tgtEl>
                                          <p:spTgt spid="14"/>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8">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28">
                                            <p:txEl>
                                              <p:pRg st="6" end="6"/>
                                            </p:txEl>
                                          </p:spTgt>
                                        </p:tgtEl>
                                        <p:attrNameLst>
                                          <p:attrName>ppt_c</p:attrName>
                                        </p:attrNameLst>
                                      </p:cBhvr>
                                      <p:to>
                                        <a:schemeClr val="bg2"/>
                                      </p:to>
                                    </p:animClr>
                                  </p:subTnLst>
                                </p:cTn>
                              </p:par>
                              <p:par>
                                <p:cTn id="40" presetID="1"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childTnLst>
                                </p:cTn>
                              </p:par>
                              <p:par>
                                <p:cTn id="42" presetID="3" presetClass="exit" presetSubtype="10" fill="hold" grpId="1" nodeType="withEffect">
                                  <p:stCondLst>
                                    <p:cond delay="0"/>
                                  </p:stCondLst>
                                  <p:childTnLst>
                                    <p:animEffect transition="out" filter="blinds(horizontal)">
                                      <p:cBhvr>
                                        <p:cTn id="43" dur="500"/>
                                        <p:tgtEl>
                                          <p:spTgt spid="16"/>
                                        </p:tgtEl>
                                      </p:cBhvr>
                                    </p:animEffect>
                                    <p:set>
                                      <p:cBhvr>
                                        <p:cTn id="44" dur="1" fill="hold">
                                          <p:stCondLst>
                                            <p:cond delay="499"/>
                                          </p:stCondLst>
                                        </p:cTn>
                                        <p:tgtEl>
                                          <p:spTgt spid="16"/>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8">
                                            <p:txEl>
                                              <p:pRg st="7" end="7"/>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par>
                                <p:cTn id="51" presetID="3" presetClass="exit" presetSubtype="10" fill="hold" grpId="1" nodeType="withEffect">
                                  <p:stCondLst>
                                    <p:cond delay="0"/>
                                  </p:stCondLst>
                                  <p:childTnLst>
                                    <p:animEffect transition="out" filter="blinds(horizontal)">
                                      <p:cBhvr>
                                        <p:cTn id="52" dur="500"/>
                                        <p:tgtEl>
                                          <p:spTgt spid="18"/>
                                        </p:tgtEl>
                                      </p:cBhvr>
                                    </p:animEffect>
                                    <p:set>
                                      <p:cBhvr>
                                        <p:cTn id="53"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2" grpId="0" animBg="1"/>
      <p:bldP spid="12" grpId="1" animBg="1"/>
      <p:bldP spid="14" grpId="0" animBg="1"/>
      <p:bldP spid="14" grpId="1" animBg="1"/>
      <p:bldP spid="16" grpId="0" animBg="1"/>
      <p:bldP spid="16" grpId="1" animBg="1"/>
      <p:bldP spid="18" grpId="0" animBg="1"/>
      <p:bldP spid="18" grpId="1" animBg="1"/>
      <p:bldP spid="20"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p:cNvPicPr>
            <a:picLocks noChangeAspect="1" noChangeArrowheads="1"/>
          </p:cNvPicPr>
          <p:nvPr/>
        </p:nvPicPr>
        <p:blipFill>
          <a:blip r:embed="rId2" cstate="print"/>
          <a:srcRect/>
          <a:stretch>
            <a:fillRect/>
          </a:stretch>
        </p:blipFill>
        <p:spPr bwMode="auto">
          <a:xfrm>
            <a:off x="0" y="0"/>
            <a:ext cx="9144000" cy="6837363"/>
          </a:xfrm>
          <a:prstGeom prst="rect">
            <a:avLst/>
          </a:prstGeom>
          <a:noFill/>
          <a:ln w="9525">
            <a:noFill/>
            <a:miter lim="800000"/>
            <a:headEnd/>
            <a:tailEnd/>
          </a:ln>
        </p:spPr>
      </p:pic>
      <p:sp>
        <p:nvSpPr>
          <p:cNvPr id="7" name="Rounded Rectangle 6"/>
          <p:cNvSpPr/>
          <p:nvPr/>
        </p:nvSpPr>
        <p:spPr>
          <a:xfrm>
            <a:off x="5524500" y="1168400"/>
            <a:ext cx="661988" cy="2174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Wellt</a:t>
            </a:r>
            <a:r>
              <a:rPr lang="en-US" sz="900" b="1" u="sng" dirty="0">
                <a:solidFill>
                  <a:schemeClr val="tx1"/>
                </a:solidFill>
              </a:rPr>
              <a:t>e</a:t>
            </a:r>
            <a:r>
              <a:rPr lang="en-US" sz="900" b="1" dirty="0">
                <a:solidFill>
                  <a:schemeClr val="tx1"/>
                </a:solidFill>
              </a:rPr>
              <a:t>st</a:t>
            </a:r>
          </a:p>
        </p:txBody>
      </p:sp>
      <p:sp>
        <p:nvSpPr>
          <p:cNvPr id="10" name="Rounded Rectangle 9"/>
          <p:cNvSpPr/>
          <p:nvPr/>
        </p:nvSpPr>
        <p:spPr>
          <a:xfrm>
            <a:off x="74613" y="576263"/>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9" name="Rectangle 8"/>
          <p:cNvSpPr/>
          <p:nvPr/>
        </p:nvSpPr>
        <p:spPr>
          <a:xfrm>
            <a:off x="755650" y="4308475"/>
            <a:ext cx="7851775" cy="13525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Welltest Tab</a:t>
            </a:r>
            <a:r>
              <a:rPr lang="en-US" sz="2000" b="1" dirty="0">
                <a:solidFill>
                  <a:srgbClr val="0000FF"/>
                </a:solidFill>
                <a:latin typeface="Calibri" pitchFamily="34" charset="0"/>
              </a:rPr>
              <a:t> </a:t>
            </a:r>
            <a:r>
              <a:rPr lang="en-US" sz="2000" b="1" dirty="0">
                <a:solidFill>
                  <a:schemeClr val="tx1"/>
                </a:solidFill>
                <a:latin typeface="Calibri" pitchFamily="34" charset="0"/>
              </a:rPr>
              <a:t>(F10 or Alt+E)  </a:t>
            </a:r>
          </a:p>
          <a:p>
            <a:pPr marL="465138" lvl="1" indent="-233363">
              <a:buFontTx/>
              <a:buChar char="•"/>
              <a:defRPr/>
            </a:pPr>
            <a:r>
              <a:rPr lang="en-US" sz="2000" b="1" dirty="0">
                <a:solidFill>
                  <a:schemeClr val="tx1"/>
                </a:solidFill>
                <a:latin typeface="Calibri" pitchFamily="34" charset="0"/>
              </a:rPr>
              <a:t>Reflects Well Production for a Specific amount of time </a:t>
            </a:r>
          </a:p>
          <a:p>
            <a:pPr marL="465138" lvl="1" indent="-233363">
              <a:buFontTx/>
              <a:buChar char="•"/>
              <a:defRPr/>
            </a:pPr>
            <a:r>
              <a:rPr lang="en-US" sz="2000" b="1" dirty="0">
                <a:solidFill>
                  <a:schemeClr val="tx1"/>
                </a:solidFill>
                <a:latin typeface="Calibri" pitchFamily="34" charset="0"/>
              </a:rPr>
              <a:t>Should be done every month, when production changes or when otherwise directed</a:t>
            </a:r>
          </a:p>
        </p:txBody>
      </p:sp>
      <p:sp>
        <p:nvSpPr>
          <p:cNvPr id="6" name="Title 5"/>
          <p:cNvSpPr>
            <a:spLocks noGrp="1"/>
          </p:cNvSpPr>
          <p:nvPr>
            <p:ph type="title" idx="4294967295"/>
          </p:nvPr>
        </p:nvSpPr>
        <p:spPr>
          <a:xfrm>
            <a:off x="227013" y="-500510"/>
            <a:ext cx="1804987" cy="413431"/>
          </a:xfrm>
        </p:spPr>
        <p:txBody>
          <a:bodyPr/>
          <a:lstStyle/>
          <a:p>
            <a:r>
              <a:rPr lang="en-US" dirty="0" smtClean="0"/>
              <a:t>Well test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1" end="1"/>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nvPicPr>
        <p:blipFill>
          <a:blip r:embed="rId2" cstate="print"/>
          <a:srcRect/>
          <a:stretch>
            <a:fillRect/>
          </a:stretch>
        </p:blipFill>
        <p:spPr bwMode="auto">
          <a:xfrm>
            <a:off x="0" y="0"/>
            <a:ext cx="9144000" cy="6837363"/>
          </a:xfrm>
          <a:prstGeom prst="rect">
            <a:avLst/>
          </a:prstGeom>
          <a:noFill/>
          <a:ln w="9525">
            <a:noFill/>
            <a:miter lim="800000"/>
            <a:headEnd/>
            <a:tailEnd/>
          </a:ln>
        </p:spPr>
      </p:pic>
      <p:sp>
        <p:nvSpPr>
          <p:cNvPr id="7" name="Rounded Rectangle 6"/>
          <p:cNvSpPr/>
          <p:nvPr/>
        </p:nvSpPr>
        <p:spPr>
          <a:xfrm>
            <a:off x="5524500" y="1168400"/>
            <a:ext cx="661988" cy="2174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Wellt</a:t>
            </a:r>
            <a:r>
              <a:rPr lang="en-US" sz="900" b="1" u="sng" dirty="0">
                <a:solidFill>
                  <a:schemeClr val="tx1"/>
                </a:solidFill>
              </a:rPr>
              <a:t>e</a:t>
            </a:r>
            <a:r>
              <a:rPr lang="en-US" sz="900" b="1" dirty="0">
                <a:solidFill>
                  <a:schemeClr val="tx1"/>
                </a:solidFill>
              </a:rPr>
              <a:t>st</a:t>
            </a:r>
          </a:p>
        </p:txBody>
      </p:sp>
      <p:sp>
        <p:nvSpPr>
          <p:cNvPr id="10" name="Rounded Rectangle 9"/>
          <p:cNvSpPr/>
          <p:nvPr/>
        </p:nvSpPr>
        <p:spPr>
          <a:xfrm>
            <a:off x="74613" y="576263"/>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6" name="Rounded Rectangle 5"/>
          <p:cNvSpPr/>
          <p:nvPr/>
        </p:nvSpPr>
        <p:spPr>
          <a:xfrm>
            <a:off x="228600" y="1371600"/>
            <a:ext cx="3886200" cy="16764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8" name="Rectangle 7"/>
          <p:cNvSpPr/>
          <p:nvPr/>
        </p:nvSpPr>
        <p:spPr>
          <a:xfrm>
            <a:off x="5878513" y="3033713"/>
            <a:ext cx="3222625" cy="37814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Welltest</a:t>
            </a:r>
            <a:r>
              <a:rPr lang="en-US" sz="2000" b="1" dirty="0">
                <a:solidFill>
                  <a:srgbClr val="0000FF"/>
                </a:solidFill>
                <a:latin typeface="Calibri" pitchFamily="34" charset="0"/>
              </a:rPr>
              <a:t> Tab </a:t>
            </a:r>
            <a:r>
              <a:rPr lang="en-US" sz="2000" b="1" dirty="0">
                <a:solidFill>
                  <a:schemeClr val="tx1"/>
                </a:solidFill>
                <a:latin typeface="Calibri" pitchFamily="34" charset="0"/>
              </a:rPr>
              <a:t>(F10 or Alt+E)  </a:t>
            </a:r>
          </a:p>
          <a:p>
            <a:pPr marL="465138" lvl="1" indent="-233363">
              <a:buFontTx/>
              <a:buChar char="•"/>
              <a:defRPr/>
            </a:pPr>
            <a:r>
              <a:rPr lang="en-US" sz="2000" b="1" dirty="0">
                <a:solidFill>
                  <a:schemeClr val="tx1"/>
                </a:solidFill>
                <a:latin typeface="Calibri" pitchFamily="34" charset="0"/>
              </a:rPr>
              <a:t>Previous Well Test</a:t>
            </a:r>
          </a:p>
          <a:p>
            <a:pPr marL="465138" lvl="1" indent="-233363">
              <a:buFontTx/>
              <a:buChar char="•"/>
              <a:defRPr/>
            </a:pPr>
            <a:r>
              <a:rPr lang="en-US" sz="2000" b="1" dirty="0">
                <a:solidFill>
                  <a:srgbClr val="FFFF00"/>
                </a:solidFill>
                <a:latin typeface="Calibri" pitchFamily="34" charset="0"/>
              </a:rPr>
              <a:t>Add, Save and Delete</a:t>
            </a:r>
          </a:p>
          <a:p>
            <a:pPr marL="465138" lvl="1" indent="-233363">
              <a:buFontTx/>
              <a:buChar char="•"/>
              <a:defRPr/>
            </a:pPr>
            <a:r>
              <a:rPr lang="en-US" sz="2000" b="1" dirty="0">
                <a:solidFill>
                  <a:srgbClr val="FFFF00"/>
                </a:solidFill>
                <a:latin typeface="Calibri" pitchFamily="34" charset="0"/>
              </a:rPr>
              <a:t>Simple Test</a:t>
            </a:r>
          </a:p>
          <a:p>
            <a:pPr marL="465138" lvl="1" indent="-233363">
              <a:buFontTx/>
              <a:buChar char="•"/>
              <a:defRPr/>
            </a:pPr>
            <a:r>
              <a:rPr lang="en-US" sz="2000" b="1" dirty="0">
                <a:solidFill>
                  <a:srgbClr val="FFFF00"/>
                </a:solidFill>
                <a:latin typeface="Calibri" pitchFamily="34" charset="0"/>
              </a:rPr>
              <a:t>Wellhead</a:t>
            </a:r>
          </a:p>
          <a:p>
            <a:pPr marL="465138" lvl="1" indent="-233363">
              <a:buFontTx/>
              <a:buChar char="•"/>
              <a:defRPr/>
            </a:pPr>
            <a:r>
              <a:rPr lang="en-US" sz="2000" b="1" dirty="0">
                <a:solidFill>
                  <a:srgbClr val="FFFF00"/>
                </a:solidFill>
                <a:latin typeface="Calibri" pitchFamily="34" charset="0"/>
              </a:rPr>
              <a:t>Comments</a:t>
            </a:r>
          </a:p>
          <a:p>
            <a:pPr marL="465138" lvl="1" indent="-233363">
              <a:buFontTx/>
              <a:buChar char="•"/>
              <a:defRPr/>
            </a:pPr>
            <a:r>
              <a:rPr lang="en-US" sz="2000" b="1" dirty="0">
                <a:solidFill>
                  <a:srgbClr val="FFFF00"/>
                </a:solidFill>
                <a:latin typeface="Calibri" pitchFamily="34" charset="0"/>
              </a:rPr>
              <a:t>Timed Test</a:t>
            </a:r>
          </a:p>
          <a:p>
            <a:pPr marL="465138" lvl="1" indent="-233363">
              <a:buFontTx/>
              <a:buChar char="•"/>
              <a:defRPr/>
            </a:pPr>
            <a:r>
              <a:rPr lang="en-US" sz="2000" b="1" dirty="0">
                <a:solidFill>
                  <a:srgbClr val="FFFF00"/>
                </a:solidFill>
                <a:latin typeface="Calibri" pitchFamily="34" charset="0"/>
              </a:rPr>
              <a:t>Pumping</a:t>
            </a:r>
          </a:p>
          <a:p>
            <a:pPr marL="465138" lvl="1" indent="-233363">
              <a:buFontTx/>
              <a:buChar char="•"/>
              <a:defRPr/>
            </a:pPr>
            <a:r>
              <a:rPr lang="en-US" sz="2000" b="1" dirty="0">
                <a:solidFill>
                  <a:srgbClr val="FFFF00"/>
                </a:solidFill>
                <a:latin typeface="Calibri" pitchFamily="34" charset="0"/>
              </a:rPr>
              <a:t>Gas Meter</a:t>
            </a:r>
          </a:p>
          <a:p>
            <a:pPr marL="465138" lvl="1" indent="-233363">
              <a:buFontTx/>
              <a:buChar char="•"/>
              <a:defRPr/>
            </a:pPr>
            <a:r>
              <a:rPr lang="en-US" sz="2000" b="1" dirty="0">
                <a:solidFill>
                  <a:srgbClr val="FFFF00"/>
                </a:solidFill>
                <a:latin typeface="Calibri" pitchFamily="34" charset="0"/>
              </a:rPr>
              <a:t>Separator</a:t>
            </a:r>
          </a:p>
          <a:p>
            <a:pPr marL="465138" lvl="1" indent="-233363">
              <a:buFontTx/>
              <a:buChar char="•"/>
              <a:defRPr/>
            </a:pPr>
            <a:r>
              <a:rPr lang="en-US" sz="2000" b="1" dirty="0">
                <a:solidFill>
                  <a:srgbClr val="FFFF00"/>
                </a:solidFill>
                <a:latin typeface="Calibri" pitchFamily="34" charset="0"/>
              </a:rPr>
              <a:t>Other</a:t>
            </a:r>
          </a:p>
          <a:p>
            <a:pPr marL="465138" lvl="1" indent="-233363">
              <a:buFontTx/>
              <a:buChar char="•"/>
              <a:defRPr/>
            </a:pPr>
            <a:r>
              <a:rPr lang="en-US" sz="2000" b="1" dirty="0">
                <a:solidFill>
                  <a:srgbClr val="FFFF00"/>
                </a:solidFill>
                <a:latin typeface="Calibri" pitchFamily="34" charset="0"/>
              </a:rPr>
              <a:t>Pump Efficiency</a:t>
            </a:r>
          </a:p>
        </p:txBody>
      </p:sp>
      <p:sp>
        <p:nvSpPr>
          <p:cNvPr id="9" name="Title 8"/>
          <p:cNvSpPr>
            <a:spLocks noGrp="1"/>
          </p:cNvSpPr>
          <p:nvPr>
            <p:ph type="title" idx="4294967295"/>
          </p:nvPr>
        </p:nvSpPr>
        <p:spPr>
          <a:xfrm>
            <a:off x="227014" y="-515024"/>
            <a:ext cx="1238930" cy="413431"/>
          </a:xfrm>
        </p:spPr>
        <p:txBody>
          <a:bodyPr/>
          <a:lstStyle/>
          <a:p>
            <a:r>
              <a:rPr lang="en-US" dirty="0" smtClean="0"/>
              <a:t>  Grid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build="p" bldLvl="3" autoUpdateAnimBg="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2"/>
          <p:cNvPicPr>
            <a:picLocks noChangeAspect="1" noChangeArrowheads="1"/>
          </p:cNvPicPr>
          <p:nvPr/>
        </p:nvPicPr>
        <p:blipFill>
          <a:blip r:embed="rId2" cstate="print"/>
          <a:srcRect/>
          <a:stretch>
            <a:fillRect/>
          </a:stretch>
        </p:blipFill>
        <p:spPr bwMode="auto">
          <a:xfrm>
            <a:off x="0" y="0"/>
            <a:ext cx="9144000" cy="6837363"/>
          </a:xfrm>
          <a:prstGeom prst="rect">
            <a:avLst/>
          </a:prstGeom>
          <a:noFill/>
          <a:ln w="9525">
            <a:noFill/>
            <a:miter lim="800000"/>
            <a:headEnd/>
            <a:tailEnd/>
          </a:ln>
        </p:spPr>
      </p:pic>
      <p:sp>
        <p:nvSpPr>
          <p:cNvPr id="8" name="Rounded Rectangle 7"/>
          <p:cNvSpPr/>
          <p:nvPr/>
        </p:nvSpPr>
        <p:spPr>
          <a:xfrm>
            <a:off x="762000" y="2895600"/>
            <a:ext cx="2667000"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ounded Rectangle 8"/>
          <p:cNvSpPr/>
          <p:nvPr/>
        </p:nvSpPr>
        <p:spPr>
          <a:xfrm>
            <a:off x="930275" y="3028950"/>
            <a:ext cx="714375"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Add</a:t>
            </a:r>
          </a:p>
        </p:txBody>
      </p:sp>
      <p:sp>
        <p:nvSpPr>
          <p:cNvPr id="11" name="Rounded Rectangle 10"/>
          <p:cNvSpPr/>
          <p:nvPr/>
        </p:nvSpPr>
        <p:spPr>
          <a:xfrm>
            <a:off x="5524500" y="1168400"/>
            <a:ext cx="661988" cy="2174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Wellt</a:t>
            </a:r>
            <a:r>
              <a:rPr lang="en-US" sz="900" b="1" u="sng" dirty="0">
                <a:solidFill>
                  <a:schemeClr val="tx1"/>
                </a:solidFill>
              </a:rPr>
              <a:t>e</a:t>
            </a:r>
            <a:r>
              <a:rPr lang="en-US" sz="900" b="1" dirty="0">
                <a:solidFill>
                  <a:schemeClr val="tx1"/>
                </a:solidFill>
              </a:rPr>
              <a:t>st</a:t>
            </a:r>
          </a:p>
        </p:txBody>
      </p:sp>
      <p:sp>
        <p:nvSpPr>
          <p:cNvPr id="12" name="Rectangle 11"/>
          <p:cNvSpPr/>
          <p:nvPr/>
        </p:nvSpPr>
        <p:spPr>
          <a:xfrm>
            <a:off x="5878513" y="3033713"/>
            <a:ext cx="3222625" cy="37814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Welltest</a:t>
            </a:r>
            <a:r>
              <a:rPr lang="en-US" sz="2000" b="1" dirty="0">
                <a:solidFill>
                  <a:srgbClr val="0000FF"/>
                </a:solidFill>
                <a:latin typeface="Calibri" pitchFamily="34" charset="0"/>
              </a:rPr>
              <a:t> Tab </a:t>
            </a:r>
            <a:r>
              <a:rPr lang="en-US" sz="2000" b="1" dirty="0">
                <a:solidFill>
                  <a:schemeClr val="tx1"/>
                </a:solidFill>
                <a:latin typeface="Calibri" pitchFamily="34" charset="0"/>
              </a:rPr>
              <a:t>(F10 or Alt+E)  </a:t>
            </a:r>
          </a:p>
          <a:p>
            <a:pPr marL="465138" lvl="1" indent="-233363">
              <a:buFontTx/>
              <a:buChar char="•"/>
              <a:defRPr/>
            </a:pPr>
            <a:r>
              <a:rPr lang="en-US" sz="2000" b="1" dirty="0">
                <a:solidFill>
                  <a:schemeClr val="bg2"/>
                </a:solidFill>
                <a:latin typeface="Calibri" pitchFamily="34" charset="0"/>
              </a:rPr>
              <a:t>Previous Well Test</a:t>
            </a:r>
          </a:p>
          <a:p>
            <a:pPr marL="465138" lvl="1" indent="-233363">
              <a:buFontTx/>
              <a:buChar char="•"/>
              <a:defRPr/>
            </a:pPr>
            <a:r>
              <a:rPr lang="en-US" sz="2000" b="1" dirty="0">
                <a:solidFill>
                  <a:schemeClr val="tx1"/>
                </a:solidFill>
                <a:latin typeface="Calibri" pitchFamily="34" charset="0"/>
              </a:rPr>
              <a:t>Add, Save and Delete</a:t>
            </a:r>
          </a:p>
          <a:p>
            <a:pPr marL="465138" lvl="1" indent="-233363">
              <a:buFontTx/>
              <a:buChar char="•"/>
              <a:defRPr/>
            </a:pPr>
            <a:r>
              <a:rPr lang="en-US" sz="2000" b="1" dirty="0">
                <a:solidFill>
                  <a:schemeClr val="tx1"/>
                </a:solidFill>
                <a:latin typeface="Calibri" pitchFamily="34" charset="0"/>
              </a:rPr>
              <a:t>Simple Test</a:t>
            </a:r>
          </a:p>
          <a:p>
            <a:pPr marL="465138" lvl="1" indent="-233363">
              <a:buFontTx/>
              <a:buChar char="•"/>
              <a:defRPr/>
            </a:pPr>
            <a:r>
              <a:rPr lang="en-US" sz="2000" b="1" dirty="0">
                <a:solidFill>
                  <a:srgbClr val="FFFF00"/>
                </a:solidFill>
                <a:latin typeface="Calibri" pitchFamily="34" charset="0"/>
              </a:rPr>
              <a:t>Wellhead</a:t>
            </a:r>
          </a:p>
          <a:p>
            <a:pPr marL="465138" lvl="1" indent="-233363">
              <a:buFontTx/>
              <a:buChar char="•"/>
              <a:defRPr/>
            </a:pPr>
            <a:r>
              <a:rPr lang="en-US" sz="2000" b="1" dirty="0">
                <a:solidFill>
                  <a:srgbClr val="FFFF00"/>
                </a:solidFill>
                <a:latin typeface="Calibri" pitchFamily="34" charset="0"/>
              </a:rPr>
              <a:t>Comments</a:t>
            </a:r>
          </a:p>
          <a:p>
            <a:pPr marL="465138" lvl="1" indent="-233363">
              <a:buFontTx/>
              <a:buChar char="•"/>
              <a:defRPr/>
            </a:pPr>
            <a:r>
              <a:rPr lang="en-US" sz="2000" b="1" dirty="0">
                <a:solidFill>
                  <a:srgbClr val="FFFF00"/>
                </a:solidFill>
                <a:latin typeface="Calibri" pitchFamily="34" charset="0"/>
              </a:rPr>
              <a:t>Timed Test</a:t>
            </a:r>
          </a:p>
          <a:p>
            <a:pPr marL="465138" lvl="1" indent="-233363">
              <a:buFontTx/>
              <a:buChar char="•"/>
              <a:defRPr/>
            </a:pPr>
            <a:r>
              <a:rPr lang="en-US" sz="2000" b="1" dirty="0">
                <a:solidFill>
                  <a:srgbClr val="FFFF00"/>
                </a:solidFill>
                <a:latin typeface="Calibri" pitchFamily="34" charset="0"/>
              </a:rPr>
              <a:t>Pumping</a:t>
            </a:r>
          </a:p>
          <a:p>
            <a:pPr marL="465138" lvl="1" indent="-233363">
              <a:buFontTx/>
              <a:buChar char="•"/>
              <a:defRPr/>
            </a:pPr>
            <a:r>
              <a:rPr lang="en-US" sz="2000" b="1" dirty="0">
                <a:solidFill>
                  <a:srgbClr val="FFFF00"/>
                </a:solidFill>
                <a:latin typeface="Calibri" pitchFamily="34" charset="0"/>
              </a:rPr>
              <a:t>Gas Meter</a:t>
            </a:r>
          </a:p>
          <a:p>
            <a:pPr marL="465138" lvl="1" indent="-233363">
              <a:buFontTx/>
              <a:buChar char="•"/>
              <a:defRPr/>
            </a:pPr>
            <a:r>
              <a:rPr lang="en-US" sz="2000" b="1" dirty="0">
                <a:solidFill>
                  <a:srgbClr val="FFFF00"/>
                </a:solidFill>
                <a:latin typeface="Calibri" pitchFamily="34" charset="0"/>
              </a:rPr>
              <a:t>Separator</a:t>
            </a:r>
          </a:p>
          <a:p>
            <a:pPr marL="465138" lvl="1" indent="-233363">
              <a:buFontTx/>
              <a:buChar char="•"/>
              <a:defRPr/>
            </a:pPr>
            <a:r>
              <a:rPr lang="en-US" sz="2000" b="1" dirty="0">
                <a:solidFill>
                  <a:srgbClr val="FFFF00"/>
                </a:solidFill>
                <a:latin typeface="Calibri" pitchFamily="34" charset="0"/>
              </a:rPr>
              <a:t>Other</a:t>
            </a:r>
          </a:p>
          <a:p>
            <a:pPr marL="465138" lvl="1" indent="-233363">
              <a:buFontTx/>
              <a:buChar char="•"/>
              <a:defRPr/>
            </a:pPr>
            <a:r>
              <a:rPr lang="en-US" sz="2000" b="1" dirty="0">
                <a:solidFill>
                  <a:srgbClr val="FFFF00"/>
                </a:solidFill>
                <a:latin typeface="Calibri" pitchFamily="34" charset="0"/>
              </a:rPr>
              <a:t>Pump Efficiency</a:t>
            </a:r>
          </a:p>
        </p:txBody>
      </p:sp>
      <p:sp>
        <p:nvSpPr>
          <p:cNvPr id="13" name="Rounded Rectangle 12"/>
          <p:cNvSpPr/>
          <p:nvPr/>
        </p:nvSpPr>
        <p:spPr>
          <a:xfrm>
            <a:off x="74613" y="576263"/>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4" name="Rounded Rectangle 13"/>
          <p:cNvSpPr/>
          <p:nvPr/>
        </p:nvSpPr>
        <p:spPr>
          <a:xfrm>
            <a:off x="3886200" y="2971800"/>
            <a:ext cx="1219200" cy="1143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0" name="Title 9"/>
          <p:cNvSpPr>
            <a:spLocks noGrp="1"/>
          </p:cNvSpPr>
          <p:nvPr>
            <p:ph type="title" idx="4294967295"/>
          </p:nvPr>
        </p:nvSpPr>
        <p:spPr>
          <a:xfrm>
            <a:off x="227014" y="-485996"/>
            <a:ext cx="1630816" cy="413431"/>
          </a:xfrm>
        </p:spPr>
        <p:txBody>
          <a:bodyPr/>
          <a:lstStyle/>
          <a:p>
            <a:r>
              <a:rPr lang="en-US" dirty="0" smtClean="0"/>
              <a:t>  Simple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2" end="2"/>
                                            </p:txEl>
                                          </p:spTgt>
                                        </p:tgtEl>
                                        <p:attrNameLst>
                                          <p:attrName>ppt_c</p:attrName>
                                        </p:attrNameLst>
                                      </p:cBhvr>
                                      <p:to>
                                        <a:schemeClr val="bg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par>
                                <p:cTn id="15" presetID="3" presetClass="exit" presetSubtype="10" fill="hold" grpId="0" nodeType="withEffect">
                                  <p:stCondLst>
                                    <p:cond delay="0"/>
                                  </p:stCondLst>
                                  <p:childTnLst>
                                    <p:animEffect transition="out" filter="blinds(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par>
                                <p:cTn id="18" presetID="3" presetClass="exit" presetSubtype="10" fill="hold" grpId="0" nodeType="withEffect">
                                  <p:stCondLst>
                                    <p:cond delay="0"/>
                                  </p:stCondLst>
                                  <p:childTnLst>
                                    <p:animEffect transition="out" filter="blinds(horizontal)">
                                      <p:cBhvr>
                                        <p:cTn id="19" dur="500"/>
                                        <p:tgtEl>
                                          <p:spTgt spid="9"/>
                                        </p:tgtEl>
                                      </p:cBhvr>
                                    </p:animEffect>
                                    <p:set>
                                      <p:cBhvr>
                                        <p:cTn id="20" dur="1" fill="hold">
                                          <p:stCondLst>
                                            <p:cond delay="499"/>
                                          </p:stCondLst>
                                        </p:cTn>
                                        <p:tgtEl>
                                          <p:spTgt spid="9"/>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build="p" bldLvl="3" autoUpdateAnimBg="0"/>
      <p:bldP spid="14"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2"/>
          <p:cNvPicPr>
            <a:picLocks noChangeAspect="1" noChangeArrowheads="1"/>
          </p:cNvPicPr>
          <p:nvPr/>
        </p:nvPicPr>
        <p:blipFill>
          <a:blip r:embed="rId2" cstate="print"/>
          <a:srcRect/>
          <a:stretch>
            <a:fillRect/>
          </a:stretch>
        </p:blipFill>
        <p:spPr bwMode="auto">
          <a:xfrm>
            <a:off x="0" y="0"/>
            <a:ext cx="9144000" cy="6837363"/>
          </a:xfrm>
          <a:prstGeom prst="rect">
            <a:avLst/>
          </a:prstGeom>
          <a:noFill/>
          <a:ln w="9525">
            <a:noFill/>
            <a:miter lim="800000"/>
            <a:headEnd/>
            <a:tailEnd/>
          </a:ln>
        </p:spPr>
      </p:pic>
      <p:sp>
        <p:nvSpPr>
          <p:cNvPr id="11" name="Rounded Rectangle 10"/>
          <p:cNvSpPr/>
          <p:nvPr/>
        </p:nvSpPr>
        <p:spPr>
          <a:xfrm>
            <a:off x="5524500" y="1168400"/>
            <a:ext cx="661988" cy="2174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Wellt</a:t>
            </a:r>
            <a:r>
              <a:rPr lang="en-US" sz="900" b="1" u="sng" dirty="0">
                <a:solidFill>
                  <a:schemeClr val="tx1"/>
                </a:solidFill>
              </a:rPr>
              <a:t>e</a:t>
            </a:r>
            <a:r>
              <a:rPr lang="en-US" sz="900" b="1" dirty="0">
                <a:solidFill>
                  <a:schemeClr val="tx1"/>
                </a:solidFill>
              </a:rPr>
              <a:t>st</a:t>
            </a:r>
          </a:p>
        </p:txBody>
      </p:sp>
      <p:sp>
        <p:nvSpPr>
          <p:cNvPr id="12" name="Rectangle 11"/>
          <p:cNvSpPr/>
          <p:nvPr/>
        </p:nvSpPr>
        <p:spPr>
          <a:xfrm>
            <a:off x="28575" y="3033713"/>
            <a:ext cx="3222625" cy="37814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Welltest</a:t>
            </a:r>
            <a:r>
              <a:rPr lang="en-US" sz="2000" b="1" dirty="0">
                <a:solidFill>
                  <a:srgbClr val="0000FF"/>
                </a:solidFill>
                <a:latin typeface="Calibri" pitchFamily="34" charset="0"/>
              </a:rPr>
              <a:t> </a:t>
            </a:r>
            <a:r>
              <a:rPr lang="en-US" sz="2400" b="1" dirty="0">
                <a:solidFill>
                  <a:srgbClr val="0000FF"/>
                </a:solidFill>
                <a:latin typeface="Calibri" pitchFamily="34" charset="0"/>
              </a:rPr>
              <a:t>Tab</a:t>
            </a:r>
            <a:r>
              <a:rPr lang="en-US" sz="2000" b="1" dirty="0">
                <a:solidFill>
                  <a:srgbClr val="0000FF"/>
                </a:solidFill>
                <a:latin typeface="Calibri" pitchFamily="34" charset="0"/>
              </a:rPr>
              <a:t> </a:t>
            </a:r>
            <a:r>
              <a:rPr lang="en-US" sz="2000" b="1" dirty="0">
                <a:solidFill>
                  <a:schemeClr val="tx1"/>
                </a:solidFill>
                <a:latin typeface="Calibri" pitchFamily="34" charset="0"/>
              </a:rPr>
              <a:t>(F10 or Alt+E)  </a:t>
            </a:r>
          </a:p>
          <a:p>
            <a:pPr marL="465138" lvl="1" indent="-233363">
              <a:buFontTx/>
              <a:buChar char="•"/>
              <a:defRPr/>
            </a:pPr>
            <a:r>
              <a:rPr lang="en-US" sz="2000" b="1" dirty="0">
                <a:solidFill>
                  <a:schemeClr val="bg2"/>
                </a:solidFill>
                <a:latin typeface="Calibri" pitchFamily="34" charset="0"/>
              </a:rPr>
              <a:t>Previous Well Test</a:t>
            </a:r>
          </a:p>
          <a:p>
            <a:pPr marL="465138" lvl="1" indent="-233363">
              <a:buFontTx/>
              <a:buChar char="•"/>
              <a:defRPr/>
            </a:pPr>
            <a:r>
              <a:rPr lang="en-US" sz="2000" b="1" dirty="0">
                <a:solidFill>
                  <a:schemeClr val="bg2"/>
                </a:solidFill>
                <a:latin typeface="Calibri" pitchFamily="34" charset="0"/>
              </a:rPr>
              <a:t>Add, Save and Delete</a:t>
            </a:r>
          </a:p>
          <a:p>
            <a:pPr marL="465138" lvl="1" indent="-233363">
              <a:buFontTx/>
              <a:buChar char="•"/>
              <a:defRPr/>
            </a:pPr>
            <a:r>
              <a:rPr lang="en-US" sz="2000" b="1" dirty="0">
                <a:solidFill>
                  <a:schemeClr val="bg2"/>
                </a:solidFill>
                <a:latin typeface="Calibri" pitchFamily="34" charset="0"/>
              </a:rPr>
              <a:t>Simple Test</a:t>
            </a:r>
          </a:p>
          <a:p>
            <a:pPr marL="465138" lvl="1" indent="-233363">
              <a:buFontTx/>
              <a:buChar char="•"/>
              <a:defRPr/>
            </a:pPr>
            <a:r>
              <a:rPr lang="en-US" sz="2000" b="1" dirty="0">
                <a:solidFill>
                  <a:schemeClr val="tx1"/>
                </a:solidFill>
                <a:latin typeface="Calibri" pitchFamily="34" charset="0"/>
              </a:rPr>
              <a:t>Wellhead</a:t>
            </a:r>
          </a:p>
          <a:p>
            <a:pPr marL="465138" lvl="1" indent="-233363">
              <a:buFontTx/>
              <a:buChar char="•"/>
              <a:defRPr/>
            </a:pPr>
            <a:r>
              <a:rPr lang="en-US" sz="2000" b="1" dirty="0">
                <a:solidFill>
                  <a:schemeClr val="tx1"/>
                </a:solidFill>
                <a:latin typeface="Calibri" pitchFamily="34" charset="0"/>
              </a:rPr>
              <a:t>Comments</a:t>
            </a:r>
          </a:p>
          <a:p>
            <a:pPr marL="465138" lvl="1" indent="-233363">
              <a:buFontTx/>
              <a:buChar char="•"/>
              <a:defRPr/>
            </a:pPr>
            <a:r>
              <a:rPr lang="en-US" sz="2000" b="1" dirty="0">
                <a:solidFill>
                  <a:srgbClr val="FFFF00"/>
                </a:solidFill>
                <a:latin typeface="Calibri" pitchFamily="34" charset="0"/>
              </a:rPr>
              <a:t>Timed Test</a:t>
            </a:r>
          </a:p>
          <a:p>
            <a:pPr marL="465138" lvl="1" indent="-233363">
              <a:buFontTx/>
              <a:buChar char="•"/>
              <a:defRPr/>
            </a:pPr>
            <a:r>
              <a:rPr lang="en-US" sz="2000" b="1" dirty="0">
                <a:solidFill>
                  <a:srgbClr val="FFFF00"/>
                </a:solidFill>
                <a:latin typeface="Calibri" pitchFamily="34" charset="0"/>
              </a:rPr>
              <a:t>Pumping</a:t>
            </a:r>
          </a:p>
          <a:p>
            <a:pPr marL="465138" lvl="1" indent="-233363">
              <a:buFontTx/>
              <a:buChar char="•"/>
              <a:defRPr/>
            </a:pPr>
            <a:r>
              <a:rPr lang="en-US" sz="2000" b="1" dirty="0">
                <a:solidFill>
                  <a:srgbClr val="FFFF00"/>
                </a:solidFill>
                <a:latin typeface="Calibri" pitchFamily="34" charset="0"/>
              </a:rPr>
              <a:t>Gas Meter</a:t>
            </a:r>
          </a:p>
          <a:p>
            <a:pPr marL="465138" lvl="1" indent="-233363">
              <a:buFontTx/>
              <a:buChar char="•"/>
              <a:defRPr/>
            </a:pPr>
            <a:r>
              <a:rPr lang="en-US" sz="2000" b="1" dirty="0">
                <a:solidFill>
                  <a:srgbClr val="FFFF00"/>
                </a:solidFill>
                <a:latin typeface="Calibri" pitchFamily="34" charset="0"/>
              </a:rPr>
              <a:t>Separator</a:t>
            </a:r>
          </a:p>
          <a:p>
            <a:pPr marL="465138" lvl="1" indent="-233363">
              <a:buFontTx/>
              <a:buChar char="•"/>
              <a:defRPr/>
            </a:pPr>
            <a:r>
              <a:rPr lang="en-US" sz="2000" b="1" dirty="0">
                <a:solidFill>
                  <a:srgbClr val="FFFF00"/>
                </a:solidFill>
                <a:latin typeface="Calibri" pitchFamily="34" charset="0"/>
              </a:rPr>
              <a:t>Other</a:t>
            </a:r>
          </a:p>
          <a:p>
            <a:pPr marL="465138" lvl="1" indent="-233363">
              <a:buFontTx/>
              <a:buChar char="•"/>
              <a:defRPr/>
            </a:pPr>
            <a:r>
              <a:rPr lang="en-US" sz="2000" b="1" dirty="0">
                <a:solidFill>
                  <a:srgbClr val="FFFF00"/>
                </a:solidFill>
                <a:latin typeface="Calibri" pitchFamily="34" charset="0"/>
              </a:rPr>
              <a:t>Pump Efficiency</a:t>
            </a:r>
          </a:p>
        </p:txBody>
      </p:sp>
      <p:sp>
        <p:nvSpPr>
          <p:cNvPr id="13" name="Rounded Rectangle 12"/>
          <p:cNvSpPr/>
          <p:nvPr/>
        </p:nvSpPr>
        <p:spPr>
          <a:xfrm>
            <a:off x="74613" y="576263"/>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0" name="Rounded Rectangle 9"/>
          <p:cNvSpPr/>
          <p:nvPr/>
        </p:nvSpPr>
        <p:spPr>
          <a:xfrm>
            <a:off x="5105400" y="2971800"/>
            <a:ext cx="1219200" cy="1143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4" name="Rounded Rectangle 13"/>
          <p:cNvSpPr/>
          <p:nvPr/>
        </p:nvSpPr>
        <p:spPr>
          <a:xfrm>
            <a:off x="6248400" y="3352800"/>
            <a:ext cx="2514600" cy="762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8" name="Title 7"/>
          <p:cNvSpPr>
            <a:spLocks noGrp="1"/>
          </p:cNvSpPr>
          <p:nvPr>
            <p:ph type="title" idx="4294967295"/>
          </p:nvPr>
        </p:nvSpPr>
        <p:spPr>
          <a:xfrm>
            <a:off x="227013" y="-515024"/>
            <a:ext cx="2109787" cy="413431"/>
          </a:xfrm>
        </p:spPr>
        <p:txBody>
          <a:bodyPr/>
          <a:lstStyle/>
          <a:p>
            <a:r>
              <a:rPr lang="en-US" dirty="0" smtClean="0"/>
              <a:t>  Wellhead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4" end="4"/>
                                            </p:txEl>
                                          </p:spTgt>
                                        </p:tgtEl>
                                        <p:attrNameLst>
                                          <p:attrName>ppt_c</p:attrName>
                                        </p:attrNameLst>
                                      </p:cBhvr>
                                      <p:to>
                                        <a:schemeClr val="bg2"/>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xEl>
                                              <p:pRg st="5" end="5"/>
                                            </p:txEl>
                                          </p:spTgt>
                                        </p:tgtEl>
                                        <p:attrNameLst>
                                          <p:attrName>style.visibility</p:attrName>
                                        </p:attrNameLst>
                                      </p:cBhvr>
                                      <p:to>
                                        <p:strVal val="visible"/>
                                      </p:to>
                                    </p:set>
                                  </p:childTnLst>
                                </p:cTn>
                              </p:par>
                              <p:par>
                                <p:cTn id="13" presetID="3" presetClass="exit" presetSubtype="10" fill="hold" grpId="0" nodeType="withEffect">
                                  <p:stCondLst>
                                    <p:cond delay="0"/>
                                  </p:stCondLst>
                                  <p:childTnLst>
                                    <p:animEffect transition="out" filter="blinds(horizontal)">
                                      <p:cBhvr>
                                        <p:cTn id="14" dur="500"/>
                                        <p:tgtEl>
                                          <p:spTgt spid="10"/>
                                        </p:tgtEl>
                                      </p:cBhvr>
                                    </p:animEffect>
                                    <p:set>
                                      <p:cBhvr>
                                        <p:cTn id="15" dur="1" fill="hold">
                                          <p:stCondLst>
                                            <p:cond delay="499"/>
                                          </p:stCondLst>
                                        </p:cTn>
                                        <p:tgtEl>
                                          <p:spTgt spid="10"/>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3" autoUpdateAnimBg="0"/>
      <p:bldP spid="10" grpId="0" animBg="1"/>
      <p:bldP spid="14" grpId="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p:cNvPicPr>
            <a:picLocks noChangeAspect="1" noChangeArrowheads="1"/>
          </p:cNvPicPr>
          <p:nvPr/>
        </p:nvPicPr>
        <p:blipFill>
          <a:blip r:embed="rId2" cstate="print"/>
          <a:srcRect/>
          <a:stretch>
            <a:fillRect/>
          </a:stretch>
        </p:blipFill>
        <p:spPr bwMode="auto">
          <a:xfrm>
            <a:off x="0" y="0"/>
            <a:ext cx="9144000" cy="6837363"/>
          </a:xfrm>
          <a:prstGeom prst="rect">
            <a:avLst/>
          </a:prstGeom>
          <a:noFill/>
          <a:ln w="9525">
            <a:noFill/>
            <a:miter lim="800000"/>
            <a:headEnd/>
            <a:tailEnd/>
          </a:ln>
        </p:spPr>
      </p:pic>
      <p:sp>
        <p:nvSpPr>
          <p:cNvPr id="11" name="Rounded Rectangle 10"/>
          <p:cNvSpPr/>
          <p:nvPr/>
        </p:nvSpPr>
        <p:spPr>
          <a:xfrm>
            <a:off x="5524500" y="1168400"/>
            <a:ext cx="661988" cy="21748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Wellt</a:t>
            </a:r>
            <a:r>
              <a:rPr lang="en-US" sz="900" b="1" u="sng" dirty="0">
                <a:solidFill>
                  <a:schemeClr val="tx1"/>
                </a:solidFill>
              </a:rPr>
              <a:t>e</a:t>
            </a:r>
            <a:r>
              <a:rPr lang="en-US" sz="900" b="1" dirty="0">
                <a:solidFill>
                  <a:schemeClr val="tx1"/>
                </a:solidFill>
              </a:rPr>
              <a:t>st</a:t>
            </a:r>
          </a:p>
        </p:txBody>
      </p:sp>
      <p:sp>
        <p:nvSpPr>
          <p:cNvPr id="12" name="Rectangle 11"/>
          <p:cNvSpPr/>
          <p:nvPr/>
        </p:nvSpPr>
        <p:spPr>
          <a:xfrm>
            <a:off x="28575" y="2974975"/>
            <a:ext cx="3222625" cy="3840163"/>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Welltest</a:t>
            </a:r>
            <a:r>
              <a:rPr lang="en-US" sz="2000" b="1" dirty="0">
                <a:solidFill>
                  <a:srgbClr val="0000FF"/>
                </a:solidFill>
                <a:latin typeface="Calibri" pitchFamily="34" charset="0"/>
              </a:rPr>
              <a:t> </a:t>
            </a:r>
            <a:r>
              <a:rPr lang="en-US" sz="2400" b="1" dirty="0">
                <a:solidFill>
                  <a:srgbClr val="0000FF"/>
                </a:solidFill>
                <a:latin typeface="Calibri" pitchFamily="34" charset="0"/>
              </a:rPr>
              <a:t>Tab</a:t>
            </a:r>
            <a:r>
              <a:rPr lang="en-US" sz="2000" b="1" dirty="0">
                <a:solidFill>
                  <a:srgbClr val="0000FF"/>
                </a:solidFill>
                <a:latin typeface="Calibri" pitchFamily="34" charset="0"/>
              </a:rPr>
              <a:t> </a:t>
            </a:r>
            <a:r>
              <a:rPr lang="en-US" sz="2000" b="1" dirty="0">
                <a:solidFill>
                  <a:schemeClr val="tx1"/>
                </a:solidFill>
                <a:latin typeface="Calibri" pitchFamily="34" charset="0"/>
              </a:rPr>
              <a:t>(F10 or Alt+E)  </a:t>
            </a:r>
          </a:p>
          <a:p>
            <a:pPr marL="465138" lvl="1" indent="-233363">
              <a:buFontTx/>
              <a:buChar char="•"/>
              <a:defRPr/>
            </a:pPr>
            <a:r>
              <a:rPr lang="en-US" sz="2000" b="1" dirty="0">
                <a:solidFill>
                  <a:schemeClr val="bg2"/>
                </a:solidFill>
                <a:latin typeface="Calibri" pitchFamily="34" charset="0"/>
              </a:rPr>
              <a:t>Previous Well Test</a:t>
            </a:r>
          </a:p>
          <a:p>
            <a:pPr marL="465138" lvl="1" indent="-233363">
              <a:buFontTx/>
              <a:buChar char="•"/>
              <a:defRPr/>
            </a:pPr>
            <a:r>
              <a:rPr lang="en-US" sz="2000" b="1" dirty="0">
                <a:solidFill>
                  <a:schemeClr val="bg2"/>
                </a:solidFill>
                <a:latin typeface="Calibri" pitchFamily="34" charset="0"/>
              </a:rPr>
              <a:t>Add, Save and Delete</a:t>
            </a:r>
          </a:p>
          <a:p>
            <a:pPr marL="465138" lvl="1" indent="-233363">
              <a:buFontTx/>
              <a:buChar char="•"/>
              <a:defRPr/>
            </a:pPr>
            <a:r>
              <a:rPr lang="en-US" sz="2000" b="1" dirty="0">
                <a:solidFill>
                  <a:schemeClr val="bg2"/>
                </a:solidFill>
                <a:latin typeface="Calibri" pitchFamily="34" charset="0"/>
              </a:rPr>
              <a:t>Simple Test</a:t>
            </a:r>
          </a:p>
          <a:p>
            <a:pPr marL="465138" lvl="1" indent="-233363">
              <a:buFontTx/>
              <a:buChar char="•"/>
              <a:defRPr/>
            </a:pPr>
            <a:r>
              <a:rPr lang="en-US" sz="2000" b="1" dirty="0">
                <a:solidFill>
                  <a:schemeClr val="bg2"/>
                </a:solidFill>
                <a:latin typeface="Calibri" pitchFamily="34" charset="0"/>
              </a:rPr>
              <a:t>Wellhead</a:t>
            </a:r>
          </a:p>
          <a:p>
            <a:pPr marL="465138" lvl="1" indent="-233363">
              <a:buFontTx/>
              <a:buChar char="•"/>
              <a:defRPr/>
            </a:pPr>
            <a:r>
              <a:rPr lang="en-US" sz="2000" b="1" dirty="0">
                <a:solidFill>
                  <a:schemeClr val="bg2"/>
                </a:solidFill>
                <a:latin typeface="Calibri" pitchFamily="34" charset="0"/>
              </a:rPr>
              <a:t>Comments</a:t>
            </a:r>
          </a:p>
          <a:p>
            <a:pPr marL="465138" lvl="1" indent="-233363">
              <a:buFontTx/>
              <a:buChar char="•"/>
              <a:defRPr/>
            </a:pPr>
            <a:r>
              <a:rPr lang="en-US" sz="2000" b="1" dirty="0">
                <a:solidFill>
                  <a:schemeClr val="tx1"/>
                </a:solidFill>
                <a:latin typeface="Calibri" pitchFamily="34" charset="0"/>
              </a:rPr>
              <a:t>Timed Test</a:t>
            </a:r>
          </a:p>
          <a:p>
            <a:pPr marL="465138" lvl="1" indent="-233363">
              <a:buFontTx/>
              <a:buChar char="•"/>
              <a:defRPr/>
            </a:pPr>
            <a:r>
              <a:rPr lang="en-US" sz="2000" b="1" dirty="0">
                <a:solidFill>
                  <a:schemeClr val="tx1"/>
                </a:solidFill>
                <a:latin typeface="Calibri" pitchFamily="34" charset="0"/>
              </a:rPr>
              <a:t>Pumping</a:t>
            </a:r>
          </a:p>
          <a:p>
            <a:pPr marL="465138" lvl="1" indent="-233363">
              <a:buFontTx/>
              <a:buChar char="•"/>
              <a:defRPr/>
            </a:pPr>
            <a:r>
              <a:rPr lang="en-US" sz="2000" b="1" dirty="0">
                <a:solidFill>
                  <a:schemeClr val="tx1"/>
                </a:solidFill>
                <a:latin typeface="Calibri" pitchFamily="34" charset="0"/>
              </a:rPr>
              <a:t>Gas Meter</a:t>
            </a:r>
          </a:p>
          <a:p>
            <a:pPr marL="465138" lvl="1" indent="-233363">
              <a:buFontTx/>
              <a:buChar char="•"/>
              <a:defRPr/>
            </a:pPr>
            <a:r>
              <a:rPr lang="en-US" sz="2000" b="1" dirty="0">
                <a:solidFill>
                  <a:schemeClr val="tx1"/>
                </a:solidFill>
                <a:latin typeface="Calibri" pitchFamily="34" charset="0"/>
              </a:rPr>
              <a:t>Separator</a:t>
            </a:r>
          </a:p>
          <a:p>
            <a:pPr marL="465138" lvl="1" indent="-233363">
              <a:buFontTx/>
              <a:buChar char="•"/>
              <a:defRPr/>
            </a:pPr>
            <a:r>
              <a:rPr lang="en-US" sz="2000" b="1" dirty="0">
                <a:solidFill>
                  <a:schemeClr val="tx1"/>
                </a:solidFill>
                <a:latin typeface="Calibri" pitchFamily="34" charset="0"/>
              </a:rPr>
              <a:t>Other </a:t>
            </a:r>
          </a:p>
          <a:p>
            <a:pPr marL="465138" lvl="1" indent="-233363">
              <a:buFontTx/>
              <a:buChar char="•"/>
              <a:defRPr/>
            </a:pPr>
            <a:r>
              <a:rPr lang="en-US" sz="2000" b="1" dirty="0">
                <a:solidFill>
                  <a:srgbClr val="FFFF00"/>
                </a:solidFill>
                <a:latin typeface="Calibri" pitchFamily="34" charset="0"/>
              </a:rPr>
              <a:t>Pump Efficiency</a:t>
            </a:r>
          </a:p>
        </p:txBody>
      </p:sp>
      <p:sp>
        <p:nvSpPr>
          <p:cNvPr id="13" name="Rounded Rectangle 12"/>
          <p:cNvSpPr/>
          <p:nvPr/>
        </p:nvSpPr>
        <p:spPr>
          <a:xfrm>
            <a:off x="74613" y="576263"/>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8" name="Rounded Rectangle 7"/>
          <p:cNvSpPr/>
          <p:nvPr/>
        </p:nvSpPr>
        <p:spPr>
          <a:xfrm>
            <a:off x="3962400" y="1524000"/>
            <a:ext cx="1219200" cy="1219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9" name="Rounded Rectangle 8"/>
          <p:cNvSpPr/>
          <p:nvPr/>
        </p:nvSpPr>
        <p:spPr>
          <a:xfrm>
            <a:off x="5105400" y="1524000"/>
            <a:ext cx="1219200" cy="1219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4" name="Rounded Rectangle 13"/>
          <p:cNvSpPr/>
          <p:nvPr/>
        </p:nvSpPr>
        <p:spPr>
          <a:xfrm>
            <a:off x="6324600" y="1524000"/>
            <a:ext cx="1295400" cy="17526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5" name="Rounded Rectangle 14"/>
          <p:cNvSpPr/>
          <p:nvPr/>
        </p:nvSpPr>
        <p:spPr>
          <a:xfrm>
            <a:off x="7620000" y="1524000"/>
            <a:ext cx="1295400" cy="838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6" name="Rounded Rectangle 15"/>
          <p:cNvSpPr/>
          <p:nvPr/>
        </p:nvSpPr>
        <p:spPr>
          <a:xfrm>
            <a:off x="7620000" y="2362200"/>
            <a:ext cx="1295400" cy="9906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7" name="Title 16"/>
          <p:cNvSpPr>
            <a:spLocks noGrp="1"/>
          </p:cNvSpPr>
          <p:nvPr>
            <p:ph type="title" idx="4294967295"/>
          </p:nvPr>
        </p:nvSpPr>
        <p:spPr>
          <a:xfrm>
            <a:off x="227013" y="-485996"/>
            <a:ext cx="1384073" cy="413431"/>
          </a:xfrm>
        </p:spPr>
        <p:txBody>
          <a:bodyPr/>
          <a:lstStyle/>
          <a:p>
            <a:r>
              <a:rPr lang="en-US" dirty="0" smtClean="0"/>
              <a:t>  Other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6" end="6"/>
                                            </p:txEl>
                                          </p:spTgt>
                                        </p:tgtEl>
                                        <p:attrNameLst>
                                          <p:attrName>ppt_c</p:attrName>
                                        </p:attrNameLst>
                                      </p:cBhvr>
                                      <p:to>
                                        <a:schemeClr val="bg2"/>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7" end="7"/>
                                            </p:txEl>
                                          </p:spTgt>
                                        </p:tgtEl>
                                        <p:attrNameLst>
                                          <p:attrName>ppt_c</p:attrName>
                                        </p:attrNameLst>
                                      </p:cBhvr>
                                      <p:to>
                                        <a:schemeClr val="bg2"/>
                                      </p:to>
                                    </p:animClr>
                                  </p:subTnLst>
                                </p:cTn>
                              </p:par>
                              <p:par>
                                <p:cTn id="13" presetID="3" presetClass="exit" presetSubtype="10" fill="hold" grpId="0" nodeType="withEffect">
                                  <p:stCondLst>
                                    <p:cond delay="0"/>
                                  </p:stCondLst>
                                  <p:childTnLst>
                                    <p:animEffect transition="out" filter="blinds(horizontal)">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2">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8" end="8"/>
                                            </p:txEl>
                                          </p:spTgt>
                                        </p:tgtEl>
                                        <p:attrNameLst>
                                          <p:attrName>ppt_c</p:attrName>
                                        </p:attrNameLst>
                                      </p:cBhvr>
                                      <p:to>
                                        <a:schemeClr val="bg2"/>
                                      </p:to>
                                    </p:animClr>
                                  </p:subTnLst>
                                </p:cTn>
                              </p:par>
                              <p:par>
                                <p:cTn id="22" presetID="3" presetClass="exit" presetSubtype="10" fill="hold" grpId="1" nodeType="withEffect">
                                  <p:stCondLst>
                                    <p:cond delay="0"/>
                                  </p:stCondLst>
                                  <p:childTnLst>
                                    <p:animEffect transition="out" filter="blinds(horizontal)">
                                      <p:cBhvr>
                                        <p:cTn id="23" dur="500"/>
                                        <p:tgtEl>
                                          <p:spTgt spid="9"/>
                                        </p:tgtEl>
                                      </p:cBhvr>
                                    </p:animEffect>
                                    <p:set>
                                      <p:cBhvr>
                                        <p:cTn id="24" dur="1" fill="hold">
                                          <p:stCondLst>
                                            <p:cond delay="499"/>
                                          </p:stCondLst>
                                        </p:cTn>
                                        <p:tgtEl>
                                          <p:spTgt spid="9"/>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12">
                                            <p:txEl>
                                              <p:pRg st="9" end="9"/>
                                            </p:txEl>
                                          </p:spTgt>
                                        </p:tgtEl>
                                        <p:attrNameLst>
                                          <p:attrName>ppt_c</p:attrName>
                                        </p:attrNameLst>
                                      </p:cBhvr>
                                      <p:to>
                                        <a:schemeClr val="bg2"/>
                                      </p:to>
                                    </p:animClr>
                                  </p:sub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3" presetClass="exit" presetSubtype="10" fill="hold" grpId="1" nodeType="withEffect">
                                  <p:stCondLst>
                                    <p:cond delay="0"/>
                                  </p:stCondLst>
                                  <p:childTnLst>
                                    <p:animEffect transition="out" filter="blinds(horizontal)">
                                      <p:cBhvr>
                                        <p:cTn id="34" dur="500"/>
                                        <p:tgtEl>
                                          <p:spTgt spid="14"/>
                                        </p:tgtEl>
                                      </p:cBhvr>
                                    </p:animEffect>
                                    <p:set>
                                      <p:cBhvr>
                                        <p:cTn id="35" dur="1" fill="hold">
                                          <p:stCondLst>
                                            <p:cond delay="499"/>
                                          </p:stCondLst>
                                        </p:cTn>
                                        <p:tgtEl>
                                          <p:spTgt spid="14"/>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2">
                                            <p:txEl>
                                              <p:pRg st="10" end="10"/>
                                            </p:txEl>
                                          </p:spTgt>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childTnLst>
                                </p:cTn>
                              </p:par>
                              <p:par>
                                <p:cTn id="42" presetID="3" presetClass="exit" presetSubtype="10" fill="hold" grpId="1" nodeType="withEffect">
                                  <p:stCondLst>
                                    <p:cond delay="0"/>
                                  </p:stCondLst>
                                  <p:childTnLst>
                                    <p:animEffect transition="out" filter="blinds(horizontal)">
                                      <p:cBhvr>
                                        <p:cTn id="43" dur="500"/>
                                        <p:tgtEl>
                                          <p:spTgt spid="15"/>
                                        </p:tgtEl>
                                      </p:cBhvr>
                                    </p:animEffect>
                                    <p:set>
                                      <p:cBhvr>
                                        <p:cTn id="44"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3" autoUpdateAnimBg="0"/>
      <p:bldP spid="8" grpId="0" animBg="1"/>
      <p:bldP spid="9" grpId="0" animBg="1"/>
      <p:bldP spid="9" grpId="1" animBg="1"/>
      <p:bldP spid="14" grpId="0" animBg="1"/>
      <p:bldP spid="14" grpId="1" animBg="1"/>
      <p:bldP spid="15" grpId="0" animBg="1"/>
      <p:bldP spid="15" grpId="1" animBg="1"/>
      <p:bldP spid="16"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3"/>
          <p:cNvPicPr>
            <a:picLocks noChangeAspect="1" noChangeArrowheads="1"/>
          </p:cNvPicPr>
          <p:nvPr/>
        </p:nvPicPr>
        <p:blipFill>
          <a:blip r:embed="rId2" cstate="print"/>
          <a:srcRect/>
          <a:stretch>
            <a:fillRect/>
          </a:stretch>
        </p:blipFill>
        <p:spPr bwMode="auto">
          <a:xfrm>
            <a:off x="0" y="0"/>
            <a:ext cx="9144000" cy="6875463"/>
          </a:xfrm>
          <a:prstGeom prst="rect">
            <a:avLst/>
          </a:prstGeom>
          <a:noFill/>
          <a:ln w="9525">
            <a:noFill/>
            <a:miter lim="800000"/>
            <a:headEnd/>
            <a:tailEnd/>
          </a:ln>
        </p:spPr>
      </p:pic>
      <p:sp>
        <p:nvSpPr>
          <p:cNvPr id="11" name="Rounded Rectangle 10"/>
          <p:cNvSpPr/>
          <p:nvPr/>
        </p:nvSpPr>
        <p:spPr>
          <a:xfrm>
            <a:off x="5524500" y="1211263"/>
            <a:ext cx="661988" cy="217487"/>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Wellt</a:t>
            </a:r>
            <a:r>
              <a:rPr lang="en-US" sz="900" b="1" u="sng" dirty="0">
                <a:solidFill>
                  <a:schemeClr val="tx1"/>
                </a:solidFill>
              </a:rPr>
              <a:t>e</a:t>
            </a:r>
            <a:r>
              <a:rPr lang="en-US" sz="900" b="1" dirty="0">
                <a:solidFill>
                  <a:schemeClr val="tx1"/>
                </a:solidFill>
              </a:rPr>
              <a:t>st</a:t>
            </a:r>
          </a:p>
        </p:txBody>
      </p:sp>
      <p:sp>
        <p:nvSpPr>
          <p:cNvPr id="12" name="Rectangle 11"/>
          <p:cNvSpPr/>
          <p:nvPr/>
        </p:nvSpPr>
        <p:spPr>
          <a:xfrm>
            <a:off x="5922963" y="3033713"/>
            <a:ext cx="3221037" cy="3781425"/>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Welltest</a:t>
            </a:r>
            <a:r>
              <a:rPr lang="en-US" sz="2000" b="1" dirty="0">
                <a:solidFill>
                  <a:srgbClr val="0000FF"/>
                </a:solidFill>
                <a:latin typeface="Calibri" pitchFamily="34" charset="0"/>
              </a:rPr>
              <a:t> </a:t>
            </a:r>
            <a:r>
              <a:rPr lang="en-US" sz="2400" b="1" dirty="0">
                <a:solidFill>
                  <a:srgbClr val="0000FF"/>
                </a:solidFill>
                <a:latin typeface="Calibri" pitchFamily="34" charset="0"/>
              </a:rPr>
              <a:t>Tab</a:t>
            </a:r>
            <a:r>
              <a:rPr lang="en-US" sz="2000" b="1" dirty="0">
                <a:solidFill>
                  <a:srgbClr val="0000FF"/>
                </a:solidFill>
                <a:latin typeface="Calibri" pitchFamily="34" charset="0"/>
              </a:rPr>
              <a:t> </a:t>
            </a:r>
            <a:r>
              <a:rPr lang="en-US" sz="2000" b="1" dirty="0">
                <a:solidFill>
                  <a:schemeClr val="tx1"/>
                </a:solidFill>
                <a:latin typeface="Calibri" pitchFamily="34" charset="0"/>
              </a:rPr>
              <a:t>(F10 or Alt+E)  </a:t>
            </a:r>
          </a:p>
          <a:p>
            <a:pPr marL="465138" lvl="1" indent="-233363">
              <a:buFontTx/>
              <a:buChar char="•"/>
              <a:defRPr/>
            </a:pPr>
            <a:r>
              <a:rPr lang="en-US" sz="2000" b="1" dirty="0">
                <a:solidFill>
                  <a:schemeClr val="bg2"/>
                </a:solidFill>
                <a:latin typeface="Calibri" pitchFamily="34" charset="0"/>
              </a:rPr>
              <a:t>Previous Well Test</a:t>
            </a:r>
          </a:p>
          <a:p>
            <a:pPr marL="465138" lvl="1" indent="-233363">
              <a:buFontTx/>
              <a:buChar char="•"/>
              <a:defRPr/>
            </a:pPr>
            <a:r>
              <a:rPr lang="en-US" sz="2000" b="1" dirty="0">
                <a:solidFill>
                  <a:schemeClr val="bg2"/>
                </a:solidFill>
                <a:latin typeface="Calibri" pitchFamily="34" charset="0"/>
              </a:rPr>
              <a:t>Add, Save and Delete</a:t>
            </a:r>
          </a:p>
          <a:p>
            <a:pPr marL="465138" lvl="1" indent="-233363">
              <a:buFontTx/>
              <a:buChar char="•"/>
              <a:defRPr/>
            </a:pPr>
            <a:r>
              <a:rPr lang="en-US" sz="2000" b="1" dirty="0">
                <a:solidFill>
                  <a:schemeClr val="bg2"/>
                </a:solidFill>
                <a:latin typeface="Calibri" pitchFamily="34" charset="0"/>
              </a:rPr>
              <a:t>Simple Test</a:t>
            </a:r>
          </a:p>
          <a:p>
            <a:pPr marL="465138" lvl="1" indent="-233363">
              <a:buFontTx/>
              <a:buChar char="•"/>
              <a:defRPr/>
            </a:pPr>
            <a:r>
              <a:rPr lang="en-US" sz="2000" b="1" dirty="0">
                <a:solidFill>
                  <a:schemeClr val="bg2"/>
                </a:solidFill>
                <a:latin typeface="Calibri" pitchFamily="34" charset="0"/>
              </a:rPr>
              <a:t>Wellhead</a:t>
            </a:r>
          </a:p>
          <a:p>
            <a:pPr marL="465138" lvl="1" indent="-233363">
              <a:buFontTx/>
              <a:buChar char="•"/>
              <a:defRPr/>
            </a:pPr>
            <a:r>
              <a:rPr lang="en-US" sz="2000" b="1" dirty="0">
                <a:solidFill>
                  <a:schemeClr val="bg2"/>
                </a:solidFill>
                <a:latin typeface="Calibri" pitchFamily="34" charset="0"/>
              </a:rPr>
              <a:t>Comments</a:t>
            </a:r>
          </a:p>
          <a:p>
            <a:pPr marL="465138" lvl="1" indent="-233363">
              <a:buFontTx/>
              <a:buChar char="•"/>
              <a:defRPr/>
            </a:pPr>
            <a:r>
              <a:rPr lang="en-US" sz="2000" b="1" dirty="0">
                <a:solidFill>
                  <a:schemeClr val="bg2"/>
                </a:solidFill>
                <a:latin typeface="Calibri" pitchFamily="34" charset="0"/>
              </a:rPr>
              <a:t>Timed Test</a:t>
            </a:r>
          </a:p>
          <a:p>
            <a:pPr marL="465138" lvl="1" indent="-233363">
              <a:buFontTx/>
              <a:buChar char="•"/>
              <a:defRPr/>
            </a:pPr>
            <a:r>
              <a:rPr lang="en-US" sz="2000" b="1" dirty="0">
                <a:solidFill>
                  <a:schemeClr val="bg2"/>
                </a:solidFill>
                <a:latin typeface="Calibri" pitchFamily="34" charset="0"/>
              </a:rPr>
              <a:t>Pumping</a:t>
            </a:r>
          </a:p>
          <a:p>
            <a:pPr marL="465138" lvl="1" indent="-233363">
              <a:buFontTx/>
              <a:buChar char="•"/>
              <a:defRPr/>
            </a:pPr>
            <a:r>
              <a:rPr lang="en-US" sz="2000" b="1" dirty="0">
                <a:solidFill>
                  <a:schemeClr val="bg2"/>
                </a:solidFill>
                <a:latin typeface="Calibri" pitchFamily="34" charset="0"/>
              </a:rPr>
              <a:t>Gas Meter</a:t>
            </a:r>
          </a:p>
          <a:p>
            <a:pPr marL="465138" lvl="1" indent="-233363">
              <a:buFontTx/>
              <a:buChar char="•"/>
              <a:defRPr/>
            </a:pPr>
            <a:r>
              <a:rPr lang="en-US" sz="2000" b="1" dirty="0">
                <a:solidFill>
                  <a:schemeClr val="bg2"/>
                </a:solidFill>
                <a:latin typeface="Calibri" pitchFamily="34" charset="0"/>
              </a:rPr>
              <a:t>Separator</a:t>
            </a:r>
          </a:p>
          <a:p>
            <a:pPr marL="465138" lvl="1" indent="-233363">
              <a:buFontTx/>
              <a:buChar char="•"/>
              <a:defRPr/>
            </a:pPr>
            <a:r>
              <a:rPr lang="en-US" sz="2000" b="1" dirty="0">
                <a:solidFill>
                  <a:schemeClr val="bg2"/>
                </a:solidFill>
                <a:latin typeface="Calibri" pitchFamily="34" charset="0"/>
              </a:rPr>
              <a:t>Other</a:t>
            </a:r>
          </a:p>
          <a:p>
            <a:pPr marL="465138" lvl="1" indent="-233363">
              <a:buFontTx/>
              <a:buChar char="•"/>
              <a:defRPr/>
            </a:pPr>
            <a:r>
              <a:rPr lang="en-US" sz="2000" b="1" dirty="0">
                <a:solidFill>
                  <a:schemeClr val="tx1"/>
                </a:solidFill>
                <a:latin typeface="Calibri" pitchFamily="34" charset="0"/>
              </a:rPr>
              <a:t>Pump Efficiency</a:t>
            </a:r>
          </a:p>
        </p:txBody>
      </p:sp>
      <p:sp>
        <p:nvSpPr>
          <p:cNvPr id="13" name="Rounded Rectangle 12"/>
          <p:cNvSpPr/>
          <p:nvPr/>
        </p:nvSpPr>
        <p:spPr>
          <a:xfrm>
            <a:off x="74613" y="604838"/>
            <a:ext cx="487362"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6" name="Rounded Rectangle 5"/>
          <p:cNvSpPr/>
          <p:nvPr/>
        </p:nvSpPr>
        <p:spPr>
          <a:xfrm>
            <a:off x="304800" y="3700463"/>
            <a:ext cx="2322513" cy="4572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7" name="Title 6"/>
          <p:cNvSpPr>
            <a:spLocks noGrp="1"/>
          </p:cNvSpPr>
          <p:nvPr>
            <p:ph type="title" idx="4294967295"/>
          </p:nvPr>
        </p:nvSpPr>
        <p:spPr>
          <a:xfrm>
            <a:off x="227014" y="-500510"/>
            <a:ext cx="1456644" cy="442459"/>
          </a:xfrm>
        </p:spPr>
        <p:txBody>
          <a:bodyPr/>
          <a:lstStyle/>
          <a:p>
            <a:r>
              <a:rPr lang="en-US" dirty="0" smtClean="0"/>
              <a:t>  Pump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3" autoUpdateAnimBg="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7" name="Rounded Rectangle 6"/>
          <p:cNvSpPr/>
          <p:nvPr/>
        </p:nvSpPr>
        <p:spPr>
          <a:xfrm>
            <a:off x="6037263" y="1171575"/>
            <a:ext cx="555625" cy="211138"/>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S</a:t>
            </a:r>
            <a:r>
              <a:rPr lang="en-US" sz="900" b="1" dirty="0">
                <a:solidFill>
                  <a:schemeClr val="tx1"/>
                </a:solidFill>
              </a:rPr>
              <a:t>tatus</a:t>
            </a:r>
            <a:endParaRPr lang="en-US" sz="900" b="1" u="sng" dirty="0">
              <a:solidFill>
                <a:schemeClr val="tx1"/>
              </a:solidFill>
            </a:endParaRPr>
          </a:p>
        </p:txBody>
      </p:sp>
      <p:pic>
        <p:nvPicPr>
          <p:cNvPr id="101380" name="Picture 16"/>
          <p:cNvPicPr>
            <a:picLocks noChangeAspect="1" noChangeArrowheads="1"/>
          </p:cNvPicPr>
          <p:nvPr/>
        </p:nvPicPr>
        <p:blipFill>
          <a:blip r:embed="rId3" cstate="print"/>
          <a:srcRect/>
          <a:stretch>
            <a:fillRect/>
          </a:stretch>
        </p:blipFill>
        <p:spPr bwMode="auto">
          <a:xfrm>
            <a:off x="4427538" y="1495425"/>
            <a:ext cx="4397375" cy="2676525"/>
          </a:xfrm>
          <a:prstGeom prst="rect">
            <a:avLst/>
          </a:prstGeom>
          <a:noFill/>
          <a:ln w="9525">
            <a:noFill/>
            <a:miter lim="800000"/>
            <a:headEnd/>
            <a:tailEnd/>
          </a:ln>
        </p:spPr>
      </p:pic>
      <p:sp>
        <p:nvSpPr>
          <p:cNvPr id="11" name="Rounded Rectangle 10"/>
          <p:cNvSpPr/>
          <p:nvPr/>
        </p:nvSpPr>
        <p:spPr>
          <a:xfrm>
            <a:off x="79375" y="571500"/>
            <a:ext cx="487363"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9" name="Rectangle 8"/>
          <p:cNvSpPr/>
          <p:nvPr/>
        </p:nvSpPr>
        <p:spPr>
          <a:xfrm>
            <a:off x="465138" y="4251325"/>
            <a:ext cx="8318500" cy="22796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Status Tab</a:t>
            </a:r>
            <a:r>
              <a:rPr lang="en-US" sz="2000" b="1" dirty="0">
                <a:solidFill>
                  <a:srgbClr val="0000FF"/>
                </a:solidFill>
                <a:latin typeface="Calibri" pitchFamily="34" charset="0"/>
              </a:rPr>
              <a:t> </a:t>
            </a:r>
            <a:r>
              <a:rPr lang="en-US" sz="2000" b="1" dirty="0">
                <a:solidFill>
                  <a:schemeClr val="tx1"/>
                </a:solidFill>
                <a:latin typeface="Calibri" pitchFamily="34" charset="0"/>
              </a:rPr>
              <a:t>(Alt+S)</a:t>
            </a:r>
          </a:p>
          <a:p>
            <a:pPr marL="465138" lvl="1" indent="-233363">
              <a:buFontTx/>
              <a:buChar char="•"/>
              <a:defRPr/>
            </a:pPr>
            <a:r>
              <a:rPr lang="en-US" sz="2000" b="1" dirty="0">
                <a:solidFill>
                  <a:schemeClr val="tx1"/>
                </a:solidFill>
                <a:latin typeface="Calibri" pitchFamily="34" charset="0"/>
              </a:rPr>
              <a:t>Manage Daily Input and Capture Changes on CDP </a:t>
            </a:r>
          </a:p>
          <a:p>
            <a:pPr marL="465138" lvl="1" indent="-233363">
              <a:buFontTx/>
              <a:buChar char="•"/>
              <a:defRPr/>
            </a:pPr>
            <a:r>
              <a:rPr lang="en-US" sz="2000" b="1" dirty="0">
                <a:solidFill>
                  <a:schemeClr val="tx1"/>
                </a:solidFill>
                <a:latin typeface="Calibri" pitchFamily="34" charset="0"/>
              </a:rPr>
              <a:t>Equipment or Location may or may not have a Wellhead</a:t>
            </a:r>
          </a:p>
          <a:p>
            <a:pPr marL="922338" lvl="2" indent="-233363">
              <a:buFont typeface="Wingdings" pitchFamily="2" charset="2"/>
              <a:buChar char="ü"/>
              <a:defRPr/>
            </a:pPr>
            <a:r>
              <a:rPr lang="en-US" sz="2000" b="1" dirty="0">
                <a:solidFill>
                  <a:schemeClr val="tx1"/>
                </a:solidFill>
                <a:latin typeface="Calibri" pitchFamily="34" charset="0"/>
              </a:rPr>
              <a:t>Daily Producing Status</a:t>
            </a:r>
          </a:p>
          <a:p>
            <a:pPr marL="922338" lvl="2" indent="-233363">
              <a:buFont typeface="Wingdings" pitchFamily="2" charset="2"/>
              <a:buChar char="ü"/>
              <a:defRPr/>
            </a:pPr>
            <a:r>
              <a:rPr lang="en-US" sz="2000" b="1" dirty="0">
                <a:solidFill>
                  <a:schemeClr val="tx1"/>
                </a:solidFill>
                <a:latin typeface="Calibri" pitchFamily="34" charset="0"/>
              </a:rPr>
              <a:t>Producing Method</a:t>
            </a:r>
          </a:p>
          <a:p>
            <a:pPr marL="922338" lvl="2" indent="-233363">
              <a:buFont typeface="Wingdings" pitchFamily="2" charset="2"/>
              <a:buChar char="ü"/>
              <a:defRPr/>
            </a:pPr>
            <a:r>
              <a:rPr lang="en-US" sz="2000" b="1" dirty="0">
                <a:solidFill>
                  <a:schemeClr val="tx1"/>
                </a:solidFill>
                <a:latin typeface="Calibri" pitchFamily="34" charset="0"/>
              </a:rPr>
              <a:t>Downtime</a:t>
            </a:r>
          </a:p>
          <a:p>
            <a:pPr marL="465138" lvl="1" indent="-233363">
              <a:buFontTx/>
              <a:buChar char="•"/>
              <a:defRPr/>
            </a:pPr>
            <a:r>
              <a:rPr lang="en-US" sz="2000" b="1" dirty="0">
                <a:solidFill>
                  <a:schemeClr val="tx1"/>
                </a:solidFill>
                <a:latin typeface="Calibri" pitchFamily="34" charset="0"/>
              </a:rPr>
              <a:t>Covered in Detail during </a:t>
            </a:r>
            <a:r>
              <a:rPr lang="en-US" sz="2000" b="1" dirty="0">
                <a:solidFill>
                  <a:srgbClr val="0000FF"/>
                </a:solidFill>
                <a:latin typeface="Calibri" pitchFamily="34" charset="0"/>
              </a:rPr>
              <a:t>Special Topics</a:t>
            </a:r>
            <a:endParaRPr lang="en-US" sz="2000" b="1" dirty="0">
              <a:solidFill>
                <a:schemeClr val="tx1"/>
              </a:solidFill>
              <a:latin typeface="Calibri" pitchFamily="34" charset="0"/>
            </a:endParaRPr>
          </a:p>
        </p:txBody>
      </p:sp>
      <p:pic>
        <p:nvPicPr>
          <p:cNvPr id="102407" name="Picture 7"/>
          <p:cNvPicPr>
            <a:picLocks noChangeAspect="1" noChangeArrowheads="1"/>
          </p:cNvPicPr>
          <p:nvPr/>
        </p:nvPicPr>
        <p:blipFill>
          <a:blip r:embed="rId4" cstate="print"/>
          <a:srcRect/>
          <a:stretch>
            <a:fillRect/>
          </a:stretch>
        </p:blipFill>
        <p:spPr bwMode="auto">
          <a:xfrm>
            <a:off x="5367338" y="1878013"/>
            <a:ext cx="790575" cy="285750"/>
          </a:xfrm>
          <a:prstGeom prst="rect">
            <a:avLst/>
          </a:prstGeom>
          <a:noFill/>
          <a:ln w="9525">
            <a:noFill/>
            <a:miter lim="800000"/>
            <a:headEnd/>
            <a:tailEnd/>
          </a:ln>
        </p:spPr>
      </p:pic>
      <p:pic>
        <p:nvPicPr>
          <p:cNvPr id="102408" name="Picture 8"/>
          <p:cNvPicPr>
            <a:picLocks noChangeAspect="1" noChangeArrowheads="1"/>
          </p:cNvPicPr>
          <p:nvPr/>
        </p:nvPicPr>
        <p:blipFill>
          <a:blip r:embed="rId5" cstate="print"/>
          <a:srcRect/>
          <a:stretch>
            <a:fillRect/>
          </a:stretch>
        </p:blipFill>
        <p:spPr bwMode="auto">
          <a:xfrm>
            <a:off x="6438900" y="2290763"/>
            <a:ext cx="1906588" cy="1028700"/>
          </a:xfrm>
          <a:prstGeom prst="rect">
            <a:avLst/>
          </a:prstGeom>
          <a:noFill/>
          <a:ln w="9525">
            <a:noFill/>
            <a:miter lim="800000"/>
            <a:headEnd/>
            <a:tailEnd/>
          </a:ln>
        </p:spPr>
      </p:pic>
      <p:sp>
        <p:nvSpPr>
          <p:cNvPr id="12" name="Rounded Rectangle 11"/>
          <p:cNvSpPr>
            <a:spLocks noChangeArrowheads="1"/>
          </p:cNvSpPr>
          <p:nvPr/>
        </p:nvSpPr>
        <p:spPr bwMode="auto">
          <a:xfrm>
            <a:off x="4543425" y="1625600"/>
            <a:ext cx="1741488" cy="363538"/>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3" name="Rounded Rectangle 12"/>
          <p:cNvSpPr>
            <a:spLocks noChangeArrowheads="1"/>
          </p:cNvSpPr>
          <p:nvPr/>
        </p:nvSpPr>
        <p:spPr bwMode="auto">
          <a:xfrm>
            <a:off x="6480175" y="1879600"/>
            <a:ext cx="1865313" cy="631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4" name="Rounded Rectangle 13"/>
          <p:cNvSpPr>
            <a:spLocks noChangeArrowheads="1"/>
          </p:cNvSpPr>
          <p:nvPr/>
        </p:nvSpPr>
        <p:spPr bwMode="auto">
          <a:xfrm>
            <a:off x="4543425" y="1611313"/>
            <a:ext cx="1741488" cy="631825"/>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5" name="Rounded Rectangle 14"/>
          <p:cNvSpPr>
            <a:spLocks noChangeArrowheads="1"/>
          </p:cNvSpPr>
          <p:nvPr/>
        </p:nvSpPr>
        <p:spPr bwMode="auto">
          <a:xfrm>
            <a:off x="6473825" y="1901825"/>
            <a:ext cx="1863725" cy="1493838"/>
          </a:xfrm>
          <a:prstGeom prst="roundRect">
            <a:avLst>
              <a:gd name="adj" fmla="val 16667"/>
            </a:avLst>
          </a:prstGeom>
          <a:noFill/>
          <a:ln w="28575" algn="ctr">
            <a:solidFill>
              <a:srgbClr val="C00000"/>
            </a:solidFill>
            <a:round/>
            <a:headEnd/>
            <a:tailEnd/>
          </a:ln>
        </p:spPr>
        <p:txBody>
          <a:bodyPr/>
          <a:lstStyle/>
          <a:p>
            <a:pPr defTabSz="863600"/>
            <a:endParaRPr lang="en-US" dirty="0"/>
          </a:p>
        </p:txBody>
      </p:sp>
      <p:sp>
        <p:nvSpPr>
          <p:cNvPr id="16" name="Rounded Rectangle 15"/>
          <p:cNvSpPr>
            <a:spLocks noChangeArrowheads="1"/>
          </p:cNvSpPr>
          <p:nvPr/>
        </p:nvSpPr>
        <p:spPr bwMode="auto">
          <a:xfrm>
            <a:off x="4746625" y="2540000"/>
            <a:ext cx="3881438" cy="739775"/>
          </a:xfrm>
          <a:prstGeom prst="roundRect">
            <a:avLst>
              <a:gd name="adj" fmla="val 16667"/>
            </a:avLst>
          </a:prstGeom>
          <a:noFill/>
          <a:ln w="28575" algn="ctr">
            <a:solidFill>
              <a:srgbClr val="C00000"/>
            </a:solidFill>
            <a:round/>
            <a:headEnd/>
            <a:tailEnd/>
          </a:ln>
        </p:spPr>
        <p:txBody>
          <a:bodyPr/>
          <a:lstStyle/>
          <a:p>
            <a:pPr defTabSz="863600"/>
            <a:endParaRPr lang="en-US" dirty="0"/>
          </a:p>
        </p:txBody>
      </p:sp>
      <p:pic>
        <p:nvPicPr>
          <p:cNvPr id="102409" name="Picture 9"/>
          <p:cNvPicPr>
            <a:picLocks noChangeAspect="1" noChangeArrowheads="1"/>
          </p:cNvPicPr>
          <p:nvPr/>
        </p:nvPicPr>
        <p:blipFill>
          <a:blip r:embed="rId6" cstate="print"/>
          <a:srcRect/>
          <a:stretch>
            <a:fillRect/>
          </a:stretch>
        </p:blipFill>
        <p:spPr bwMode="auto">
          <a:xfrm>
            <a:off x="6516688" y="2943225"/>
            <a:ext cx="2076450" cy="1028700"/>
          </a:xfrm>
          <a:prstGeom prst="rect">
            <a:avLst/>
          </a:prstGeom>
          <a:noFill/>
          <a:ln w="9525">
            <a:noFill/>
            <a:miter lim="800000"/>
            <a:headEnd/>
            <a:tailEnd/>
          </a:ln>
        </p:spPr>
      </p:pic>
      <p:cxnSp>
        <p:nvCxnSpPr>
          <p:cNvPr id="10" name="Straight Arrow Connector 9"/>
          <p:cNvCxnSpPr/>
          <p:nvPr/>
        </p:nvCxnSpPr>
        <p:spPr>
          <a:xfrm rot="5400000" flipH="1" flipV="1">
            <a:off x="3981450" y="2076450"/>
            <a:ext cx="2743200" cy="16383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7" name="Title 16"/>
          <p:cNvSpPr>
            <a:spLocks noGrp="1"/>
          </p:cNvSpPr>
          <p:nvPr>
            <p:ph type="title" idx="4294967295"/>
          </p:nvPr>
        </p:nvSpPr>
        <p:spPr>
          <a:xfrm>
            <a:off x="227014" y="-500510"/>
            <a:ext cx="1355044" cy="427945"/>
          </a:xfrm>
        </p:spPr>
        <p:txBody>
          <a:bodyPr/>
          <a:lstStyle/>
          <a:p>
            <a:r>
              <a:rPr lang="en-US" dirty="0" smtClean="0"/>
              <a:t>Status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1" end="1"/>
                                            </p:txEl>
                                          </p:spTgt>
                                        </p:tgtEl>
                                        <p:attrNameLst>
                                          <p:attrName>ppt_c</p:attrName>
                                        </p:attrNameLst>
                                      </p:cBhvr>
                                      <p:to>
                                        <a:schemeClr val="bg2"/>
                                      </p:to>
                                    </p:animClr>
                                  </p:subTnLst>
                                </p:cTn>
                              </p:par>
                              <p:par>
                                <p:cTn id="11" presetID="3" presetClass="exit" presetSubtype="10" fill="hold" nodeType="withEffect">
                                  <p:stCondLst>
                                    <p:cond delay="0"/>
                                  </p:stCondLst>
                                  <p:childTnLst>
                                    <p:animEffect transition="out" filter="blinds(horizontal)">
                                      <p:cBhvr>
                                        <p:cTn id="12" dur="500"/>
                                        <p:tgtEl>
                                          <p:spTgt spid="10"/>
                                        </p:tgtEl>
                                      </p:cBhvr>
                                    </p:animEffect>
                                    <p:set>
                                      <p:cBhvr>
                                        <p:cTn id="13" dur="1" fill="hold">
                                          <p:stCondLst>
                                            <p:cond delay="499"/>
                                          </p:stCondLst>
                                        </p:cTn>
                                        <p:tgtEl>
                                          <p:spTgt spid="10"/>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grpId="1" nodeType="clickEffect">
                                  <p:stCondLst>
                                    <p:cond delay="0"/>
                                  </p:stCondLst>
                                  <p:childTnLst>
                                    <p:animEffect transition="out" filter="blinds(horizontal)">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0240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3" end="3"/>
                                            </p:txEl>
                                          </p:spTgt>
                                        </p:tgtEl>
                                        <p:attrNameLst>
                                          <p:attrName>ppt_c</p:attrName>
                                        </p:attrNameLst>
                                      </p:cBhvr>
                                      <p:to>
                                        <a:schemeClr val="bg2"/>
                                      </p:to>
                                    </p:animClr>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xEl>
                                              <p:pRg st="4" end="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3" presetClass="exit" presetSubtype="10" fill="hold" nodeType="withEffect">
                                  <p:stCondLst>
                                    <p:cond delay="0"/>
                                  </p:stCondLst>
                                  <p:childTnLst>
                                    <p:animEffect transition="out" filter="blinds(horizontal)">
                                      <p:cBhvr>
                                        <p:cTn id="42" dur="500"/>
                                        <p:tgtEl>
                                          <p:spTgt spid="102407"/>
                                        </p:tgtEl>
                                      </p:cBhvr>
                                    </p:animEffect>
                                    <p:set>
                                      <p:cBhvr>
                                        <p:cTn id="43" dur="1" fill="hold">
                                          <p:stCondLst>
                                            <p:cond delay="499"/>
                                          </p:stCondLst>
                                        </p:cTn>
                                        <p:tgtEl>
                                          <p:spTgt spid="102407"/>
                                        </p:tgtEl>
                                        <p:attrNameLst>
                                          <p:attrName>style.visibility</p:attrName>
                                        </p:attrNameLst>
                                      </p:cBhvr>
                                      <p:to>
                                        <p:strVal val="hidden"/>
                                      </p:to>
                                    </p:set>
                                  </p:childTnLst>
                                </p:cTn>
                              </p:par>
                              <p:par>
                                <p:cTn id="44" presetID="3" presetClass="exit" presetSubtype="10" fill="hold" grpId="1" nodeType="withEffect">
                                  <p:stCondLst>
                                    <p:cond delay="0"/>
                                  </p:stCondLst>
                                  <p:childTnLst>
                                    <p:animEffect transition="out" filter="blinds(horizontal)">
                                      <p:cBhvr>
                                        <p:cTn id="45" dur="500"/>
                                        <p:tgtEl>
                                          <p:spTgt spid="14"/>
                                        </p:tgtEl>
                                      </p:cBhvr>
                                    </p:animEffect>
                                    <p:set>
                                      <p:cBhvr>
                                        <p:cTn id="46" dur="1" fill="hold">
                                          <p:stCondLst>
                                            <p:cond delay="499"/>
                                          </p:stCondLst>
                                        </p:cTn>
                                        <p:tgtEl>
                                          <p:spTgt spid="14"/>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3" presetClass="exit" presetSubtype="10" fill="hold" grpId="1" nodeType="clickEffect">
                                  <p:stCondLst>
                                    <p:cond delay="0"/>
                                  </p:stCondLst>
                                  <p:childTnLst>
                                    <p:animEffect transition="out" filter="blinds(horizontal)">
                                      <p:cBhvr>
                                        <p:cTn id="50" dur="500"/>
                                        <p:tgtEl>
                                          <p:spTgt spid="13"/>
                                        </p:tgtEl>
                                      </p:cBhvr>
                                    </p:animEffect>
                                    <p:set>
                                      <p:cBhvr>
                                        <p:cTn id="51" dur="1" fill="hold">
                                          <p:stCondLst>
                                            <p:cond delay="499"/>
                                          </p:stCondLst>
                                        </p:cTn>
                                        <p:tgtEl>
                                          <p:spTgt spid="13"/>
                                        </p:tgtEl>
                                        <p:attrNameLst>
                                          <p:attrName>style.visibility</p:attrName>
                                        </p:attrNameLst>
                                      </p:cBhvr>
                                      <p:to>
                                        <p:strVal val="hidden"/>
                                      </p:to>
                                    </p:set>
                                  </p:childTnLst>
                                </p:cTn>
                              </p:par>
                              <p:par>
                                <p:cTn id="52" presetID="1" presetClass="entr" presetSubtype="0"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02408"/>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9">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4" end="4"/>
                                            </p:txEl>
                                          </p:spTgt>
                                        </p:tgtEl>
                                        <p:attrNameLst>
                                          <p:attrName>ppt_c</p:attrName>
                                        </p:attrNameLst>
                                      </p:cBhvr>
                                      <p:to>
                                        <a:schemeClr val="bg2"/>
                                      </p:to>
                                    </p:animClr>
                                  </p:subTnLst>
                                </p:cTn>
                              </p:par>
                            </p:childTnLst>
                          </p:cTn>
                        </p:par>
                      </p:childTnLst>
                    </p:cTn>
                  </p:par>
                  <p:par>
                    <p:cTn id="58" fill="hold">
                      <p:stCondLst>
                        <p:cond delay="indefinite"/>
                      </p:stCondLst>
                      <p:childTnLst>
                        <p:par>
                          <p:cTn id="59" fill="hold">
                            <p:stCondLst>
                              <p:cond delay="0"/>
                            </p:stCondLst>
                            <p:childTnLst>
                              <p:par>
                                <p:cTn id="60" presetID="3" presetClass="exit" presetSubtype="10" fill="hold" grpId="1" nodeType="clickEffect">
                                  <p:stCondLst>
                                    <p:cond delay="0"/>
                                  </p:stCondLst>
                                  <p:childTnLst>
                                    <p:animEffect transition="out" filter="blinds(horizontal)">
                                      <p:cBhvr>
                                        <p:cTn id="61" dur="500"/>
                                        <p:tgtEl>
                                          <p:spTgt spid="15"/>
                                        </p:tgtEl>
                                      </p:cBhvr>
                                    </p:animEffect>
                                    <p:set>
                                      <p:cBhvr>
                                        <p:cTn id="62" dur="1" fill="hold">
                                          <p:stCondLst>
                                            <p:cond delay="499"/>
                                          </p:stCondLst>
                                        </p:cTn>
                                        <p:tgtEl>
                                          <p:spTgt spid="15"/>
                                        </p:tgtEl>
                                        <p:attrNameLst>
                                          <p:attrName>style.visibility</p:attrName>
                                        </p:attrNameLst>
                                      </p:cBhvr>
                                      <p:to>
                                        <p:strVal val="hidden"/>
                                      </p:to>
                                    </p:set>
                                  </p:childTnLst>
                                </p:cTn>
                              </p:par>
                              <p:par>
                                <p:cTn id="63" presetID="3" presetClass="exit" presetSubtype="10" fill="hold" nodeType="withEffect">
                                  <p:stCondLst>
                                    <p:cond delay="0"/>
                                  </p:stCondLst>
                                  <p:childTnLst>
                                    <p:animEffect transition="out" filter="blinds(horizontal)">
                                      <p:cBhvr>
                                        <p:cTn id="64" dur="500"/>
                                        <p:tgtEl>
                                          <p:spTgt spid="102408"/>
                                        </p:tgtEl>
                                      </p:cBhvr>
                                    </p:animEffect>
                                    <p:set>
                                      <p:cBhvr>
                                        <p:cTn id="65" dur="1" fill="hold">
                                          <p:stCondLst>
                                            <p:cond delay="499"/>
                                          </p:stCondLst>
                                        </p:cTn>
                                        <p:tgtEl>
                                          <p:spTgt spid="102408"/>
                                        </p:tgtEl>
                                        <p:attrNameLst>
                                          <p:attrName>style.visibility</p:attrName>
                                        </p:attrNameLst>
                                      </p:cBhvr>
                                      <p:to>
                                        <p:strVal val="hidden"/>
                                      </p:to>
                                    </p:set>
                                  </p:childTnLst>
                                </p:cTn>
                              </p:par>
                              <p:par>
                                <p:cTn id="66" presetID="1" presetClass="entr" presetSubtype="0" fill="hold" grpId="0" nodeType="withEffect">
                                  <p:stCondLst>
                                    <p:cond delay="0"/>
                                  </p:stCondLst>
                                  <p:childTnLst>
                                    <p:set>
                                      <p:cBhvr>
                                        <p:cTn id="67" dur="1" fill="hold">
                                          <p:stCondLst>
                                            <p:cond delay="0"/>
                                          </p:stCondLst>
                                        </p:cTn>
                                        <p:tgtEl>
                                          <p:spTgt spid="9">
                                            <p:txEl>
                                              <p:pRg st="5" end="5"/>
                                            </p:txEl>
                                          </p:spTgt>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9">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2" end="2"/>
                                            </p:txEl>
                                          </p:spTgt>
                                        </p:tgtEl>
                                        <p:attrNameLst>
                                          <p:attrName>ppt_c</p:attrName>
                                        </p:attrNameLst>
                                      </p:cBhvr>
                                      <p:to>
                                        <a:schemeClr val="bg2"/>
                                      </p:to>
                                    </p:animClr>
                                  </p:subTnLst>
                                </p:cTn>
                              </p:par>
                              <p:par>
                                <p:cTn id="72" presetID="1" presetClass="entr" presetSubtype="0" fill="hold" nodeType="withEffect">
                                  <p:stCondLst>
                                    <p:cond delay="0"/>
                                  </p:stCondLst>
                                  <p:childTnLst>
                                    <p:set>
                                      <p:cBhvr>
                                        <p:cTn id="73" dur="1" fill="hold">
                                          <p:stCondLst>
                                            <p:cond delay="0"/>
                                          </p:stCondLst>
                                        </p:cTn>
                                        <p:tgtEl>
                                          <p:spTgt spid="9">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9">
                                            <p:txEl>
                                              <p:pRg st="5" end="5"/>
                                            </p:txEl>
                                          </p:spTgt>
                                        </p:tgtEl>
                                        <p:attrNameLst>
                                          <p:attrName>ppt_c</p:attrName>
                                        </p:attrNameLst>
                                      </p:cBhvr>
                                      <p:to>
                                        <a:schemeClr val="bg2"/>
                                      </p:to>
                                    </p:animClr>
                                  </p:sub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9">
                                            <p:txEl>
                                              <p:pRg st="6" end="6"/>
                                            </p:txEl>
                                          </p:spTgt>
                                        </p:tgtEl>
                                        <p:attrNameLst>
                                          <p:attrName>style.visibility</p:attrName>
                                        </p:attrNameLst>
                                      </p:cBhvr>
                                      <p:to>
                                        <p:strVal val="visible"/>
                                      </p:to>
                                    </p:set>
                                  </p:childTnLst>
                                </p:cTn>
                              </p:par>
                              <p:par>
                                <p:cTn id="78" presetID="3" presetClass="exit" presetSubtype="10" fill="hold" grpId="1" nodeType="withEffect">
                                  <p:stCondLst>
                                    <p:cond delay="0"/>
                                  </p:stCondLst>
                                  <p:childTnLst>
                                    <p:animEffect transition="out" filter="blinds(horizontal)">
                                      <p:cBhvr>
                                        <p:cTn id="79" dur="500"/>
                                        <p:tgtEl>
                                          <p:spTgt spid="16"/>
                                        </p:tgtEl>
                                      </p:cBhvr>
                                    </p:animEffect>
                                    <p:set>
                                      <p:cBhvr>
                                        <p:cTn id="80" dur="1" fill="hold">
                                          <p:stCondLst>
                                            <p:cond delay="499"/>
                                          </p:stCondLst>
                                        </p:cTn>
                                        <p:tgtEl>
                                          <p:spTgt spid="16"/>
                                        </p:tgtEl>
                                        <p:attrNameLst>
                                          <p:attrName>style.visibility</p:attrName>
                                        </p:attrNameLst>
                                      </p:cBhvr>
                                      <p:to>
                                        <p:strVal val="hidden"/>
                                      </p:to>
                                    </p:set>
                                  </p:childTnLst>
                                </p:cTn>
                              </p:par>
                              <p:par>
                                <p:cTn id="81" presetID="1" presetClass="entr" presetSubtype="0" fill="hold" nodeType="withEffect">
                                  <p:stCondLst>
                                    <p:cond delay="0"/>
                                  </p:stCondLst>
                                  <p:childTnLst>
                                    <p:set>
                                      <p:cBhvr>
                                        <p:cTn id="82" dur="1" fill="hold">
                                          <p:stCondLst>
                                            <p:cond delay="0"/>
                                          </p:stCondLst>
                                        </p:cTn>
                                        <p:tgtEl>
                                          <p:spTgt spid="102409"/>
                                        </p:tgtEl>
                                        <p:attrNameLst>
                                          <p:attrName>style.visibility</p:attrName>
                                        </p:attrNameLst>
                                      </p:cBhvr>
                                      <p:to>
                                        <p:strVal val="visible"/>
                                      </p:to>
                                    </p:set>
                                  </p:childTnLst>
                                </p:cTn>
                              </p:par>
                              <p:par>
                                <p:cTn id="83" presetID="3" presetClass="exit" presetSubtype="10" fill="hold" nodeType="withEffect">
                                  <p:stCondLst>
                                    <p:cond delay="0"/>
                                  </p:stCondLst>
                                  <p:childTnLst>
                                    <p:animEffect transition="out" filter="blinds(horizontal)">
                                      <p:cBhvr>
                                        <p:cTn id="84" dur="500"/>
                                        <p:tgtEl>
                                          <p:spTgt spid="102409"/>
                                        </p:tgtEl>
                                      </p:cBhvr>
                                    </p:animEffect>
                                    <p:set>
                                      <p:cBhvr>
                                        <p:cTn id="85" dur="1" fill="hold">
                                          <p:stCondLst>
                                            <p:cond delay="499"/>
                                          </p:stCondLst>
                                        </p:cTn>
                                        <p:tgtEl>
                                          <p:spTgt spid="10240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bldLvl="3" autoUpdateAnimBg="0"/>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2"/>
          <p:cNvPicPr>
            <a:picLocks noChangeAspect="1" noChangeArrowheads="1"/>
          </p:cNvPicPr>
          <p:nvPr/>
        </p:nvPicPr>
        <p:blipFill>
          <a:blip r:embed="rId2" cstate="print"/>
          <a:srcRect/>
          <a:stretch>
            <a:fillRect/>
          </a:stretch>
        </p:blipFill>
        <p:spPr bwMode="auto">
          <a:xfrm>
            <a:off x="0" y="23813"/>
            <a:ext cx="9144000" cy="6808787"/>
          </a:xfrm>
          <a:prstGeom prst="rect">
            <a:avLst/>
          </a:prstGeom>
          <a:noFill/>
          <a:ln w="9525">
            <a:noFill/>
            <a:miter lim="800000"/>
            <a:headEnd/>
            <a:tailEnd/>
          </a:ln>
        </p:spPr>
      </p:pic>
      <p:sp>
        <p:nvSpPr>
          <p:cNvPr id="7" name="Rounded Rectangle 6"/>
          <p:cNvSpPr/>
          <p:nvPr/>
        </p:nvSpPr>
        <p:spPr>
          <a:xfrm>
            <a:off x="6473825" y="1171575"/>
            <a:ext cx="527050" cy="20955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O</a:t>
            </a:r>
            <a:r>
              <a:rPr lang="en-US" sz="900" b="1" dirty="0">
                <a:solidFill>
                  <a:schemeClr val="tx1"/>
                </a:solidFill>
              </a:rPr>
              <a:t>ther</a:t>
            </a:r>
            <a:endParaRPr lang="en-US" sz="900" b="1" u="sng" dirty="0">
              <a:solidFill>
                <a:schemeClr val="tx1"/>
              </a:solidFill>
            </a:endParaRPr>
          </a:p>
        </p:txBody>
      </p:sp>
      <p:sp>
        <p:nvSpPr>
          <p:cNvPr id="9" name="Rounded Rectangle 8"/>
          <p:cNvSpPr/>
          <p:nvPr/>
        </p:nvSpPr>
        <p:spPr>
          <a:xfrm>
            <a:off x="304800" y="1447800"/>
            <a:ext cx="2667000" cy="21336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sp>
        <p:nvSpPr>
          <p:cNvPr id="15" name="Rounded Rectangle 14"/>
          <p:cNvSpPr/>
          <p:nvPr/>
        </p:nvSpPr>
        <p:spPr>
          <a:xfrm>
            <a:off x="2805113" y="1447800"/>
            <a:ext cx="4902200" cy="21336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dirty="0"/>
          </a:p>
        </p:txBody>
      </p:sp>
      <p:cxnSp>
        <p:nvCxnSpPr>
          <p:cNvPr id="13" name="Straight Arrow Connector 12"/>
          <p:cNvCxnSpPr>
            <a:stCxn id="16" idx="0"/>
          </p:cNvCxnSpPr>
          <p:nvPr/>
        </p:nvCxnSpPr>
        <p:spPr>
          <a:xfrm rot="5400000" flipH="1" flipV="1">
            <a:off x="4228306" y="1686719"/>
            <a:ext cx="2335213" cy="200977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71438" y="571500"/>
            <a:ext cx="48895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D</a:t>
            </a:r>
            <a:r>
              <a:rPr lang="en-US" sz="900" b="1" dirty="0">
                <a:solidFill>
                  <a:schemeClr val="tx1"/>
                </a:solidFill>
              </a:rPr>
              <a:t>aily</a:t>
            </a:r>
            <a:endParaRPr lang="en-US" sz="900" b="1" u="sng" dirty="0">
              <a:solidFill>
                <a:schemeClr val="tx1"/>
              </a:solidFill>
            </a:endParaRPr>
          </a:p>
        </p:txBody>
      </p:sp>
      <p:sp>
        <p:nvSpPr>
          <p:cNvPr id="16" name="Rectangle 15"/>
          <p:cNvSpPr/>
          <p:nvPr/>
        </p:nvSpPr>
        <p:spPr>
          <a:xfrm>
            <a:off x="3092450" y="3859213"/>
            <a:ext cx="2597150" cy="116205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Other Tab</a:t>
            </a:r>
            <a:r>
              <a:rPr lang="en-US" sz="2000" b="1" dirty="0">
                <a:solidFill>
                  <a:srgbClr val="0000FF"/>
                </a:solidFill>
                <a:latin typeface="Calibri" pitchFamily="34" charset="0"/>
              </a:rPr>
              <a:t> </a:t>
            </a:r>
            <a:r>
              <a:rPr lang="en-US" sz="2000" b="1" dirty="0">
                <a:solidFill>
                  <a:schemeClr val="tx1"/>
                </a:solidFill>
                <a:latin typeface="Calibri" pitchFamily="34" charset="0"/>
              </a:rPr>
              <a:t>(Alt+O)</a:t>
            </a:r>
          </a:p>
          <a:p>
            <a:pPr marL="465138" lvl="1" indent="-233363">
              <a:buFontTx/>
              <a:buChar char="•"/>
              <a:defRPr/>
            </a:pPr>
            <a:r>
              <a:rPr lang="en-US" sz="2000" b="1" dirty="0">
                <a:solidFill>
                  <a:schemeClr val="tx1"/>
                </a:solidFill>
                <a:latin typeface="Calibri" pitchFamily="34" charset="0"/>
              </a:rPr>
              <a:t>Daily</a:t>
            </a:r>
          </a:p>
          <a:p>
            <a:pPr marL="465138" lvl="1" indent="-233363">
              <a:buFontTx/>
              <a:buChar char="•"/>
              <a:defRPr/>
            </a:pPr>
            <a:r>
              <a:rPr lang="en-US" sz="2000" b="1" dirty="0">
                <a:solidFill>
                  <a:schemeClr val="tx1"/>
                </a:solidFill>
                <a:latin typeface="Calibri" pitchFamily="34" charset="0"/>
              </a:rPr>
              <a:t>Monthly</a:t>
            </a:r>
          </a:p>
        </p:txBody>
      </p:sp>
      <p:sp>
        <p:nvSpPr>
          <p:cNvPr id="10" name="Title 9"/>
          <p:cNvSpPr>
            <a:spLocks noGrp="1"/>
          </p:cNvSpPr>
          <p:nvPr>
            <p:ph type="title" idx="4294967295"/>
          </p:nvPr>
        </p:nvSpPr>
        <p:spPr>
          <a:xfrm>
            <a:off x="227013" y="-485996"/>
            <a:ext cx="1209901" cy="398917"/>
          </a:xfrm>
        </p:spPr>
        <p:txBody>
          <a:bodyPr/>
          <a:lstStyle/>
          <a:p>
            <a:r>
              <a:rPr lang="en-US" dirty="0" smtClean="0"/>
              <a:t>Other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6">
                                            <p:txEl>
                                              <p:pRg st="1" end="1"/>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3" presetClass="exit" presetSubtype="10" fill="hold" nodeType="withEffect">
                                  <p:stCondLst>
                                    <p:cond delay="0"/>
                                  </p:stCondLst>
                                  <p:childTnLst>
                                    <p:animEffect transition="out" filter="blinds(horizontal)">
                                      <p:cBhvr>
                                        <p:cTn id="10" dur="500"/>
                                        <p:tgtEl>
                                          <p:spTgt spid="13"/>
                                        </p:tgtEl>
                                      </p:cBhvr>
                                    </p:animEffect>
                                    <p:set>
                                      <p:cBhvr>
                                        <p:cTn id="11" dur="1" fill="hold">
                                          <p:stCondLst>
                                            <p:cond delay="499"/>
                                          </p:stCondLst>
                                        </p:cTn>
                                        <p:tgtEl>
                                          <p:spTgt spid="13"/>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6">
                                            <p:txEl>
                                              <p:pRg st="2" end="2"/>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childTnLst>
                                </p:cTn>
                              </p:par>
                              <p:par>
                                <p:cTn id="18" presetID="3" presetClass="exit" presetSubtype="10" fill="hold" grpId="1" nodeType="withEffect">
                                  <p:stCondLst>
                                    <p:cond delay="0"/>
                                  </p:stCondLst>
                                  <p:childTnLst>
                                    <p:animEffect transition="out" filter="blinds(horizontal)">
                                      <p:cBhvr>
                                        <p:cTn id="19" dur="500"/>
                                        <p:tgtEl>
                                          <p:spTgt spid="9"/>
                                        </p:tgtEl>
                                      </p:cBhvr>
                                    </p:animEffect>
                                    <p:set>
                                      <p:cBhvr>
                                        <p:cTn id="2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5" grpId="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8"/>
          <p:cNvPicPr>
            <a:picLocks noChangeAspect="1" noChangeArrowheads="1"/>
          </p:cNvPicPr>
          <p:nvPr/>
        </p:nvPicPr>
        <p:blipFill>
          <a:blip r:embed="rId2" cstate="print"/>
          <a:srcRect/>
          <a:stretch>
            <a:fillRect/>
          </a:stretch>
        </p:blipFill>
        <p:spPr bwMode="auto">
          <a:xfrm>
            <a:off x="0" y="0"/>
            <a:ext cx="9144000" cy="6856413"/>
          </a:xfrm>
          <a:prstGeom prst="rect">
            <a:avLst/>
          </a:prstGeom>
          <a:noFill/>
          <a:ln w="9525">
            <a:noFill/>
            <a:miter lim="800000"/>
            <a:headEnd/>
            <a:tailEnd/>
          </a:ln>
        </p:spPr>
      </p:pic>
      <p:sp>
        <p:nvSpPr>
          <p:cNvPr id="3" name="Rounded Rectangle 2"/>
          <p:cNvSpPr/>
          <p:nvPr/>
        </p:nvSpPr>
        <p:spPr>
          <a:xfrm>
            <a:off x="457200" y="590550"/>
            <a:ext cx="5334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L</a:t>
            </a:r>
            <a:r>
              <a:rPr lang="en-US" sz="900" b="1" dirty="0">
                <a:solidFill>
                  <a:schemeClr val="tx1"/>
                </a:solidFill>
              </a:rPr>
              <a:t>ease</a:t>
            </a:r>
            <a:endParaRPr lang="en-US" sz="900" b="1" u="sng" dirty="0">
              <a:solidFill>
                <a:schemeClr val="tx1"/>
              </a:solidFill>
            </a:endParaRPr>
          </a:p>
        </p:txBody>
      </p:sp>
      <p:sp>
        <p:nvSpPr>
          <p:cNvPr id="6" name="Rounded Rectangle 5"/>
          <p:cNvSpPr/>
          <p:nvPr/>
        </p:nvSpPr>
        <p:spPr>
          <a:xfrm>
            <a:off x="152400" y="854075"/>
            <a:ext cx="838200"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u="sng" dirty="0">
                <a:solidFill>
                  <a:schemeClr val="tx1"/>
                </a:solidFill>
              </a:rPr>
              <a:t>I</a:t>
            </a:r>
            <a:r>
              <a:rPr lang="en-US" sz="900" b="1" dirty="0">
                <a:solidFill>
                  <a:schemeClr val="tx1"/>
                </a:solidFill>
              </a:rPr>
              <a:t>nformation</a:t>
            </a:r>
            <a:endParaRPr lang="en-US" sz="900" b="1" u="sng" dirty="0">
              <a:solidFill>
                <a:schemeClr val="tx1"/>
              </a:solidFill>
            </a:endParaRPr>
          </a:p>
        </p:txBody>
      </p:sp>
      <p:cxnSp>
        <p:nvCxnSpPr>
          <p:cNvPr id="8" name="Straight Arrow Connector 7"/>
          <p:cNvCxnSpPr>
            <a:stCxn id="10" idx="0"/>
          </p:cNvCxnSpPr>
          <p:nvPr/>
        </p:nvCxnSpPr>
        <p:spPr>
          <a:xfrm rot="16200000" flipV="1">
            <a:off x="1122363" y="836613"/>
            <a:ext cx="3365500" cy="354965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4443413" y="3476625"/>
            <a:ext cx="706437" cy="228600"/>
          </a:xfrm>
          <a:prstGeom prst="round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900" b="1" dirty="0">
                <a:solidFill>
                  <a:schemeClr val="tx1"/>
                </a:solidFill>
              </a:rPr>
              <a:t>Add</a:t>
            </a:r>
          </a:p>
        </p:txBody>
      </p:sp>
      <p:sp>
        <p:nvSpPr>
          <p:cNvPr id="10" name="Rectangle 9"/>
          <p:cNvSpPr/>
          <p:nvPr/>
        </p:nvSpPr>
        <p:spPr>
          <a:xfrm>
            <a:off x="420688" y="4294188"/>
            <a:ext cx="8318500" cy="1206500"/>
          </a:xfrm>
          <a:prstGeom prst="rect">
            <a:avLst/>
          </a:prstGeom>
          <a:solidFill>
            <a:srgbClr val="FFFF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a:solidFill>
                  <a:srgbClr val="0000FF"/>
                </a:solidFill>
                <a:latin typeface="Calibri" pitchFamily="34" charset="0"/>
              </a:rPr>
              <a:t>Lease Tab</a:t>
            </a:r>
            <a:r>
              <a:rPr lang="en-US" sz="2000" b="1" dirty="0">
                <a:solidFill>
                  <a:srgbClr val="0000FF"/>
                </a:solidFill>
                <a:latin typeface="Calibri" pitchFamily="34" charset="0"/>
              </a:rPr>
              <a:t> </a:t>
            </a:r>
            <a:r>
              <a:rPr lang="en-US" sz="2000" b="1" dirty="0">
                <a:solidFill>
                  <a:schemeClr val="tx1"/>
                </a:solidFill>
                <a:latin typeface="Calibri" pitchFamily="34" charset="0"/>
              </a:rPr>
              <a:t>(Alt+L) </a:t>
            </a:r>
          </a:p>
          <a:p>
            <a:pPr marL="465138" lvl="1" indent="-233363">
              <a:buFontTx/>
              <a:buChar char="•"/>
              <a:defRPr/>
            </a:pPr>
            <a:r>
              <a:rPr lang="en-US" sz="2000" b="1" dirty="0">
                <a:solidFill>
                  <a:schemeClr val="tx1"/>
                </a:solidFill>
                <a:latin typeface="Calibri" pitchFamily="34" charset="0"/>
              </a:rPr>
              <a:t>Lease Information (Long Term Production Method and Long Term Status)</a:t>
            </a:r>
          </a:p>
          <a:p>
            <a:pPr marL="465138" lvl="1" indent="-233363">
              <a:buFontTx/>
              <a:buChar char="•"/>
              <a:defRPr/>
            </a:pPr>
            <a:r>
              <a:rPr lang="en-US" sz="2000" b="1" dirty="0">
                <a:solidFill>
                  <a:srgbClr val="FFFF00"/>
                </a:solidFill>
                <a:latin typeface="Calibri" pitchFamily="34" charset="0"/>
              </a:rPr>
              <a:t>Lease Notes</a:t>
            </a:r>
          </a:p>
        </p:txBody>
      </p:sp>
      <p:sp>
        <p:nvSpPr>
          <p:cNvPr id="11" name="Title 10"/>
          <p:cNvSpPr>
            <a:spLocks noGrp="1"/>
          </p:cNvSpPr>
          <p:nvPr>
            <p:ph type="title" idx="4294967295"/>
          </p:nvPr>
        </p:nvSpPr>
        <p:spPr>
          <a:xfrm>
            <a:off x="227014" y="-529538"/>
            <a:ext cx="1369558" cy="442459"/>
          </a:xfrm>
        </p:spPr>
        <p:txBody>
          <a:bodyPr/>
          <a:lstStyle/>
          <a:p>
            <a:r>
              <a:rPr lang="en-US" dirty="0" smtClean="0"/>
              <a:t>Lease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1"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sz="17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FB4889D136814458588ADF34C334B30" ma:contentTypeVersion="0" ma:contentTypeDescription="Create a new document." ma:contentTypeScope="" ma:versionID="f98dad97a22f4040dc6bd5a682094509">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8A4261D8-5D10-4D0C-A488-1F1149CBA336}">
  <ds:schemaRefs>
    <ds:schemaRef ds:uri="http://schemas.microsoft.com/sharepoint/v3/contenttype/forms"/>
  </ds:schemaRefs>
</ds:datastoreItem>
</file>

<file path=customXml/itemProps2.xml><?xml version="1.0" encoding="utf-8"?>
<ds:datastoreItem xmlns:ds="http://schemas.openxmlformats.org/officeDocument/2006/customXml" ds:itemID="{1E2D16C0-9839-4BBA-BA74-C3D8F914ED4E}">
  <ds:schemaRefs>
    <ds:schemaRef ds:uri="http://schemas.microsoft.com/office/2006/metadata/properties"/>
  </ds:schemaRefs>
</ds:datastoreItem>
</file>

<file path=customXml/itemProps3.xml><?xml version="1.0" encoding="utf-8"?>
<ds:datastoreItem xmlns:ds="http://schemas.openxmlformats.org/officeDocument/2006/customXml" ds:itemID="{2F28E614-B9CF-4BD7-A30B-858F00E24C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40397</TotalTime>
  <Words>3819</Words>
  <Application>Microsoft Office PowerPoint</Application>
  <PresentationFormat>Letter Paper (8.5x11 in)</PresentationFormat>
  <Paragraphs>1147</Paragraphs>
  <Slides>139</Slides>
  <Notes>0</Notes>
  <HiddenSlides>4</HiddenSlides>
  <MMClips>0</MMClips>
  <ScaleCrop>false</ScaleCrop>
  <HeadingPairs>
    <vt:vector size="4" baseType="variant">
      <vt:variant>
        <vt:lpstr>Theme</vt:lpstr>
      </vt:variant>
      <vt:variant>
        <vt:i4>2</vt:i4>
      </vt:variant>
      <vt:variant>
        <vt:lpstr>Slide Titles</vt:lpstr>
      </vt:variant>
      <vt:variant>
        <vt:i4>139</vt:i4>
      </vt:variant>
    </vt:vector>
  </HeadingPairs>
  <TitlesOfParts>
    <vt:vector size="141" baseType="lpstr">
      <vt:lpstr>Default Design</vt:lpstr>
      <vt:lpstr>Custom Design</vt:lpstr>
      <vt:lpstr>Intro 1</vt:lpstr>
      <vt:lpstr>Intro 2</vt:lpstr>
      <vt:lpstr>Intro 3</vt:lpstr>
      <vt:lpstr>Intro 4</vt:lpstr>
      <vt:lpstr>Intro 5</vt:lpstr>
      <vt:lpstr>Intro 6</vt:lpstr>
      <vt:lpstr>Intro 7</vt:lpstr>
      <vt:lpstr>Icon</vt:lpstr>
      <vt:lpstr>Layout</vt:lpstr>
      <vt:lpstr>  Route</vt:lpstr>
      <vt:lpstr>  Lease List</vt:lpstr>
      <vt:lpstr>  Dropdown</vt:lpstr>
      <vt:lpstr>  Dropdown</vt:lpstr>
      <vt:lpstr>  Dates</vt:lpstr>
      <vt:lpstr>  Dates</vt:lpstr>
      <vt:lpstr>  Date Grid</vt:lpstr>
      <vt:lpstr>  Version</vt:lpstr>
      <vt:lpstr>  Options</vt:lpstr>
      <vt:lpstr>  Shortcuts</vt:lpstr>
      <vt:lpstr>  Shortcuts</vt:lpstr>
      <vt:lpstr>  Other</vt:lpstr>
      <vt:lpstr>Tabs</vt:lpstr>
      <vt:lpstr>  Daily</vt:lpstr>
      <vt:lpstr>  Lease</vt:lpstr>
      <vt:lpstr>  Equipment</vt:lpstr>
      <vt:lpstr>  Report</vt:lpstr>
      <vt:lpstr>  Notes</vt:lpstr>
      <vt:lpstr>  Pumper</vt:lpstr>
      <vt:lpstr>  Company</vt:lpstr>
      <vt:lpstr>Validation</vt:lpstr>
      <vt:lpstr>  Red X</vt:lpstr>
      <vt:lpstr>  Red X</vt:lpstr>
      <vt:lpstr>  Red X</vt:lpstr>
      <vt:lpstr>Date</vt:lpstr>
      <vt:lpstr>  Production</vt:lpstr>
      <vt:lpstr>Buttons</vt:lpstr>
      <vt:lpstr>Tabs</vt:lpstr>
      <vt:lpstr>Operator</vt:lpstr>
      <vt:lpstr>Operator</vt:lpstr>
      <vt:lpstr>Daily</vt:lpstr>
      <vt:lpstr>Gas Meter</vt:lpstr>
      <vt:lpstr>  Linear</vt:lpstr>
      <vt:lpstr>  Linear</vt:lpstr>
      <vt:lpstr>  Linear</vt:lpstr>
      <vt:lpstr>  Linear</vt:lpstr>
      <vt:lpstr>  Calc</vt:lpstr>
      <vt:lpstr>  Calc</vt:lpstr>
      <vt:lpstr>  Calc</vt:lpstr>
      <vt:lpstr>  Calc</vt:lpstr>
      <vt:lpstr>  Time</vt:lpstr>
      <vt:lpstr>Sq Root</vt:lpstr>
      <vt:lpstr>  Calc</vt:lpstr>
      <vt:lpstr>  Calc</vt:lpstr>
      <vt:lpstr>  Required</vt:lpstr>
      <vt:lpstr>  Required</vt:lpstr>
      <vt:lpstr>  F11</vt:lpstr>
      <vt:lpstr>Tanks</vt:lpstr>
      <vt:lpstr>  Top</vt:lpstr>
      <vt:lpstr>  Bottom</vt:lpstr>
      <vt:lpstr>  Description</vt:lpstr>
      <vt:lpstr>  Use/Calc</vt:lpstr>
      <vt:lpstr>  Purchaser</vt:lpstr>
      <vt:lpstr>  Stock</vt:lpstr>
      <vt:lpstr>  F11</vt:lpstr>
      <vt:lpstr>Wellhead</vt:lpstr>
      <vt:lpstr>Run Tickets</vt:lpstr>
      <vt:lpstr>  Grid</vt:lpstr>
      <vt:lpstr>  Meter</vt:lpstr>
      <vt:lpstr>  Truck</vt:lpstr>
      <vt:lpstr>  Adjust</vt:lpstr>
      <vt:lpstr>  Types</vt:lpstr>
      <vt:lpstr>  Types</vt:lpstr>
      <vt:lpstr>  Types</vt:lpstr>
      <vt:lpstr>  Types</vt:lpstr>
      <vt:lpstr>  Types</vt:lpstr>
      <vt:lpstr>  Types</vt:lpstr>
      <vt:lpstr>  Types</vt:lpstr>
      <vt:lpstr>  Types</vt:lpstr>
      <vt:lpstr>  Details</vt:lpstr>
      <vt:lpstr>  Date</vt:lpstr>
      <vt:lpstr>  Time</vt:lpstr>
      <vt:lpstr>  Details</vt:lpstr>
      <vt:lpstr>  Gauges</vt:lpstr>
      <vt:lpstr>Water Meter</vt:lpstr>
      <vt:lpstr>Compressor</vt:lpstr>
      <vt:lpstr>  Engine Oil</vt:lpstr>
      <vt:lpstr>  Fuel Info</vt:lpstr>
      <vt:lpstr>  Comments</vt:lpstr>
      <vt:lpstr>Plunger</vt:lpstr>
      <vt:lpstr>Dehydrator</vt:lpstr>
      <vt:lpstr>Well test</vt:lpstr>
      <vt:lpstr>  Grid</vt:lpstr>
      <vt:lpstr>  Simple</vt:lpstr>
      <vt:lpstr>  Wellhead</vt:lpstr>
      <vt:lpstr>  Other</vt:lpstr>
      <vt:lpstr>  Pump</vt:lpstr>
      <vt:lpstr>Status</vt:lpstr>
      <vt:lpstr>Other</vt:lpstr>
      <vt:lpstr>Lease</vt:lpstr>
      <vt:lpstr>  Notes</vt:lpstr>
      <vt:lpstr>Equipment</vt:lpstr>
      <vt:lpstr>  Gas Meter</vt:lpstr>
      <vt:lpstr>  Gas Meter</vt:lpstr>
      <vt:lpstr>  Gas Meter</vt:lpstr>
      <vt:lpstr>  Gas Meter</vt:lpstr>
      <vt:lpstr>  Gas Meter</vt:lpstr>
      <vt:lpstr>  Tanks</vt:lpstr>
      <vt:lpstr>  Unit</vt:lpstr>
      <vt:lpstr>  Plunger</vt:lpstr>
      <vt:lpstr>  Compressor</vt:lpstr>
      <vt:lpstr>  Sub Pump</vt:lpstr>
      <vt:lpstr>  Well</vt:lpstr>
      <vt:lpstr>  Notes</vt:lpstr>
      <vt:lpstr>  Other</vt:lpstr>
      <vt:lpstr>Reports</vt:lpstr>
      <vt:lpstr>Notes</vt:lpstr>
      <vt:lpstr>Pumper</vt:lpstr>
      <vt:lpstr>Company</vt:lpstr>
      <vt:lpstr>Options</vt:lpstr>
      <vt:lpstr>  Overview</vt:lpstr>
      <vt:lpstr>  Items</vt:lpstr>
      <vt:lpstr>  Operator</vt:lpstr>
      <vt:lpstr>  Retrieve</vt:lpstr>
      <vt:lpstr>  Change</vt:lpstr>
      <vt:lpstr>  Update</vt:lpstr>
      <vt:lpstr>  Shortcuts</vt:lpstr>
      <vt:lpstr>Options</vt:lpstr>
      <vt:lpstr>  Create</vt:lpstr>
      <vt:lpstr>  Property</vt:lpstr>
      <vt:lpstr>  Number</vt:lpstr>
      <vt:lpstr>  Name</vt:lpstr>
      <vt:lpstr>  Settings</vt:lpstr>
      <vt:lpstr>  Transfer</vt:lpstr>
      <vt:lpstr>  Maintenance</vt:lpstr>
      <vt:lpstr>  Backup</vt:lpstr>
      <vt:lpstr>  Support</vt:lpstr>
      <vt:lpstr>  Support</vt:lpstr>
      <vt:lpstr>  Help</vt:lpstr>
      <vt:lpstr>  About</vt:lpstr>
    </vt:vector>
  </TitlesOfParts>
  <Company> Linn Energy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PumperPal</dc:title>
  <cp:lastModifiedBy>David Cox</cp:lastModifiedBy>
  <cp:revision>2221</cp:revision>
  <dcterms:created xsi:type="dcterms:W3CDTF">2005-09-28T16:20:03Z</dcterms:created>
  <dcterms:modified xsi:type="dcterms:W3CDTF">2011-02-28T19:40:16Z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mailTo">
    <vt:lpwstr/>
  </property>
  <property fmtid="{D5CDD505-2E9C-101B-9397-08002B2CF9AE}" pid="3" name="EmailSender">
    <vt:lpwstr/>
  </property>
  <property fmtid="{D5CDD505-2E9C-101B-9397-08002B2CF9AE}" pid="4" name="EmailFrom">
    <vt:lpwstr/>
  </property>
  <property fmtid="{D5CDD505-2E9C-101B-9397-08002B2CF9AE}" pid="5" name="EmailSubject">
    <vt:lpwstr/>
  </property>
  <property fmtid="{D5CDD505-2E9C-101B-9397-08002B2CF9AE}" pid="6" name="EmailCc">
    <vt:lpwstr/>
  </property>
  <property fmtid="{D5CDD505-2E9C-101B-9397-08002B2CF9AE}" pid="7" name="ContentTypeId">
    <vt:lpwstr>0x01010054BB0E35AF6456438537FBC999BA195B</vt:lpwstr>
  </property>
</Properties>
</file>